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1314" r:id="rId2"/>
    <p:sldId id="1093" r:id="rId3"/>
    <p:sldId id="1346" r:id="rId4"/>
    <p:sldId id="281" r:id="rId5"/>
    <p:sldId id="1347" r:id="rId6"/>
    <p:sldId id="1361" r:id="rId7"/>
    <p:sldId id="1363" r:id="rId8"/>
    <p:sldId id="1365" r:id="rId9"/>
    <p:sldId id="1368" r:id="rId10"/>
    <p:sldId id="1362" r:id="rId11"/>
    <p:sldId id="1364" r:id="rId12"/>
    <p:sldId id="1366" r:id="rId13"/>
    <p:sldId id="1369" r:id="rId14"/>
    <p:sldId id="1373" r:id="rId15"/>
    <p:sldId id="390" r:id="rId16"/>
    <p:sldId id="1370" r:id="rId17"/>
    <p:sldId id="376" r:id="rId18"/>
    <p:sldId id="378" r:id="rId19"/>
    <p:sldId id="1371" r:id="rId20"/>
    <p:sldId id="383" r:id="rId21"/>
    <p:sldId id="1367" r:id="rId22"/>
    <p:sldId id="381" r:id="rId23"/>
    <p:sldId id="384" r:id="rId24"/>
    <p:sldId id="1372" r:id="rId25"/>
    <p:sldId id="1375" r:id="rId26"/>
    <p:sldId id="1374" r:id="rId27"/>
    <p:sldId id="305" r:id="rId28"/>
    <p:sldId id="1345" r:id="rId29"/>
    <p:sldId id="1359" r:id="rId30"/>
    <p:sldId id="1354" r:id="rId31"/>
    <p:sldId id="1356" r:id="rId32"/>
    <p:sldId id="1358" r:id="rId33"/>
    <p:sldId id="1357" r:id="rId34"/>
    <p:sldId id="1355" r:id="rId35"/>
  </p:sldIdLst>
  <p:sldSz cx="9144000" cy="5143500" type="screen16x9"/>
  <p:notesSz cx="7772400" cy="14173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875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1pPr>
    <a:lvl2pPr marL="408194" algn="l" rtl="0" fontAlgn="base">
      <a:spcBef>
        <a:spcPct val="0"/>
      </a:spcBef>
      <a:spcAft>
        <a:spcPct val="0"/>
      </a:spcAft>
      <a:defRPr sz="22875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2pPr>
    <a:lvl3pPr marL="816388" algn="l" rtl="0" fontAlgn="base">
      <a:spcBef>
        <a:spcPct val="0"/>
      </a:spcBef>
      <a:spcAft>
        <a:spcPct val="0"/>
      </a:spcAft>
      <a:defRPr sz="22875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3pPr>
    <a:lvl4pPr marL="1224582" algn="l" rtl="0" fontAlgn="base">
      <a:spcBef>
        <a:spcPct val="0"/>
      </a:spcBef>
      <a:spcAft>
        <a:spcPct val="0"/>
      </a:spcAft>
      <a:defRPr sz="22875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4pPr>
    <a:lvl5pPr marL="1632776" algn="l" rtl="0" fontAlgn="base">
      <a:spcBef>
        <a:spcPct val="0"/>
      </a:spcBef>
      <a:spcAft>
        <a:spcPct val="0"/>
      </a:spcAft>
      <a:defRPr sz="22875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5pPr>
    <a:lvl6pPr marL="2040969" algn="l" defTabSz="408194" rtl="0" eaLnBrk="1" latinLnBrk="0" hangingPunct="1">
      <a:defRPr sz="22875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6pPr>
    <a:lvl7pPr marL="2449163" algn="l" defTabSz="408194" rtl="0" eaLnBrk="1" latinLnBrk="0" hangingPunct="1">
      <a:defRPr sz="22875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7pPr>
    <a:lvl8pPr marL="2857357" algn="l" defTabSz="408194" rtl="0" eaLnBrk="1" latinLnBrk="0" hangingPunct="1">
      <a:defRPr sz="22875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8pPr>
    <a:lvl9pPr marL="3265551" algn="l" defTabSz="408194" rtl="0" eaLnBrk="1" latinLnBrk="0" hangingPunct="1">
      <a:defRPr sz="22875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461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hiddenSlides="1"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156"/>
    <a:srgbClr val="C5DBC3"/>
    <a:srgbClr val="33F2E4"/>
    <a:srgbClr val="FFC000"/>
    <a:srgbClr val="3A4E58"/>
    <a:srgbClr val="F8F8F8"/>
    <a:srgbClr val="E4DDD2"/>
    <a:srgbClr val="D5C8CE"/>
    <a:srgbClr val="3DA8C9"/>
    <a:srgbClr val="919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80" autoAdjust="0"/>
    <p:restoredTop sz="94104" autoAdjust="0"/>
  </p:normalViewPr>
  <p:slideViewPr>
    <p:cSldViewPr snapToGrid="0">
      <p:cViewPr varScale="1">
        <p:scale>
          <a:sx n="191" d="100"/>
          <a:sy n="191" d="100"/>
        </p:scale>
        <p:origin x="98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955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231"/>
    </p:cViewPr>
  </p:sorterViewPr>
  <p:notesViewPr>
    <p:cSldViewPr snapToGrid="0">
      <p:cViewPr varScale="1">
        <p:scale>
          <a:sx n="264" d="100"/>
          <a:sy n="264" d="100"/>
        </p:scale>
        <p:origin x="6976" y="168"/>
      </p:cViewPr>
      <p:guideLst>
        <p:guide orient="horz" pos="4461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921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808038" y="911225"/>
            <a:ext cx="9410701" cy="52943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85040" y="6736141"/>
            <a:ext cx="6695438" cy="63735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123980" tIns="60900" rIns="123980" bIns="609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3688371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0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32004000" indent="-32004000" algn="l" rtl="0" eaLnBrk="0" fontAlgn="base" hangingPunct="0">
      <a:spcBef>
        <a:spcPct val="30000"/>
      </a:spcBef>
      <a:spcAft>
        <a:spcPct val="0"/>
      </a:spcAft>
      <a:defRPr sz="1125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816388" algn="l" rtl="0" eaLnBrk="0" fontAlgn="base" hangingPunct="0">
      <a:spcBef>
        <a:spcPct val="30000"/>
      </a:spcBef>
      <a:spcAft>
        <a:spcPct val="0"/>
      </a:spcAft>
      <a:defRPr sz="1125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224582" algn="l" rtl="0" eaLnBrk="0" fontAlgn="base" hangingPunct="0">
      <a:spcBef>
        <a:spcPct val="30000"/>
      </a:spcBef>
      <a:spcAft>
        <a:spcPct val="0"/>
      </a:spcAft>
      <a:defRPr sz="1125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632776" algn="l" rtl="0" eaLnBrk="0" fontAlgn="base" hangingPunct="0">
      <a:spcBef>
        <a:spcPct val="30000"/>
      </a:spcBef>
      <a:spcAft>
        <a:spcPct val="0"/>
      </a:spcAft>
      <a:defRPr sz="1125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040969" algn="l" defTabSz="408194" rtl="0" eaLnBrk="1" latinLnBrk="0" hangingPunct="1">
      <a:defRPr sz="1125" kern="1200">
        <a:solidFill>
          <a:schemeClr val="tx1"/>
        </a:solidFill>
        <a:latin typeface="+mn-lt"/>
        <a:ea typeface="+mn-ea"/>
        <a:cs typeface="+mn-cs"/>
      </a:defRPr>
    </a:lvl6pPr>
    <a:lvl7pPr marL="2449163" algn="l" defTabSz="408194" rtl="0" eaLnBrk="1" latinLnBrk="0" hangingPunct="1">
      <a:defRPr sz="1125" kern="1200">
        <a:solidFill>
          <a:schemeClr val="tx1"/>
        </a:solidFill>
        <a:latin typeface="+mn-lt"/>
        <a:ea typeface="+mn-ea"/>
        <a:cs typeface="+mn-cs"/>
      </a:defRPr>
    </a:lvl7pPr>
    <a:lvl8pPr marL="2857357" algn="l" defTabSz="408194" rtl="0" eaLnBrk="1" latinLnBrk="0" hangingPunct="1">
      <a:defRPr sz="1125" kern="1200">
        <a:solidFill>
          <a:schemeClr val="tx1"/>
        </a:solidFill>
        <a:latin typeface="+mn-lt"/>
        <a:ea typeface="+mn-ea"/>
        <a:cs typeface="+mn-cs"/>
      </a:defRPr>
    </a:lvl8pPr>
    <a:lvl9pPr marL="3265551" algn="l" defTabSz="408194" rtl="0" eaLnBrk="1" latinLnBrk="0" hangingPunct="1">
      <a:defRPr sz="112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50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18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330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02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89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6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06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10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07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64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59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64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38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52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88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45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069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0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0864" y="4559302"/>
            <a:ext cx="6303962" cy="4321175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5623" tIns="46972" rIns="95623" bIns="46972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98403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79425" y="617538"/>
            <a:ext cx="6372225" cy="3584575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069996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L20 Critical path for addi (R[rd] = R[rs1] + imm)</a:t>
            </a:r>
          </a:p>
          <a:p>
            <a:r>
              <a:rPr lang="en-US"/>
              <a:t>https://www.polleverywhere.com/multiple_choice_polls/gLYsUx36lO6jCWyFlND9A?state=opened&amp;flow=Default&amp;onscreen=persist</a:t>
            </a:r>
          </a:p>
        </p:txBody>
      </p:sp>
    </p:spTree>
    <p:extLst>
      <p:ext uri="{BB962C8B-B14F-4D97-AF65-F5344CB8AC3E}">
        <p14:creationId xmlns:p14="http://schemas.microsoft.com/office/powerpoint/2010/main" val="9324408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3863" y="709613"/>
            <a:ext cx="6138862" cy="3454400"/>
          </a:xfr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5463" y="4408488"/>
            <a:ext cx="6019800" cy="41767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2948" tIns="46473" rIns="92948" bIns="46473"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22409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769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04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78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054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349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173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122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54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01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609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85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38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0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20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tiff"/><Relationship Id="rId5" Type="http://schemas.openxmlformats.org/officeDocument/2006/relationships/image" Target="../media/image10.jp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tiff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5.png"/><Relationship Id="rId4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tif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tiff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C6DA4-A9B9-DC25-B463-B5C10A6C5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FE8EAE-F23F-16F5-A467-5DEFC0016A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4816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food&#10;&#10;Description automatically generated">
            <a:extLst>
              <a:ext uri="{FF2B5EF4-FFF2-40B4-BE49-F238E27FC236}">
                <a16:creationId xmlns:a16="http://schemas.microsoft.com/office/drawing/2014/main" id="{68AA9D09-0281-BC43-ACED-6D4085FEB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</p:spPr>
      </p:pic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019910D7-85CB-0247-9141-23A9945206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48BE3-3690-A64C-B81F-5D4836EA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63" y="3421167"/>
            <a:ext cx="5867400" cy="571500"/>
          </a:xfrm>
        </p:spPr>
        <p:txBody>
          <a:bodyPr/>
          <a:lstStyle>
            <a:lvl1pPr algn="ctr">
              <a:defRPr>
                <a:solidFill>
                  <a:srgbClr val="FFC117"/>
                </a:solidFill>
                <a:latin typeface="VAGRundschriftD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742FAC-A915-9940-B071-1ACD580B8818}"/>
              </a:ext>
            </a:extLst>
          </p:cNvPr>
          <p:cNvSpPr/>
          <p:nvPr userDrawn="1"/>
        </p:nvSpPr>
        <p:spPr>
          <a:xfrm>
            <a:off x="2752726" y="4315976"/>
            <a:ext cx="5934074" cy="353961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 eaLnBrk="0" hangingPunct="0">
              <a:defRPr/>
            </a:pPr>
            <a:endParaRPr lang="en-US" sz="14297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7045E-1D2A-D347-9A70-A92ECBAE1DA8}"/>
              </a:ext>
            </a:extLst>
          </p:cNvPr>
          <p:cNvSpPr txBox="1"/>
          <p:nvPr userDrawn="1"/>
        </p:nvSpPr>
        <p:spPr>
          <a:xfrm>
            <a:off x="2312374" y="1870959"/>
            <a:ext cx="1666875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50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UC Berkeley</a:t>
            </a:r>
            <a:br>
              <a:rPr lang="en-US" sz="1250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</a:br>
            <a:r>
              <a:rPr lang="en-US" sz="1250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Teaching Professor </a:t>
            </a:r>
            <a:br>
              <a:rPr lang="en-US" sz="1250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</a:br>
            <a:r>
              <a:rPr lang="en-US" sz="1250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Dan Garcia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8C054-0436-F542-9F61-8E0911ABF73E}"/>
              </a:ext>
            </a:extLst>
          </p:cNvPr>
          <p:cNvSpPr txBox="1"/>
          <p:nvPr userDrawn="1"/>
        </p:nvSpPr>
        <p:spPr>
          <a:xfrm>
            <a:off x="7738676" y="1870340"/>
            <a:ext cx="12541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50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UC Berkeley</a:t>
            </a:r>
            <a:br>
              <a:rPr lang="en-US" sz="1250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</a:br>
            <a:r>
              <a:rPr lang="en-US" sz="1250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Professor </a:t>
            </a:r>
            <a:br>
              <a:rPr lang="en-US" sz="1250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</a:br>
            <a:r>
              <a:rPr lang="en-US" sz="1250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Bora </a:t>
            </a:r>
            <a:r>
              <a:rPr lang="en-US" sz="1250" b="1" dirty="0" err="1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Nikolić</a:t>
            </a:r>
            <a:endParaRPr lang="en-US" sz="1250" b="1" dirty="0">
              <a:solidFill>
                <a:schemeClr val="tx1">
                  <a:lumMod val="50000"/>
                </a:schemeClr>
              </a:solidFill>
              <a:latin typeface="18 VAG Rounded Bold   0739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7237754-4208-E64E-8670-01EE7AED6B0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/>
          <a:srcRect l="14185" t="1842" r="32155" b="47377"/>
          <a:stretch/>
        </p:blipFill>
        <p:spPr bwMode="auto">
          <a:xfrm>
            <a:off x="2634024" y="310798"/>
            <a:ext cx="1023576" cy="12678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DD0B12-55F7-2546-8672-7E2D289F6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7" t="8236" r="5233" b="12909"/>
          <a:stretch/>
        </p:blipFill>
        <p:spPr>
          <a:xfrm>
            <a:off x="7890777" y="299829"/>
            <a:ext cx="949920" cy="1278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4983A71A-E6AB-F34C-BE07-4CD0CE150A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20097" y="1394795"/>
            <a:ext cx="5181600" cy="11555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6694" tIns="22678" rIns="56694" bIns="22678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2500" b="1" dirty="0">
                <a:solidFill>
                  <a:schemeClr val="tx1"/>
                </a:solidFill>
                <a:latin typeface="VAGRundschriftD" panose="00000500000000000000" pitchFamily="50" charset="0"/>
              </a:rPr>
              <a:t>Great Ideas</a:t>
            </a:r>
          </a:p>
          <a:p>
            <a:pPr algn="ctr" eaLnBrk="0" hangingPunct="0">
              <a:lnSpc>
                <a:spcPct val="77000"/>
              </a:lnSpc>
            </a:pPr>
            <a:r>
              <a:rPr lang="en-US" sz="2500" b="1" dirty="0">
                <a:solidFill>
                  <a:schemeClr val="tx1"/>
                </a:solidFill>
                <a:latin typeface="VAGRundschriftD" panose="00000500000000000000" pitchFamily="50" charset="0"/>
              </a:rPr>
              <a:t>in</a:t>
            </a:r>
            <a:br>
              <a:rPr lang="en-US" sz="2500" b="1" dirty="0">
                <a:solidFill>
                  <a:schemeClr val="tx1"/>
                </a:solidFill>
                <a:latin typeface="VAGRundschriftD" panose="00000500000000000000" pitchFamily="50" charset="0"/>
              </a:rPr>
            </a:br>
            <a:r>
              <a:rPr lang="en-US" sz="2500" b="1" dirty="0">
                <a:solidFill>
                  <a:schemeClr val="tx1"/>
                </a:solidFill>
                <a:latin typeface="VAGRundschriftD" panose="00000500000000000000" pitchFamily="50" charset="0"/>
              </a:rPr>
              <a:t>Computer Architecture</a:t>
            </a:r>
          </a:p>
          <a:p>
            <a:pPr algn="ctr" eaLnBrk="0" hangingPunct="0">
              <a:lnSpc>
                <a:spcPct val="77000"/>
              </a:lnSpc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VAGRundschriftD" panose="00000500000000000000" pitchFamily="50" charset="0"/>
              </a:rPr>
              <a:t>(a.k.a. Machine Structures)</a:t>
            </a:r>
            <a:endParaRPr lang="en-US" sz="2875" b="1" dirty="0">
              <a:solidFill>
                <a:schemeClr val="bg2"/>
              </a:solidFill>
              <a:latin typeface="VAGRundschriftD" panose="00000500000000000000" pitchFamily="50" charset="0"/>
            </a:endParaRP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EB3944F9-06D2-8C43-B653-2C25027065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53400" y="4686300"/>
            <a:ext cx="990601" cy="1804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6694" tIns="22678" rIns="56694" bIns="2267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875" b="0" i="0" dirty="0">
                <a:solidFill>
                  <a:schemeClr val="tx1"/>
                </a:solidFill>
                <a:latin typeface="VAGRundschriftDLig" panose="00000400000000000000" pitchFamily="50" charset="0"/>
                <a:ea typeface="+mn-ea"/>
                <a:cs typeface="+mn-cs"/>
              </a:rPr>
              <a:t>Garcia, </a:t>
            </a:r>
            <a:r>
              <a:rPr lang="en-US" sz="875" b="0" i="0" dirty="0" err="1">
                <a:solidFill>
                  <a:schemeClr val="tx1"/>
                </a:solidFill>
                <a:latin typeface="VAGRundschriftDLig" panose="00000400000000000000" pitchFamily="50" charset="0"/>
                <a:ea typeface="+mn-ea"/>
                <a:cs typeface="+mn-cs"/>
              </a:rPr>
              <a:t>Nikolić</a:t>
            </a:r>
            <a:endParaRPr lang="en-US" sz="875" b="0" i="0" dirty="0">
              <a:solidFill>
                <a:schemeClr val="tx1"/>
              </a:solidFill>
              <a:latin typeface="VAGRundschriftDLig" panose="00000400000000000000" pitchFamily="50" charset="0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45346C-6CDA-0242-B211-E679E89FE3E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334212" y="4860074"/>
            <a:ext cx="809788" cy="2834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07AA5D-B271-D84F-A242-5CBE7971CFF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76200" y="57150"/>
            <a:ext cx="6096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A36E3C-0B8E-D148-80CC-68FAAB4D55A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263606" y="4781550"/>
            <a:ext cx="948506" cy="2921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6BABD46-61F1-7C48-91F4-12BDB7C8B8CB}"/>
              </a:ext>
            </a:extLst>
          </p:cNvPr>
          <p:cNvSpPr/>
          <p:nvPr userDrawn="1"/>
        </p:nvSpPr>
        <p:spPr>
          <a:xfrm>
            <a:off x="4722796" y="4793218"/>
            <a:ext cx="1982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r-Latn-RS" sz="1400" b="1" dirty="0">
                <a:solidFill>
                  <a:schemeClr val="tx1"/>
                </a:solidFill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c</a:t>
            </a:r>
            <a:r>
              <a:rPr lang="en-US" sz="1400" b="1" dirty="0">
                <a:solidFill>
                  <a:schemeClr val="tx1"/>
                </a:solidFill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s61c</a:t>
            </a:r>
            <a:r>
              <a:rPr lang="sr-Latn-RS" sz="1400" b="1" dirty="0">
                <a:solidFill>
                  <a:schemeClr val="tx1"/>
                </a:solidFill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.org</a:t>
            </a:r>
            <a:r>
              <a:rPr lang="en-US" sz="1800" b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 </a:t>
            </a:r>
            <a:endParaRPr lang="en-US" sz="15900" dirty="0">
              <a:solidFill>
                <a:schemeClr val="tx1"/>
              </a:solidFill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C28AFEE-91A4-6C48-A147-EC214E5A8FE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23398" y="303799"/>
            <a:ext cx="5181600" cy="12246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txBody>
          <a:bodyPr wrap="square" lIns="56694" tIns="22678" rIns="56694" bIns="22678" anchor="ctr">
            <a:prstTxWarp prst="textNoShape">
              <a:avLst/>
            </a:prstTxWarp>
            <a:spAutoFit/>
            <a:sp3d extrusionH="25400">
              <a:bevelT w="38100" h="31750"/>
              <a:contourClr>
                <a:srgbClr val="4991B1"/>
              </a:contourClr>
            </a:sp3d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9600" dirty="0">
                <a:ln w="0"/>
                <a:solidFill>
                  <a:srgbClr val="4991B1"/>
                </a:solidFill>
                <a:effectLst/>
                <a:latin typeface="VAGRundschriftD" panose="00000500000000000000" pitchFamily="50" charset="0"/>
              </a:rPr>
              <a:t>CS61C</a:t>
            </a:r>
            <a:endParaRPr lang="en-US" sz="4800" b="1" dirty="0">
              <a:solidFill>
                <a:srgbClr val="4991B1"/>
              </a:solidFill>
              <a:latin typeface="VAGRundschriftD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494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lumn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AGRundschriftD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AGRundschriftD" panose="00000500000000000000" pitchFamily="50" charset="0"/>
              </a:defRPr>
            </a:lvl1pPr>
            <a:lvl2pPr>
              <a:defRPr>
                <a:latin typeface="VAGRundschriftD" panose="00000500000000000000" pitchFamily="50" charset="0"/>
              </a:defRPr>
            </a:lvl2pPr>
            <a:lvl3pPr>
              <a:defRPr>
                <a:latin typeface="VAGRundschriftD" panose="00000500000000000000" pitchFamily="50" charset="0"/>
              </a:defRPr>
            </a:lvl3pPr>
            <a:lvl4pPr>
              <a:defRPr>
                <a:latin typeface="VAGRundschriftD" panose="00000500000000000000" pitchFamily="50" charset="0"/>
              </a:defRPr>
            </a:lvl4pPr>
            <a:lvl5pPr>
              <a:defRPr>
                <a:latin typeface="VAGRundschriftD" panose="00000500000000000000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662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food&#10;&#10;Description automatically generated">
            <a:extLst>
              <a:ext uri="{FF2B5EF4-FFF2-40B4-BE49-F238E27FC236}">
                <a16:creationId xmlns:a16="http://schemas.microsoft.com/office/drawing/2014/main" id="{8ED939BA-A982-714F-AC2A-BE41FDE657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EC63A20D-21AB-2B40-91E4-4FDA4EB93B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0" y="666750"/>
            <a:ext cx="2952750" cy="4055600"/>
          </a:xfrm>
        </p:spPr>
        <p:txBody>
          <a:bodyPr/>
          <a:lstStyle>
            <a:lvl1pPr>
              <a:defRPr sz="2500">
                <a:latin typeface="VAGRundschriftD" panose="00000500000000000000" pitchFamily="50" charset="0"/>
              </a:defRPr>
            </a:lvl1pPr>
            <a:lvl2pPr>
              <a:defRPr sz="2125">
                <a:latin typeface="VAGRundschriftD" panose="00000500000000000000" pitchFamily="50" charset="0"/>
              </a:defRPr>
            </a:lvl2pPr>
            <a:lvl3pPr>
              <a:defRPr sz="1813">
                <a:latin typeface="VAGRundschriftD" panose="00000500000000000000" pitchFamily="50" charset="0"/>
              </a:defRPr>
            </a:lvl3pPr>
            <a:lvl4pPr>
              <a:defRPr sz="1625">
                <a:latin typeface="VAGRundschriftD" panose="00000500000000000000" pitchFamily="50" charset="0"/>
              </a:defRPr>
            </a:lvl4pPr>
            <a:lvl5pPr>
              <a:defRPr sz="1625">
                <a:latin typeface="VAGRundschriftD" panose="000005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0" y="666750"/>
            <a:ext cx="2978944" cy="4055600"/>
          </a:xfrm>
        </p:spPr>
        <p:txBody>
          <a:bodyPr/>
          <a:lstStyle>
            <a:lvl1pPr>
              <a:defRPr sz="2500">
                <a:latin typeface="VAGRundschriftD" panose="00000500000000000000" pitchFamily="50" charset="0"/>
              </a:defRPr>
            </a:lvl1pPr>
            <a:lvl2pPr>
              <a:defRPr sz="2125">
                <a:latin typeface="VAGRundschriftD" panose="00000500000000000000" pitchFamily="50" charset="0"/>
              </a:defRPr>
            </a:lvl2pPr>
            <a:lvl3pPr>
              <a:defRPr sz="1813">
                <a:latin typeface="VAGRundschriftD" panose="00000500000000000000" pitchFamily="50" charset="0"/>
              </a:defRPr>
            </a:lvl3pPr>
            <a:lvl4pPr>
              <a:defRPr sz="1625">
                <a:latin typeface="VAGRundschriftD" panose="00000500000000000000" pitchFamily="50" charset="0"/>
              </a:defRPr>
            </a:lvl4pPr>
            <a:lvl5pPr>
              <a:defRPr sz="1625">
                <a:latin typeface="VAGRundschriftD" panose="000005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83907F55-8DA3-AB4E-B199-AF2531DB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</p:spPr>
        <p:txBody>
          <a:bodyPr vert="horz" lIns="130622" tIns="65310" rIns="130622" bIns="65310" anchor="t">
            <a:noAutofit/>
          </a:bodyPr>
          <a:lstStyle>
            <a:lvl1pPr>
              <a:defRPr>
                <a:latin typeface="VAGRundschriftD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844558A7-D2FB-5F4B-864B-BFC87E4F41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6000" y="4934196"/>
            <a:ext cx="6858000" cy="21892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6694" tIns="22678" rIns="56694" bIns="2267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125" b="1" dirty="0">
                <a:solidFill>
                  <a:srgbClr val="FFC117"/>
                </a:solidFill>
                <a:latin typeface="VAGRundschriftD" panose="00000500000000000000" pitchFamily="50" charset="0"/>
                <a:ea typeface="+mn-ea"/>
                <a:cs typeface="+mn-cs"/>
              </a:rPr>
              <a:t>Introduction</a:t>
            </a:r>
            <a:r>
              <a:rPr lang="en-US" sz="1125" b="1" dirty="0">
                <a:solidFill>
                  <a:srgbClr val="FFFF00"/>
                </a:solidFill>
                <a:latin typeface="VAGRundschriftD" panose="00000500000000000000" pitchFamily="50" charset="0"/>
                <a:ea typeface="+mn-ea"/>
                <a:cs typeface="+mn-cs"/>
              </a:rPr>
              <a:t> </a:t>
            </a:r>
            <a:r>
              <a:rPr lang="en-US" sz="1125" b="1" dirty="0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t>(</a:t>
            </a:r>
            <a:fld id="{F6F39CF2-87E7-FF4A-9C8E-A745CB692DE9}" type="slidenum">
              <a:rPr lang="en-US" sz="1125" b="1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125" b="1" dirty="0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t>)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8F52F5B9-E725-A74B-AAA1-88E65AD7B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53400" y="4686300"/>
            <a:ext cx="990601" cy="1804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6694" tIns="22678" rIns="56694" bIns="2267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875" b="0" i="0" dirty="0">
                <a:solidFill>
                  <a:schemeClr val="tx1"/>
                </a:solidFill>
                <a:latin typeface="VAGRundschriftDLig" panose="00000400000000000000" pitchFamily="50" charset="0"/>
                <a:ea typeface="+mn-ea"/>
                <a:cs typeface="+mn-cs"/>
              </a:rPr>
              <a:t>Garcia, </a:t>
            </a:r>
            <a:r>
              <a:rPr lang="en-US" sz="875" b="0" i="0" dirty="0" err="1">
                <a:solidFill>
                  <a:schemeClr val="tx1"/>
                </a:solidFill>
                <a:latin typeface="VAGRundschriftDLig" panose="00000400000000000000" pitchFamily="50" charset="0"/>
                <a:ea typeface="+mn-ea"/>
                <a:cs typeface="+mn-cs"/>
              </a:rPr>
              <a:t>Nikolić</a:t>
            </a:r>
            <a:endParaRPr lang="en-US" sz="875" b="0" i="0" dirty="0">
              <a:solidFill>
                <a:schemeClr val="tx1"/>
              </a:solidFill>
              <a:latin typeface="VAGRundschriftDLig" panose="00000400000000000000" pitchFamily="50" charset="0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60B7DD-B895-2049-804B-344CFFDA4D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6200" y="57150"/>
            <a:ext cx="609600" cy="609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7B7BEE-7519-024E-B9B3-6388E1716D0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34212" y="4860074"/>
            <a:ext cx="809788" cy="28342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C76881-1B14-4D4F-83AB-0BD4F70F885A}"/>
              </a:ext>
            </a:extLst>
          </p:cNvPr>
          <p:cNvCxnSpPr>
            <a:cxnSpLocks/>
          </p:cNvCxnSpPr>
          <p:nvPr userDrawn="1"/>
        </p:nvCxnSpPr>
        <p:spPr>
          <a:xfrm>
            <a:off x="836882" y="666750"/>
            <a:ext cx="7849919" cy="292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1BAD8DF-85B5-244D-B7EE-8DE77A729BC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263606" y="4781550"/>
            <a:ext cx="948506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36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 Tit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6BD88787-61C8-AE47-8735-AE6C83007A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ADF33AB0-2DBB-E042-B8C0-EC348F7CC1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9567" y="510779"/>
            <a:ext cx="46037" cy="273844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4297" dirty="0"/>
          </a:p>
        </p:txBody>
      </p:sp>
      <p:sp>
        <p:nvSpPr>
          <p:cNvPr id="5" name="Rectangle 4"/>
          <p:cNvSpPr/>
          <p:nvPr/>
        </p:nvSpPr>
        <p:spPr>
          <a:xfrm>
            <a:off x="268289" y="510779"/>
            <a:ext cx="28575" cy="273844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4297" dirty="0"/>
          </a:p>
        </p:txBody>
      </p:sp>
      <p:sp>
        <p:nvSpPr>
          <p:cNvPr id="6" name="Rectangle 5"/>
          <p:cNvSpPr/>
          <p:nvPr/>
        </p:nvSpPr>
        <p:spPr>
          <a:xfrm>
            <a:off x="249239" y="510779"/>
            <a:ext cx="9525" cy="273844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4297"/>
          </a:p>
        </p:txBody>
      </p:sp>
      <p:sp>
        <p:nvSpPr>
          <p:cNvPr id="7" name="Rectangle 6"/>
          <p:cNvSpPr/>
          <p:nvPr/>
        </p:nvSpPr>
        <p:spPr>
          <a:xfrm>
            <a:off x="222250" y="510779"/>
            <a:ext cx="7938" cy="273844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4297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743200" y="2125980"/>
            <a:ext cx="5943600" cy="1131570"/>
          </a:xfrm>
        </p:spPr>
        <p:txBody>
          <a:bodyPr lIns="143685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rgbClr val="D0940C"/>
              </a:contourClr>
            </a:sp3d>
          </a:bodyPr>
          <a:lstStyle>
            <a:lvl1pPr marL="0" indent="0" algn="ctr">
              <a:spcBef>
                <a:spcPts val="0"/>
              </a:spcBef>
              <a:buNone/>
              <a:defRPr sz="6313" b="1" cap="none" spc="0">
                <a:ln w="11430"/>
                <a:solidFill>
                  <a:srgbClr val="D0940C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VAGRundschriftD" panose="00000500000000000000" pitchFamily="50" charset="0"/>
              </a:defRPr>
            </a:lvl1pPr>
            <a:lvl2pPr marL="408194" indent="0" algn="ctr">
              <a:buNone/>
            </a:lvl2pPr>
            <a:lvl3pPr marL="816388" indent="0" algn="ctr">
              <a:buNone/>
            </a:lvl3pPr>
            <a:lvl4pPr marL="1224582" indent="0" algn="ctr">
              <a:buNone/>
            </a:lvl4pPr>
            <a:lvl5pPr marL="1632776" indent="0" algn="ctr">
              <a:buNone/>
            </a:lvl5pPr>
            <a:lvl6pPr marL="2040969" indent="0" algn="ctr">
              <a:buNone/>
            </a:lvl6pPr>
            <a:lvl7pPr marL="2449163" indent="0" algn="ctr">
              <a:buNone/>
            </a:lvl7pPr>
            <a:lvl8pPr marL="2857357" indent="0" algn="ctr">
              <a:buNone/>
            </a:lvl8pPr>
            <a:lvl9pPr marL="3265551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Oval 10"/>
          <p:cNvSpPr/>
          <p:nvPr userDrawn="1"/>
        </p:nvSpPr>
        <p:spPr>
          <a:xfrm>
            <a:off x="2769688" y="4181782"/>
            <a:ext cx="5898063" cy="29496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anchor="ctr"/>
          <a:lstStyle/>
          <a:p>
            <a:pPr algn="ctr">
              <a:defRPr/>
            </a:pPr>
            <a:endParaRPr lang="en-US" sz="14297" dirty="0"/>
          </a:p>
        </p:txBody>
      </p:sp>
    </p:spTree>
    <p:extLst>
      <p:ext uri="{BB962C8B-B14F-4D97-AF65-F5344CB8AC3E}">
        <p14:creationId xmlns:p14="http://schemas.microsoft.com/office/powerpoint/2010/main" val="84299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food&#10;&#10;Description automatically generated">
            <a:extLst>
              <a:ext uri="{FF2B5EF4-FFF2-40B4-BE49-F238E27FC236}">
                <a16:creationId xmlns:a16="http://schemas.microsoft.com/office/drawing/2014/main" id="{6C194DF9-C0AF-304B-88A9-02036DD406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F8288F7D-1E3A-1E47-9FDA-D20C05CD80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9567" y="510779"/>
            <a:ext cx="46037" cy="273844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4297" dirty="0"/>
          </a:p>
        </p:txBody>
      </p:sp>
      <p:sp>
        <p:nvSpPr>
          <p:cNvPr id="5" name="Rectangle 4"/>
          <p:cNvSpPr/>
          <p:nvPr/>
        </p:nvSpPr>
        <p:spPr>
          <a:xfrm>
            <a:off x="268289" y="510779"/>
            <a:ext cx="28575" cy="273844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4297" dirty="0"/>
          </a:p>
        </p:txBody>
      </p:sp>
      <p:sp>
        <p:nvSpPr>
          <p:cNvPr id="6" name="Rectangle 5"/>
          <p:cNvSpPr/>
          <p:nvPr/>
        </p:nvSpPr>
        <p:spPr>
          <a:xfrm>
            <a:off x="249239" y="510779"/>
            <a:ext cx="9525" cy="273844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4297"/>
          </a:p>
        </p:txBody>
      </p:sp>
      <p:sp>
        <p:nvSpPr>
          <p:cNvPr id="7" name="Rectangle 6"/>
          <p:cNvSpPr/>
          <p:nvPr/>
        </p:nvSpPr>
        <p:spPr>
          <a:xfrm>
            <a:off x="222250" y="510779"/>
            <a:ext cx="7938" cy="273844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4297" dirty="0"/>
          </a:p>
        </p:txBody>
      </p:sp>
      <p:sp>
        <p:nvSpPr>
          <p:cNvPr id="11" name="Oval 10"/>
          <p:cNvSpPr/>
          <p:nvPr userDrawn="1"/>
        </p:nvSpPr>
        <p:spPr>
          <a:xfrm>
            <a:off x="2769688" y="4181782"/>
            <a:ext cx="5898063" cy="29496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anchor="ctr"/>
          <a:lstStyle/>
          <a:p>
            <a:pPr algn="ctr">
              <a:defRPr/>
            </a:pPr>
            <a:endParaRPr lang="en-US" sz="14297" dirty="0"/>
          </a:p>
        </p:txBody>
      </p:sp>
      <p:pic>
        <p:nvPicPr>
          <p:cNvPr id="12" name="Picture 11" descr="A picture containing light&#10;&#10;Description automatically generated">
            <a:extLst>
              <a:ext uri="{FF2B5EF4-FFF2-40B4-BE49-F238E27FC236}">
                <a16:creationId xmlns:a16="http://schemas.microsoft.com/office/drawing/2014/main" id="{3F85B7C0-ACB5-AB44-8C40-83F8FCB8A3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8643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C2724AC4-A09C-480B-AE4C-E86820CD7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48BE3-3690-A64C-B81F-5D4836EA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63" y="3421167"/>
            <a:ext cx="5867400" cy="571500"/>
          </a:xfrm>
        </p:spPr>
        <p:txBody>
          <a:bodyPr/>
          <a:lstStyle>
            <a:lvl1pPr algn="ctr">
              <a:defRPr>
                <a:solidFill>
                  <a:srgbClr val="FFC117"/>
                </a:solidFill>
                <a:latin typeface="VAGRundschriftD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1F4736C-1B40-EF40-A4E6-C67F6BA9BB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23398" y="303799"/>
            <a:ext cx="5181600" cy="12246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txBody>
          <a:bodyPr wrap="square" lIns="56694" tIns="22678" rIns="56694" bIns="22678" anchor="ctr">
            <a:prstTxWarp prst="textNoShape">
              <a:avLst/>
            </a:prstTxWarp>
            <a:spAutoFit/>
            <a:sp3d extrusionH="25400">
              <a:bevelT w="38100" h="31750"/>
              <a:contourClr>
                <a:srgbClr val="4991B1"/>
              </a:contourClr>
            </a:sp3d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9600" dirty="0">
                <a:ln w="0"/>
                <a:solidFill>
                  <a:srgbClr val="4991B1"/>
                </a:solidFill>
                <a:effectLst/>
                <a:latin typeface="VAGRundschriftD" panose="00000500000000000000" pitchFamily="50" charset="0"/>
              </a:rPr>
              <a:t>CS61C</a:t>
            </a:r>
            <a:endParaRPr lang="en-US" sz="4800" b="1" dirty="0">
              <a:solidFill>
                <a:srgbClr val="4991B1"/>
              </a:solidFill>
              <a:latin typeface="VAGRundschriftD" panose="00000500000000000000" pitchFamily="50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742FAC-A915-9940-B071-1ACD580B8818}"/>
              </a:ext>
            </a:extLst>
          </p:cNvPr>
          <p:cNvSpPr/>
          <p:nvPr userDrawn="1"/>
        </p:nvSpPr>
        <p:spPr>
          <a:xfrm>
            <a:off x="2752726" y="4315976"/>
            <a:ext cx="5934074" cy="353961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 eaLnBrk="0" hangingPunct="0">
              <a:defRPr/>
            </a:pPr>
            <a:endParaRPr lang="en-US" sz="14297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7045E-1D2A-D347-9A70-A92ECBAE1DA8}"/>
              </a:ext>
            </a:extLst>
          </p:cNvPr>
          <p:cNvSpPr txBox="1"/>
          <p:nvPr userDrawn="1"/>
        </p:nvSpPr>
        <p:spPr>
          <a:xfrm>
            <a:off x="2312374" y="1870959"/>
            <a:ext cx="1666875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50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UC Berkeley</a:t>
            </a:r>
            <a:br>
              <a:rPr lang="en-US" sz="1250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</a:br>
            <a:r>
              <a:rPr lang="en-US" sz="1250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Teaching Professor </a:t>
            </a:r>
            <a:br>
              <a:rPr lang="en-US" sz="1250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</a:br>
            <a:r>
              <a:rPr lang="en-US" sz="1250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Dan Garcia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7237754-4208-E64E-8670-01EE7AED6B0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/>
          <a:srcRect l="14185" t="1842" r="32155" b="47377"/>
          <a:stretch/>
        </p:blipFill>
        <p:spPr bwMode="auto">
          <a:xfrm>
            <a:off x="2634024" y="310798"/>
            <a:ext cx="1023576" cy="12678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AC4D5-0EE4-FD4C-8CC9-387D71F8E638}"/>
              </a:ext>
            </a:extLst>
          </p:cNvPr>
          <p:cNvSpPr/>
          <p:nvPr userDrawn="1"/>
        </p:nvSpPr>
        <p:spPr>
          <a:xfrm>
            <a:off x="4722796" y="4793218"/>
            <a:ext cx="1982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r-Latn-RS" sz="1400" b="1" dirty="0">
                <a:solidFill>
                  <a:schemeClr val="tx1"/>
                </a:solidFill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c</a:t>
            </a:r>
            <a:r>
              <a:rPr lang="en-US" sz="1400" b="1" dirty="0">
                <a:solidFill>
                  <a:schemeClr val="tx1"/>
                </a:solidFill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s61c</a:t>
            </a:r>
            <a:r>
              <a:rPr lang="sr-Latn-RS" sz="1400" b="1" dirty="0">
                <a:solidFill>
                  <a:schemeClr val="tx1"/>
                </a:solidFill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.org</a:t>
            </a:r>
            <a:r>
              <a:rPr lang="en-US" sz="1800" b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 </a:t>
            </a:r>
            <a:endParaRPr lang="en-US" sz="15900" dirty="0">
              <a:solidFill>
                <a:schemeClr val="tx1"/>
              </a:solidFill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983A71A-E6AB-F34C-BE07-4CD0CE150A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20097" y="1394795"/>
            <a:ext cx="5181600" cy="11555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56694" tIns="22678" rIns="56694" bIns="22678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2500" b="1" dirty="0">
                <a:solidFill>
                  <a:schemeClr val="tx1"/>
                </a:solidFill>
                <a:latin typeface="VAGRundschriftD" panose="00000500000000000000" pitchFamily="50" charset="0"/>
              </a:rPr>
              <a:t>Great Ideas</a:t>
            </a:r>
          </a:p>
          <a:p>
            <a:pPr algn="ctr" eaLnBrk="0" hangingPunct="0">
              <a:lnSpc>
                <a:spcPct val="77000"/>
              </a:lnSpc>
            </a:pPr>
            <a:r>
              <a:rPr lang="en-US" sz="2500" b="1" dirty="0">
                <a:solidFill>
                  <a:schemeClr val="tx1"/>
                </a:solidFill>
                <a:latin typeface="VAGRundschriftD" panose="00000500000000000000" pitchFamily="50" charset="0"/>
              </a:rPr>
              <a:t>in</a:t>
            </a:r>
            <a:br>
              <a:rPr lang="en-US" sz="2500" b="1" dirty="0">
                <a:solidFill>
                  <a:schemeClr val="tx1"/>
                </a:solidFill>
                <a:latin typeface="VAGRundschriftD" panose="00000500000000000000" pitchFamily="50" charset="0"/>
              </a:rPr>
            </a:br>
            <a:r>
              <a:rPr lang="en-US" sz="2500" b="1" dirty="0">
                <a:solidFill>
                  <a:schemeClr val="tx1"/>
                </a:solidFill>
                <a:latin typeface="VAGRundschriftD" panose="00000500000000000000" pitchFamily="50" charset="0"/>
              </a:rPr>
              <a:t>Computer Architecture</a:t>
            </a:r>
          </a:p>
          <a:p>
            <a:pPr algn="ctr" eaLnBrk="0" hangingPunct="0">
              <a:lnSpc>
                <a:spcPct val="77000"/>
              </a:lnSpc>
            </a:pPr>
            <a:r>
              <a:rPr lang="en-US" sz="1800" dirty="0">
                <a:solidFill>
                  <a:srgbClr val="E4DDD2"/>
                </a:solidFill>
                <a:latin typeface="VAGRundschriftD" panose="00000500000000000000" pitchFamily="50" charset="0"/>
              </a:rPr>
              <a:t>(a.k.a. Machine Structures)</a:t>
            </a:r>
            <a:endParaRPr lang="en-US" sz="2875" b="1" dirty="0">
              <a:solidFill>
                <a:srgbClr val="E4DDD2"/>
              </a:solidFill>
              <a:latin typeface="VAGRundschriftD" panose="00000500000000000000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45346C-6CDA-0242-B211-E679E89FE3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34212" y="4860074"/>
            <a:ext cx="809788" cy="2834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8CC368-03BC-234A-917E-B8B2D872148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76200" y="57150"/>
            <a:ext cx="609600" cy="60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6AA3AF-E757-5D40-AF18-590283A894E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263606" y="4781550"/>
            <a:ext cx="948506" cy="292100"/>
          </a:xfrm>
          <a:prstGeom prst="rect">
            <a:avLst/>
          </a:prstGeom>
        </p:spPr>
      </p:pic>
      <p:pic>
        <p:nvPicPr>
          <p:cNvPr id="4" name="Google Shape;23;p49">
            <a:extLst>
              <a:ext uri="{FF2B5EF4-FFF2-40B4-BE49-F238E27FC236}">
                <a16:creationId xmlns:a16="http://schemas.microsoft.com/office/drawing/2014/main" id="{2F4A64C3-5EC9-79D4-9054-88362BD5F990}"/>
              </a:ext>
            </a:extLst>
          </p:cNvPr>
          <p:cNvPicPr preferRelativeResize="0"/>
          <p:nvPr userDrawn="1"/>
        </p:nvPicPr>
        <p:blipFill>
          <a:blip r:embed="rId7"/>
          <a:srcRect l="481" r="481"/>
          <a:stretch/>
        </p:blipFill>
        <p:spPr>
          <a:xfrm>
            <a:off x="7834098" y="308010"/>
            <a:ext cx="949920" cy="1278851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414073-BAAC-3775-2579-A00A9256866A}"/>
              </a:ext>
            </a:extLst>
          </p:cNvPr>
          <p:cNvSpPr txBox="1"/>
          <p:nvPr userDrawn="1"/>
        </p:nvSpPr>
        <p:spPr>
          <a:xfrm>
            <a:off x="7475621" y="1870340"/>
            <a:ext cx="1666875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50" b="1" i="0" dirty="0">
                <a:solidFill>
                  <a:schemeClr val="tx1">
                    <a:lumMod val="50000"/>
                  </a:schemeClr>
                </a:solidFill>
                <a:latin typeface="18 VAG Rounded Bold   07390" pitchFamily="2" charset="0"/>
              </a:rPr>
              <a:t>UC Berkeley</a:t>
            </a:r>
            <a:br>
              <a:rPr lang="en-US" sz="1250" b="1" i="0" dirty="0">
                <a:solidFill>
                  <a:schemeClr val="tx1">
                    <a:lumMod val="50000"/>
                  </a:schemeClr>
                </a:solidFill>
                <a:latin typeface="18 VAG Rounded Bold   07390" pitchFamily="2" charset="0"/>
              </a:rPr>
            </a:br>
            <a:r>
              <a:rPr lang="en-US" sz="1250" b="1" i="0" dirty="0">
                <a:solidFill>
                  <a:schemeClr val="tx1">
                    <a:lumMod val="50000"/>
                  </a:schemeClr>
                </a:solidFill>
                <a:latin typeface="18 VAG Rounded Bold   07390" pitchFamily="2" charset="0"/>
              </a:rPr>
              <a:t>Teaching Professor</a:t>
            </a:r>
            <a:br>
              <a:rPr lang="en-US" sz="1250" b="1" i="0" dirty="0">
                <a:solidFill>
                  <a:schemeClr val="tx1">
                    <a:lumMod val="50000"/>
                  </a:schemeClr>
                </a:solidFill>
                <a:latin typeface="18 VAG Rounded Bold   07390" pitchFamily="2" charset="0"/>
              </a:rPr>
            </a:br>
            <a:r>
              <a:rPr lang="en-US" sz="1250" b="1" i="0" dirty="0">
                <a:solidFill>
                  <a:schemeClr val="tx1">
                    <a:lumMod val="50000"/>
                  </a:schemeClr>
                </a:solidFill>
                <a:latin typeface="18 VAG Rounded Bold   07390" pitchFamily="2" charset="0"/>
              </a:rPr>
              <a:t>Lisa Yan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A173439D-A745-51D0-3BE2-A274BCBDE76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53401" y="4686300"/>
            <a:ext cx="990601" cy="1804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6694" tIns="22678" rIns="56694" bIns="2267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875" b="0" i="0" dirty="0">
                <a:solidFill>
                  <a:schemeClr val="tx1"/>
                </a:solidFill>
                <a:latin typeface="18 VAG Rounded Thin   55390" pitchFamily="2" charset="0"/>
                <a:ea typeface="+mn-ea"/>
                <a:cs typeface="+mn-cs"/>
              </a:rPr>
              <a:t>Garcia, Yan</a:t>
            </a:r>
          </a:p>
        </p:txBody>
      </p:sp>
    </p:spTree>
    <p:extLst>
      <p:ext uri="{BB962C8B-B14F-4D97-AF65-F5344CB8AC3E}">
        <p14:creationId xmlns:p14="http://schemas.microsoft.com/office/powerpoint/2010/main" val="2667216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18 VAG Rounded Light   02390" pitchFamily="2" charset="0"/>
              </a:defRPr>
            </a:lvl1pPr>
            <a:lvl2pPr>
              <a:defRPr b="0" i="0">
                <a:latin typeface="18 VAG Rounded Light   02390" pitchFamily="2" charset="0"/>
              </a:defRPr>
            </a:lvl2pPr>
            <a:lvl3pPr>
              <a:defRPr b="0" i="0">
                <a:solidFill>
                  <a:srgbClr val="00BEE2"/>
                </a:solidFill>
                <a:latin typeface="18 VAG Rounded Light   02390" pitchFamily="2" charset="0"/>
              </a:defRPr>
            </a:lvl3pPr>
            <a:lvl4pPr marL="1264171" indent="-342900">
              <a:buClr>
                <a:srgbClr val="FFC117"/>
              </a:buClr>
              <a:buFont typeface="Arial" panose="020B0604020202020204" pitchFamily="34" charset="0"/>
              <a:buChar char="•"/>
              <a:defRPr sz="1800" b="0" i="0">
                <a:solidFill>
                  <a:srgbClr val="FFC117"/>
                </a:solidFill>
                <a:latin typeface="18 VAG Rounded Light   02390" pitchFamily="2" charset="0"/>
              </a:defRPr>
            </a:lvl4pPr>
            <a:lvl5pPr>
              <a:buClr>
                <a:srgbClr val="E4DDD2"/>
              </a:buClr>
              <a:defRPr b="0" i="0">
                <a:solidFill>
                  <a:srgbClr val="E4DDD2"/>
                </a:solidFill>
                <a:latin typeface="18 VAG Rounded Light   0239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A448BC-C94B-E240-BBCC-5B2F3975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AGRundschriftD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FCC6FCC3-D309-182A-5540-907081FE40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0" y="696095"/>
            <a:ext cx="2952750" cy="4026255"/>
          </a:xfrm>
        </p:spPr>
        <p:txBody>
          <a:bodyPr/>
          <a:lstStyle>
            <a:lvl1pPr>
              <a:defRPr sz="2500" b="0" i="0">
                <a:latin typeface="18 VAG Rounded Light   02390" pitchFamily="2" charset="0"/>
              </a:defRPr>
            </a:lvl1pPr>
            <a:lvl2pPr>
              <a:defRPr sz="2125" b="0" i="0">
                <a:latin typeface="18 VAG Rounded Light   02390" pitchFamily="2" charset="0"/>
              </a:defRPr>
            </a:lvl2pPr>
            <a:lvl3pPr>
              <a:defRPr sz="1813" b="0" i="0">
                <a:latin typeface="18 VAG Rounded Light   02390" pitchFamily="2" charset="0"/>
              </a:defRPr>
            </a:lvl3pPr>
            <a:lvl4pPr>
              <a:defRPr sz="1625" b="0" i="0">
                <a:latin typeface="18 VAG Rounded Light   02390" pitchFamily="2" charset="0"/>
              </a:defRPr>
            </a:lvl4pPr>
            <a:lvl5pPr>
              <a:defRPr sz="1600" b="0" i="0">
                <a:latin typeface="18 VAG Rounded Light   0239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0" y="696095"/>
            <a:ext cx="3000376" cy="4026255"/>
          </a:xfrm>
        </p:spPr>
        <p:txBody>
          <a:bodyPr/>
          <a:lstStyle>
            <a:lvl1pPr>
              <a:defRPr sz="2500" b="0" i="0">
                <a:latin typeface="18 VAG Rounded Light   02390" pitchFamily="2" charset="0"/>
              </a:defRPr>
            </a:lvl1pPr>
            <a:lvl2pPr>
              <a:defRPr sz="2125" b="0" i="0">
                <a:latin typeface="18 VAG Rounded Light   02390" pitchFamily="2" charset="0"/>
              </a:defRPr>
            </a:lvl2pPr>
            <a:lvl3pPr>
              <a:defRPr sz="1813" b="0" i="0">
                <a:latin typeface="18 VAG Rounded Light   02390" pitchFamily="2" charset="0"/>
              </a:defRPr>
            </a:lvl3pPr>
            <a:lvl4pPr>
              <a:defRPr sz="1625" b="0" i="0">
                <a:latin typeface="18 VAG Rounded Light   02390" pitchFamily="2" charset="0"/>
              </a:defRPr>
            </a:lvl4pPr>
            <a:lvl5pPr>
              <a:defRPr sz="1625" b="0" i="0">
                <a:latin typeface="18 VAG Rounded Light   0239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EA538D-CE12-4F4E-B8F9-BE50989C1758}"/>
              </a:ext>
            </a:extLst>
          </p:cNvPr>
          <p:cNvCxnSpPr>
            <a:cxnSpLocks/>
          </p:cNvCxnSpPr>
          <p:nvPr userDrawn="1"/>
        </p:nvCxnSpPr>
        <p:spPr>
          <a:xfrm>
            <a:off x="836882" y="666750"/>
            <a:ext cx="7849919" cy="292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0">
            <a:extLst>
              <a:ext uri="{FF2B5EF4-FFF2-40B4-BE49-F238E27FC236}">
                <a16:creationId xmlns:a16="http://schemas.microsoft.com/office/drawing/2014/main" id="{844558A7-D2FB-5F4B-864B-BFC87E4F41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6000" y="4934196"/>
            <a:ext cx="6858000" cy="21892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6694" tIns="22678" rIns="56694" bIns="2267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125" b="1" i="0" dirty="0">
                <a:solidFill>
                  <a:srgbClr val="FFC117"/>
                </a:solidFill>
                <a:latin typeface="18 VAG Rounded Bold   07390" pitchFamily="2" charset="0"/>
                <a:ea typeface="+mn-ea"/>
                <a:cs typeface="+mn-cs"/>
              </a:rPr>
              <a:t>Control</a:t>
            </a:r>
            <a:r>
              <a:rPr lang="en-US" sz="1125" b="1" dirty="0">
                <a:solidFill>
                  <a:srgbClr val="FFFF00"/>
                </a:solidFill>
                <a:latin typeface="VAGRundschriftD" panose="00000500000000000000" pitchFamily="50" charset="0"/>
                <a:ea typeface="+mn-ea"/>
                <a:cs typeface="+mn-cs"/>
              </a:rPr>
              <a:t> </a:t>
            </a:r>
            <a:r>
              <a:rPr lang="en-US" sz="1125" b="1" dirty="0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t>(</a:t>
            </a:r>
            <a:fld id="{F6F39CF2-87E7-FF4A-9C8E-A745CB692DE9}" type="slidenum">
              <a:rPr lang="en-US" sz="1125" b="1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125" b="1" dirty="0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t>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60B7DD-B895-2049-804B-344CFFDA4D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6200" y="57150"/>
            <a:ext cx="609600" cy="609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7B7BEE-7519-024E-B9B3-6388E1716D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34212" y="4860074"/>
            <a:ext cx="809788" cy="283426"/>
          </a:xfrm>
          <a:prstGeom prst="rect">
            <a:avLst/>
          </a:prstGeom>
        </p:spPr>
      </p:pic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83907F55-8DA3-AB4E-B199-AF2531DB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</p:spPr>
        <p:txBody>
          <a:bodyPr vert="horz" lIns="130622" tIns="65310" rIns="130622" bIns="65310" anchor="t">
            <a:noAutofit/>
          </a:bodyPr>
          <a:lstStyle>
            <a:lvl1pPr>
              <a:defRPr b="1" i="0">
                <a:solidFill>
                  <a:srgbClr val="E4DDD2"/>
                </a:solidFill>
                <a:latin typeface="18 VAG Rounded Bold   0739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D9E74F-8295-8546-AB63-B09A36C3C5C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63606" y="4781550"/>
            <a:ext cx="948506" cy="292100"/>
          </a:xfrm>
          <a:prstGeom prst="rect">
            <a:avLst/>
          </a:prstGeom>
        </p:spPr>
      </p:pic>
      <p:sp>
        <p:nvSpPr>
          <p:cNvPr id="2" name="Rectangle 11">
            <a:extLst>
              <a:ext uri="{FF2B5EF4-FFF2-40B4-BE49-F238E27FC236}">
                <a16:creationId xmlns:a16="http://schemas.microsoft.com/office/drawing/2014/main" id="{E92ACC81-AA94-E7ED-672D-9AC795DC21D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53401" y="4686300"/>
            <a:ext cx="990601" cy="1804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6694" tIns="22678" rIns="56694" bIns="2267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875" b="0" i="0" dirty="0">
                <a:solidFill>
                  <a:schemeClr val="tx1"/>
                </a:solidFill>
                <a:latin typeface="18 VAG Rounded Thin   55390" pitchFamily="2" charset="0"/>
                <a:ea typeface="+mn-ea"/>
                <a:cs typeface="+mn-cs"/>
              </a:rPr>
              <a:t>Garcia, Yan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1037"/>
            <a:ext cx="7877176" cy="4024313"/>
          </a:xfrm>
        </p:spPr>
        <p:txBody>
          <a:bodyPr/>
          <a:lstStyle>
            <a:lvl1pPr>
              <a:defRPr b="0" i="0">
                <a:latin typeface="VAGRundschriftDLig" pitchFamily="2" charset="77"/>
              </a:defRPr>
            </a:lvl1pPr>
            <a:lvl2pPr>
              <a:defRPr b="0" i="0">
                <a:latin typeface="VAGRundschriftDLig" pitchFamily="2" charset="77"/>
              </a:defRPr>
            </a:lvl2pPr>
            <a:lvl3pPr>
              <a:defRPr b="0" i="0">
                <a:latin typeface="VAGRundschriftDLig" pitchFamily="2" charset="77"/>
              </a:defRPr>
            </a:lvl3pPr>
            <a:lvl4pPr>
              <a:defRPr b="0" i="0">
                <a:latin typeface="VAGRundschriftDLig" pitchFamily="2" charset="77"/>
              </a:defRPr>
            </a:lvl4pPr>
            <a:lvl5pPr>
              <a:defRPr b="0" i="0">
                <a:latin typeface="VAGRundschriftDLig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A448BC-C94B-E240-BBCC-5B2F3975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AGRundschriftD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4297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food&#10;&#10;Description automatically generated">
            <a:extLst>
              <a:ext uri="{FF2B5EF4-FFF2-40B4-BE49-F238E27FC236}">
                <a16:creationId xmlns:a16="http://schemas.microsoft.com/office/drawing/2014/main" id="{5D77FB93-A76B-1242-B2D4-5A26D9E7CE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6882" y="676369"/>
            <a:ext cx="3735118" cy="4055600"/>
          </a:xfrm>
        </p:spPr>
        <p:txBody>
          <a:bodyPr/>
          <a:lstStyle>
            <a:lvl1pPr>
              <a:defRPr sz="2500" b="0" i="0">
                <a:latin typeface="VAGRundschriftDLig" pitchFamily="2" charset="77"/>
              </a:defRPr>
            </a:lvl1pPr>
            <a:lvl2pPr>
              <a:defRPr sz="2125" b="0" i="0">
                <a:latin typeface="VAGRundschriftDLig" pitchFamily="2" charset="77"/>
              </a:defRPr>
            </a:lvl2pPr>
            <a:lvl3pPr>
              <a:defRPr sz="1813" b="0" i="0">
                <a:latin typeface="VAGRundschriftDLig" pitchFamily="2" charset="77"/>
              </a:defRPr>
            </a:lvl3pPr>
            <a:lvl4pPr>
              <a:defRPr sz="1625" b="0" i="0">
                <a:latin typeface="VAGRundschriftDLig" pitchFamily="2" charset="77"/>
              </a:defRPr>
            </a:lvl4pPr>
            <a:lvl5pPr>
              <a:defRPr sz="1625" b="0" i="0">
                <a:latin typeface="VAGRundschriftDLig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66750"/>
            <a:ext cx="4067176" cy="4055600"/>
          </a:xfrm>
        </p:spPr>
        <p:txBody>
          <a:bodyPr/>
          <a:lstStyle>
            <a:lvl1pPr>
              <a:defRPr sz="2500" b="0" i="0">
                <a:latin typeface="VAGRundschriftDLig" pitchFamily="2" charset="77"/>
              </a:defRPr>
            </a:lvl1pPr>
            <a:lvl2pPr>
              <a:defRPr sz="2125" b="0" i="0">
                <a:latin typeface="VAGRundschriftDLig" pitchFamily="2" charset="77"/>
              </a:defRPr>
            </a:lvl2pPr>
            <a:lvl3pPr>
              <a:defRPr sz="1813" b="0" i="0">
                <a:latin typeface="VAGRundschriftDLig" pitchFamily="2" charset="77"/>
              </a:defRPr>
            </a:lvl3pPr>
            <a:lvl4pPr>
              <a:defRPr sz="1625" b="0" i="0">
                <a:latin typeface="VAGRundschriftDLig" pitchFamily="2" charset="77"/>
              </a:defRPr>
            </a:lvl4pPr>
            <a:lvl5pPr>
              <a:defRPr sz="1625" b="0" i="0">
                <a:latin typeface="VAGRundschriftDLig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EA538D-CE12-4F4E-B8F9-BE50989C1758}"/>
              </a:ext>
            </a:extLst>
          </p:cNvPr>
          <p:cNvCxnSpPr>
            <a:cxnSpLocks/>
          </p:cNvCxnSpPr>
          <p:nvPr userDrawn="1"/>
        </p:nvCxnSpPr>
        <p:spPr>
          <a:xfrm>
            <a:off x="836882" y="666750"/>
            <a:ext cx="7849919" cy="292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0">
            <a:extLst>
              <a:ext uri="{FF2B5EF4-FFF2-40B4-BE49-F238E27FC236}">
                <a16:creationId xmlns:a16="http://schemas.microsoft.com/office/drawing/2014/main" id="{844558A7-D2FB-5F4B-864B-BFC87E4F41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6000" y="4934196"/>
            <a:ext cx="6858000" cy="21892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6694" tIns="22678" rIns="56694" bIns="2267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125" b="1" dirty="0">
                <a:solidFill>
                  <a:srgbClr val="FFC117"/>
                </a:solidFill>
                <a:latin typeface="18 VAG Rounded Black   09390"/>
                <a:ea typeface="+mn-ea"/>
                <a:cs typeface="+mn-cs"/>
              </a:rPr>
              <a:t>Introduction</a:t>
            </a:r>
            <a:r>
              <a:rPr lang="en-US" sz="1125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 </a:t>
            </a:r>
            <a:r>
              <a:rPr lang="en-US" sz="1125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125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125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8F52F5B9-E725-A74B-AAA1-88E65AD7B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53400" y="4686300"/>
            <a:ext cx="990601" cy="1804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6694" tIns="22678" rIns="56694" bIns="2267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875" b="0" i="0" dirty="0">
                <a:solidFill>
                  <a:schemeClr val="tx1"/>
                </a:solidFill>
                <a:latin typeface="18 VAG Rounded Thin   55390" pitchFamily="2" charset="0"/>
                <a:ea typeface="+mn-ea"/>
                <a:cs typeface="+mn-cs"/>
              </a:rPr>
              <a:t>Garcia, </a:t>
            </a:r>
            <a:r>
              <a:rPr lang="en-US" sz="875" b="0" i="0" dirty="0" err="1">
                <a:solidFill>
                  <a:schemeClr val="tx1"/>
                </a:solidFill>
                <a:latin typeface="18 VAG Rounded Thin   55390" pitchFamily="2" charset="0"/>
                <a:ea typeface="+mn-ea"/>
                <a:cs typeface="+mn-cs"/>
              </a:rPr>
              <a:t>Nikolić</a:t>
            </a:r>
            <a:endParaRPr lang="en-US" sz="875" b="0" i="0" dirty="0">
              <a:solidFill>
                <a:schemeClr val="tx1"/>
              </a:solidFill>
              <a:latin typeface="18 VAG Rounded Thin   55390" pitchFamily="2" charset="0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60B7DD-B895-2049-804B-344CFFDA4D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6200" y="57150"/>
            <a:ext cx="609600" cy="609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7B7BEE-7519-024E-B9B3-6388E1716D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34212" y="4860074"/>
            <a:ext cx="809788" cy="283426"/>
          </a:xfrm>
          <a:prstGeom prst="rect">
            <a:avLst/>
          </a:prstGeom>
        </p:spPr>
      </p:pic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83907F55-8DA3-AB4E-B199-AF2531DB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</p:spPr>
        <p:txBody>
          <a:bodyPr vert="horz" lIns="130622" tIns="65310" rIns="130622" bIns="65310" anchor="t">
            <a:noAutofit/>
          </a:bodyPr>
          <a:lstStyle>
            <a:lvl1pPr>
              <a:defRPr>
                <a:solidFill>
                  <a:srgbClr val="E4DDD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0BEC86-E652-F848-AA3E-EC0AC5D44B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63606" y="4781550"/>
            <a:ext cx="948506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53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1037"/>
            <a:ext cx="6429376" cy="4024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A448BC-C94B-E240-BBCC-5B2F3975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3947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8ECFEE2E-863C-C649-AF97-D7D700C3CC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666750"/>
            <a:ext cx="2952750" cy="4055600"/>
          </a:xfrm>
        </p:spPr>
        <p:txBody>
          <a:bodyPr/>
          <a:lstStyle>
            <a:lvl1pPr>
              <a:defRPr sz="2500" b="0" i="0">
                <a:latin typeface="VAGRundschriftDLig" pitchFamily="2" charset="77"/>
              </a:defRPr>
            </a:lvl1pPr>
            <a:lvl2pPr>
              <a:defRPr sz="2125" b="0" i="0">
                <a:latin typeface="VAGRundschriftDLig" pitchFamily="2" charset="77"/>
              </a:defRPr>
            </a:lvl2pPr>
            <a:lvl3pPr>
              <a:defRPr sz="1813" b="0" i="0">
                <a:latin typeface="VAGRundschriftDLig" pitchFamily="2" charset="77"/>
              </a:defRPr>
            </a:lvl3pPr>
            <a:lvl4pPr>
              <a:defRPr sz="1625" b="0" i="0">
                <a:latin typeface="VAGRundschriftDLig" pitchFamily="2" charset="77"/>
              </a:defRPr>
            </a:lvl4pPr>
            <a:lvl5pPr>
              <a:defRPr sz="1625" b="0" i="0">
                <a:latin typeface="VAGRundschriftDLig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666750"/>
            <a:ext cx="3000376" cy="4055600"/>
          </a:xfrm>
        </p:spPr>
        <p:txBody>
          <a:bodyPr/>
          <a:lstStyle>
            <a:lvl1pPr>
              <a:defRPr sz="2500" b="0" i="0">
                <a:latin typeface="VAGRundschriftDLig" pitchFamily="2" charset="77"/>
              </a:defRPr>
            </a:lvl1pPr>
            <a:lvl2pPr>
              <a:defRPr sz="2125" b="0" i="0">
                <a:latin typeface="VAGRundschriftDLig" pitchFamily="2" charset="77"/>
              </a:defRPr>
            </a:lvl2pPr>
            <a:lvl3pPr>
              <a:defRPr sz="1813" b="0" i="0">
                <a:latin typeface="VAGRundschriftDLig" pitchFamily="2" charset="77"/>
              </a:defRPr>
            </a:lvl3pPr>
            <a:lvl4pPr>
              <a:defRPr sz="1625" b="0" i="0">
                <a:latin typeface="VAGRundschriftDLig" pitchFamily="2" charset="77"/>
              </a:defRPr>
            </a:lvl4pPr>
            <a:lvl5pPr>
              <a:defRPr sz="1625" b="0" i="0">
                <a:latin typeface="VAGRundschriftDLig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EA538D-CE12-4F4E-B8F9-BE50989C1758}"/>
              </a:ext>
            </a:extLst>
          </p:cNvPr>
          <p:cNvCxnSpPr>
            <a:cxnSpLocks/>
          </p:cNvCxnSpPr>
          <p:nvPr userDrawn="1"/>
        </p:nvCxnSpPr>
        <p:spPr>
          <a:xfrm>
            <a:off x="836882" y="666750"/>
            <a:ext cx="7849919" cy="292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0">
            <a:extLst>
              <a:ext uri="{FF2B5EF4-FFF2-40B4-BE49-F238E27FC236}">
                <a16:creationId xmlns:a16="http://schemas.microsoft.com/office/drawing/2014/main" id="{844558A7-D2FB-5F4B-864B-BFC87E4F41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6000" y="4934196"/>
            <a:ext cx="6858000" cy="21892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6694" tIns="22678" rIns="56694" bIns="2267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125" b="1" dirty="0">
                <a:solidFill>
                  <a:srgbClr val="FFC117"/>
                </a:solidFill>
                <a:latin typeface="VAGRundschriftD" panose="00000500000000000000" pitchFamily="50" charset="0"/>
                <a:ea typeface="+mn-ea"/>
                <a:cs typeface="+mn-cs"/>
              </a:rPr>
              <a:t>Introduction</a:t>
            </a:r>
            <a:r>
              <a:rPr lang="en-US" sz="1125" b="1" dirty="0">
                <a:solidFill>
                  <a:srgbClr val="FFFF00"/>
                </a:solidFill>
                <a:latin typeface="VAGRundschriftD" panose="00000500000000000000" pitchFamily="50" charset="0"/>
                <a:ea typeface="+mn-ea"/>
                <a:cs typeface="+mn-cs"/>
              </a:rPr>
              <a:t> </a:t>
            </a:r>
            <a:r>
              <a:rPr lang="en-US" sz="1125" b="1" dirty="0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t>(</a:t>
            </a:r>
            <a:fld id="{F6F39CF2-87E7-FF4A-9C8E-A745CB692DE9}" type="slidenum">
              <a:rPr lang="en-US" sz="1125" b="1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125" b="1" dirty="0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t>)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8F52F5B9-E725-A74B-AAA1-88E65AD7B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53400" y="4686300"/>
            <a:ext cx="990601" cy="1804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6694" tIns="22678" rIns="56694" bIns="2267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875" b="0" i="0" dirty="0">
                <a:solidFill>
                  <a:schemeClr val="tx1"/>
                </a:solidFill>
                <a:latin typeface="VAGRundschriftDLig" panose="00000400000000000000" pitchFamily="50" charset="0"/>
                <a:ea typeface="+mn-ea"/>
                <a:cs typeface="+mn-cs"/>
              </a:rPr>
              <a:t>Garcia, </a:t>
            </a:r>
            <a:r>
              <a:rPr lang="en-US" sz="875" b="0" i="0" dirty="0" err="1">
                <a:solidFill>
                  <a:schemeClr val="tx1"/>
                </a:solidFill>
                <a:latin typeface="VAGRundschriftDLig" panose="00000400000000000000" pitchFamily="50" charset="0"/>
                <a:ea typeface="+mn-ea"/>
                <a:cs typeface="+mn-cs"/>
              </a:rPr>
              <a:t>Nikolić</a:t>
            </a:r>
            <a:endParaRPr lang="en-US" sz="875" b="0" i="0" dirty="0">
              <a:solidFill>
                <a:schemeClr val="tx1"/>
              </a:solidFill>
              <a:latin typeface="VAGRundschriftDLig" panose="00000400000000000000" pitchFamily="50" charset="0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60B7DD-B895-2049-804B-344CFFDA4D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6200" y="57150"/>
            <a:ext cx="609600" cy="609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7B7BEE-7519-024E-B9B3-6388E1716D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34212" y="4860074"/>
            <a:ext cx="809788" cy="283426"/>
          </a:xfrm>
          <a:prstGeom prst="rect">
            <a:avLst/>
          </a:prstGeom>
        </p:spPr>
      </p:pic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83907F55-8DA3-AB4E-B199-AF2531DB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</p:spPr>
        <p:txBody>
          <a:bodyPr vert="horz" lIns="130622" tIns="65310" rIns="130622" bIns="65310" anchor="t">
            <a:noAutofit/>
          </a:bodyPr>
          <a:lstStyle>
            <a:lvl1pPr>
              <a:defRPr>
                <a:solidFill>
                  <a:srgbClr val="E4DDD2"/>
                </a:solidFill>
                <a:latin typeface="VAGRundschriftD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AFCD5E-49BF-E247-8C97-949C07F042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63606" y="4781550"/>
            <a:ext cx="948506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59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food&#10;&#10;Description automatically generated">
            <a:extLst>
              <a:ext uri="{FF2B5EF4-FFF2-40B4-BE49-F238E27FC236}">
                <a16:creationId xmlns:a16="http://schemas.microsoft.com/office/drawing/2014/main" id="{E4CFABA2-5755-E8E1-0F14-91368C976D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9567" y="510779"/>
            <a:ext cx="46037" cy="273844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4297" dirty="0"/>
          </a:p>
        </p:txBody>
      </p:sp>
      <p:sp>
        <p:nvSpPr>
          <p:cNvPr id="5" name="Rectangle 4"/>
          <p:cNvSpPr/>
          <p:nvPr/>
        </p:nvSpPr>
        <p:spPr>
          <a:xfrm>
            <a:off x="268289" y="510779"/>
            <a:ext cx="28575" cy="273844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4297" dirty="0"/>
          </a:p>
        </p:txBody>
      </p:sp>
      <p:sp>
        <p:nvSpPr>
          <p:cNvPr id="6" name="Rectangle 5"/>
          <p:cNvSpPr/>
          <p:nvPr/>
        </p:nvSpPr>
        <p:spPr>
          <a:xfrm>
            <a:off x="249239" y="510779"/>
            <a:ext cx="9525" cy="273844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4297"/>
          </a:p>
        </p:txBody>
      </p:sp>
      <p:sp>
        <p:nvSpPr>
          <p:cNvPr id="7" name="Rectangle 6"/>
          <p:cNvSpPr/>
          <p:nvPr/>
        </p:nvSpPr>
        <p:spPr>
          <a:xfrm>
            <a:off x="222250" y="510779"/>
            <a:ext cx="7938" cy="273844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4297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743200" y="2125980"/>
            <a:ext cx="5943600" cy="1131570"/>
          </a:xfrm>
        </p:spPr>
        <p:txBody>
          <a:bodyPr lIns="143685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rgbClr val="D0940C"/>
              </a:contourClr>
            </a:sp3d>
          </a:bodyPr>
          <a:lstStyle>
            <a:lvl1pPr marL="0" indent="0" algn="ctr">
              <a:spcBef>
                <a:spcPts val="0"/>
              </a:spcBef>
              <a:buNone/>
              <a:defRPr sz="6313" b="1" i="0" cap="none" spc="0">
                <a:ln w="11430"/>
                <a:solidFill>
                  <a:srgbClr val="D0940C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18 VAG Rounded Bold   07390" pitchFamily="2" charset="0"/>
              </a:defRPr>
            </a:lvl1pPr>
            <a:lvl2pPr marL="408194" indent="0" algn="ctr">
              <a:buNone/>
            </a:lvl2pPr>
            <a:lvl3pPr marL="816388" indent="0" algn="ctr">
              <a:buNone/>
            </a:lvl3pPr>
            <a:lvl4pPr marL="1224582" indent="0" algn="ctr">
              <a:buNone/>
            </a:lvl4pPr>
            <a:lvl5pPr marL="1632776" indent="0" algn="ctr">
              <a:buNone/>
            </a:lvl5pPr>
            <a:lvl6pPr marL="2040969" indent="0" algn="ctr">
              <a:buNone/>
            </a:lvl6pPr>
            <a:lvl7pPr marL="2449163" indent="0" algn="ctr">
              <a:buNone/>
            </a:lvl7pPr>
            <a:lvl8pPr marL="2857357" indent="0" algn="ctr">
              <a:buNone/>
            </a:lvl8pPr>
            <a:lvl9pPr marL="3265551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Oval 10"/>
          <p:cNvSpPr/>
          <p:nvPr userDrawn="1"/>
        </p:nvSpPr>
        <p:spPr>
          <a:xfrm>
            <a:off x="2769688" y="4181782"/>
            <a:ext cx="5898063" cy="29496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anchor="ctr"/>
          <a:lstStyle/>
          <a:p>
            <a:pPr algn="ctr">
              <a:defRPr/>
            </a:pPr>
            <a:endParaRPr lang="en-US" sz="14297" dirty="0"/>
          </a:p>
        </p:txBody>
      </p:sp>
    </p:spTree>
    <p:extLst>
      <p:ext uri="{BB962C8B-B14F-4D97-AF65-F5344CB8AC3E}">
        <p14:creationId xmlns:p14="http://schemas.microsoft.com/office/powerpoint/2010/main" val="3979850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tif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39645CDF-D9DE-5166-94C4-3787EC242D88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2286000" y="4934196"/>
            <a:ext cx="6858000" cy="21892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6694" tIns="22678" rIns="56694" bIns="2267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125" b="1" i="0" dirty="0">
                <a:solidFill>
                  <a:srgbClr val="FFC115"/>
                </a:solidFill>
                <a:latin typeface="18 VAG Rounded Bold   07390" pitchFamily="2" charset="0"/>
                <a:ea typeface="+mn-ea"/>
                <a:cs typeface="+mn-cs"/>
              </a:rPr>
              <a:t>Control</a:t>
            </a:r>
            <a:r>
              <a:rPr lang="en-US" sz="1125" b="1" i="0" dirty="0">
                <a:solidFill>
                  <a:srgbClr val="FFFF00"/>
                </a:solidFill>
                <a:latin typeface="18 VAG Rounded Bold   07390" pitchFamily="2" charset="0"/>
                <a:ea typeface="+mn-ea"/>
                <a:cs typeface="+mn-cs"/>
              </a:rPr>
              <a:t> </a:t>
            </a:r>
            <a:r>
              <a:rPr lang="en-US" sz="1125" b="1" i="0" dirty="0">
                <a:solidFill>
                  <a:schemeClr val="tx1"/>
                </a:solidFill>
                <a:latin typeface="18 VAG Rounded Bold   07390" pitchFamily="2" charset="0"/>
                <a:ea typeface="+mn-ea"/>
                <a:cs typeface="+mn-cs"/>
              </a:rPr>
              <a:t>(</a:t>
            </a:r>
            <a:fld id="{F6F39CF2-87E7-FF4A-9C8E-A745CB692DE9}" type="slidenum">
              <a:rPr lang="en-US" sz="1125" b="1" i="0">
                <a:solidFill>
                  <a:schemeClr val="tx1"/>
                </a:solidFill>
                <a:latin typeface="18 VAG Rounded Bold   07390" pitchFamily="2" charset="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125" b="1" i="0" dirty="0">
                <a:solidFill>
                  <a:schemeClr val="tx1"/>
                </a:solidFill>
                <a:latin typeface="18 VAG Rounded Bold   07390" pitchFamily="2" charset="0"/>
                <a:ea typeface="+mn-ea"/>
                <a:cs typeface="+mn-cs"/>
              </a:rPr>
              <a:t>)</a:t>
            </a:r>
          </a:p>
        </p:txBody>
      </p:sp>
      <p:cxnSp>
        <p:nvCxnSpPr>
          <p:cNvPr id="13" name="Straight Connector 12"/>
          <p:cNvCxnSpPr>
            <a:cxnSpLocks/>
          </p:cNvCxnSpPr>
          <p:nvPr userDrawn="1"/>
        </p:nvCxnSpPr>
        <p:spPr>
          <a:xfrm>
            <a:off x="836882" y="666458"/>
            <a:ext cx="7849919" cy="292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2286000" y="681037"/>
            <a:ext cx="6429376" cy="402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926C7-7ABA-BC4B-B059-3F085BB916B3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334212" y="4860074"/>
            <a:ext cx="809788" cy="283426"/>
          </a:xfrm>
          <a:prstGeom prst="rect">
            <a:avLst/>
          </a:prstGeom>
        </p:spPr>
      </p:pic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38200" y="57150"/>
            <a:ext cx="7877176" cy="571500"/>
          </a:xfrm>
          <a:prstGeom prst="rect">
            <a:avLst/>
          </a:prstGeom>
        </p:spPr>
        <p:txBody>
          <a:bodyPr vert="horz" lIns="130622" tIns="65310" rIns="130622" bIns="6531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73723A-86A7-6746-8062-52657EB054C9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2263606" y="4781550"/>
            <a:ext cx="948506" cy="29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54BFA1-742A-6040-9A02-17161CC49CF5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76200" y="57150"/>
            <a:ext cx="609600" cy="609600"/>
          </a:xfrm>
          <a:prstGeom prst="rect">
            <a:avLst/>
          </a:prstGeom>
        </p:spPr>
      </p:pic>
      <p:sp>
        <p:nvSpPr>
          <p:cNvPr id="2" name="Rectangle 11">
            <a:extLst>
              <a:ext uri="{FF2B5EF4-FFF2-40B4-BE49-F238E27FC236}">
                <a16:creationId xmlns:a16="http://schemas.microsoft.com/office/drawing/2014/main" id="{C93B443B-A2E8-2B37-67A2-03E7832CD11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53401" y="4686300"/>
            <a:ext cx="990601" cy="1804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6694" tIns="22678" rIns="56694" bIns="2267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875" b="0" i="0" dirty="0">
                <a:solidFill>
                  <a:schemeClr val="tx1"/>
                </a:solidFill>
                <a:latin typeface="18 VAG Rounded Thin   55390" pitchFamily="2" charset="0"/>
                <a:ea typeface="+mn-ea"/>
                <a:cs typeface="+mn-cs"/>
              </a:rPr>
              <a:t>Garcia, Yan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87" r:id="rId2"/>
    <p:sldLayoutId id="2147483673" r:id="rId3"/>
    <p:sldLayoutId id="2147483675" r:id="rId4"/>
    <p:sldLayoutId id="2147483688" r:id="rId5"/>
    <p:sldLayoutId id="2147483689" r:id="rId6"/>
    <p:sldLayoutId id="2147483690" r:id="rId7"/>
    <p:sldLayoutId id="2147483691" r:id="rId8"/>
    <p:sldLayoutId id="2147483685" r:id="rId9"/>
    <p:sldLayoutId id="2147483686" r:id="rId10"/>
    <p:sldLayoutId id="2147483681" r:id="rId11"/>
    <p:sldLayoutId id="2147483682" r:id="rId12"/>
    <p:sldLayoutId id="2147483683" r:id="rId13"/>
    <p:sldLayoutId id="2147483680" r:id="rId14"/>
    <p:sldLayoutId id="2147483676" r:id="rId15"/>
    <p:sldLayoutId id="2147483693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spc="-89">
          <a:solidFill>
            <a:srgbClr val="E4DDD2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25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25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25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25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5pPr>
      <a:lvl6pPr marL="408194" algn="l" rtl="0" fontAlgn="base">
        <a:spcBef>
          <a:spcPct val="0"/>
        </a:spcBef>
        <a:spcAft>
          <a:spcPct val="0"/>
        </a:spcAft>
        <a:defRPr sz="3625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816388" algn="l" rtl="0" fontAlgn="base">
        <a:spcBef>
          <a:spcPct val="0"/>
        </a:spcBef>
        <a:spcAft>
          <a:spcPct val="0"/>
        </a:spcAft>
        <a:defRPr sz="3625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224582" algn="l" rtl="0" fontAlgn="base">
        <a:spcBef>
          <a:spcPct val="0"/>
        </a:spcBef>
        <a:spcAft>
          <a:spcPct val="0"/>
        </a:spcAft>
        <a:defRPr sz="3625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632776" algn="l" rtl="0" fontAlgn="base">
        <a:spcBef>
          <a:spcPct val="0"/>
        </a:spcBef>
        <a:spcAft>
          <a:spcPct val="0"/>
        </a:spcAft>
        <a:defRPr sz="3625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367091" indent="-306146" algn="l" rtl="0" eaLnBrk="0" fontAlgn="base" hangingPunct="0">
        <a:spcBef>
          <a:spcPts val="625"/>
        </a:spcBef>
        <a:spcAft>
          <a:spcPct val="0"/>
        </a:spcAft>
        <a:buClr>
          <a:srgbClr val="E4DDD2"/>
        </a:buClr>
        <a:buSzPct val="95000"/>
        <a:buFont typeface="Wingdings" pitchFamily="-1" charset="2"/>
        <a:buChar char=""/>
        <a:defRPr sz="2400" b="0" i="0" kern="1200">
          <a:solidFill>
            <a:schemeClr val="tx1"/>
          </a:solidFill>
          <a:latin typeface="18 VAG Rounded Light   02390" pitchFamily="2" charset="0"/>
          <a:ea typeface="ＭＳ Ｐゴシック" charset="-128"/>
          <a:cs typeface="18 VAG Rounded Light   02390" pitchFamily="2" charset="0"/>
        </a:defRPr>
      </a:lvl1pPr>
      <a:lvl2pPr marL="660481" indent="-255121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1" charset="2"/>
        <a:buChar char=""/>
        <a:defRPr sz="2000" b="0" i="0" kern="1200">
          <a:solidFill>
            <a:srgbClr val="C5DBC3"/>
          </a:solidFill>
          <a:latin typeface="18 VAG Rounded Light   02390" pitchFamily="2" charset="0"/>
          <a:ea typeface="ＭＳ Ｐゴシック" charset="-128"/>
          <a:cs typeface="+mn-cs"/>
        </a:defRPr>
      </a:lvl2pPr>
      <a:lvl3pPr marL="888673" indent="-204097" algn="l" rtl="0" eaLnBrk="0" fontAlgn="base" hangingPunct="0">
        <a:spcBef>
          <a:spcPct val="20000"/>
        </a:spcBef>
        <a:spcAft>
          <a:spcPct val="0"/>
        </a:spcAft>
        <a:buFont typeface="Wingdings 2" pitchFamily="-1" charset="2"/>
        <a:buChar char=""/>
        <a:defRPr sz="2000" b="0" i="0" kern="1200">
          <a:solidFill>
            <a:srgbClr val="00BEE2"/>
          </a:solidFill>
          <a:latin typeface="18 VAG Rounded Light   02390" pitchFamily="2" charset="0"/>
          <a:ea typeface="ＭＳ Ｐゴシック" charset="-128"/>
          <a:cs typeface="+mn-cs"/>
        </a:defRPr>
      </a:lvl3pPr>
      <a:lvl4pPr marL="1264171" indent="-342900" algn="l" rtl="0" eaLnBrk="0" fontAlgn="base" hangingPunct="0">
        <a:spcBef>
          <a:spcPct val="20000"/>
        </a:spcBef>
        <a:spcAft>
          <a:spcPct val="0"/>
        </a:spcAft>
        <a:buClr>
          <a:srgbClr val="FFC000"/>
        </a:buClr>
        <a:buFont typeface="Arial" panose="020B0604020202020204" pitchFamily="34" charset="0"/>
        <a:buChar char="•"/>
        <a:defRPr sz="1875" b="0" i="0" kern="1200">
          <a:solidFill>
            <a:srgbClr val="FFC117"/>
          </a:solidFill>
          <a:latin typeface="18 VAG Rounded Light   02390" pitchFamily="2" charset="0"/>
          <a:ea typeface="ＭＳ Ｐゴシック" charset="-128"/>
          <a:cs typeface="+mn-cs"/>
        </a:defRPr>
      </a:lvl4pPr>
      <a:lvl5pPr marL="1322379" indent="-187089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1" charset="2"/>
        <a:buChar char=""/>
        <a:defRPr sz="1800" b="0" i="0" kern="1200">
          <a:solidFill>
            <a:srgbClr val="E4DDD2"/>
          </a:solidFill>
          <a:latin typeface="18 VAG Rounded Light   02390" pitchFamily="2" charset="0"/>
          <a:ea typeface="ＭＳ Ｐゴシック" charset="-128"/>
          <a:cs typeface="+mn-cs"/>
        </a:defRPr>
      </a:lvl5pPr>
      <a:lvl6pPr marL="1526645" indent="-187769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1698086" indent="-163278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375" kern="1200">
          <a:solidFill>
            <a:schemeClr val="tx1"/>
          </a:solidFill>
          <a:latin typeface="+mn-lt"/>
          <a:ea typeface="+mn-ea"/>
          <a:cs typeface="+mn-cs"/>
        </a:defRPr>
      </a:lvl7pPr>
      <a:lvl8pPr marL="1869528" indent="-163278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375" kern="1200">
          <a:solidFill>
            <a:schemeClr val="tx1"/>
          </a:solidFill>
          <a:latin typeface="+mn-lt"/>
          <a:ea typeface="+mn-ea"/>
          <a:cs typeface="+mn-cs"/>
        </a:defRPr>
      </a:lvl8pPr>
      <a:lvl9pPr marL="2040969" indent="-163278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3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0819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81638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7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6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44916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5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26555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jpeg"/><Relationship Id="rId4" Type="http://schemas.openxmlformats.org/officeDocument/2006/relationships/image" Target="../media/image1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2015E-31F4-07F3-F822-477EA81F8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1066" y="681038"/>
            <a:ext cx="2154310" cy="4024313"/>
          </a:xfrm>
        </p:spPr>
        <p:txBody>
          <a:bodyPr/>
          <a:lstStyle/>
          <a:p>
            <a:pPr marL="60945" indent="0" algn="l" fontAlgn="base">
              <a:buNone/>
            </a:pPr>
            <a:r>
              <a:rPr lang="en-US" sz="1200" dirty="0">
                <a:effectLst/>
                <a:latin typeface="18 VAG Rounded Light   02390" pitchFamily="2" charset="0"/>
              </a:rPr>
              <a:t>Six major robot manufacturers have signed a letter promising not to weaponize their products. Boston Dynamics, Agility Robotics, </a:t>
            </a:r>
            <a:r>
              <a:rPr lang="en-US" sz="1200" dirty="0" err="1">
                <a:effectLst/>
                <a:latin typeface="18 VAG Rounded Light   02390" pitchFamily="2" charset="0"/>
              </a:rPr>
              <a:t>ANYbotics</a:t>
            </a:r>
            <a:r>
              <a:rPr lang="en-US" sz="1200" dirty="0">
                <a:effectLst/>
                <a:latin typeface="18 VAG Rounded Light   02390" pitchFamily="2" charset="0"/>
              </a:rPr>
              <a:t>, </a:t>
            </a:r>
            <a:r>
              <a:rPr lang="en-US" sz="1200" dirty="0" err="1">
                <a:effectLst/>
                <a:latin typeface="18 VAG Rounded Light   02390" pitchFamily="2" charset="0"/>
              </a:rPr>
              <a:t>Clearpath</a:t>
            </a:r>
            <a:r>
              <a:rPr lang="en-US" sz="1200" dirty="0">
                <a:effectLst/>
                <a:latin typeface="18 VAG Rounded Light   02390" pitchFamily="2" charset="0"/>
              </a:rPr>
              <a:t> Robotics, Open Robotics, and Unitree pledged against weaponizing their "advanced-mobility general-purpose robots" or their underlying software, while also vowing to ensure their customers do not weaponize them either. </a:t>
            </a:r>
          </a:p>
          <a:p>
            <a:pPr marL="60945" indent="0" algn="l" fontAlgn="base">
              <a:buNone/>
            </a:pPr>
            <a:endParaRPr lang="en-US" sz="1200" dirty="0"/>
          </a:p>
          <a:p>
            <a:pPr marL="60945" indent="0" algn="l" fontAlgn="base">
              <a:buNone/>
            </a:pPr>
            <a:r>
              <a:rPr lang="en-US" sz="1200" dirty="0" err="1"/>
              <a:t>www.npr.org</a:t>
            </a:r>
            <a:r>
              <a:rPr lang="en-US" sz="1200" dirty="0"/>
              <a:t>/2022/10/06/1127227605/</a:t>
            </a:r>
            <a:r>
              <a:rPr lang="en-US" sz="1200" dirty="0" err="1"/>
              <a:t>boston</a:t>
            </a:r>
            <a:r>
              <a:rPr lang="en-US" sz="1200" dirty="0"/>
              <a:t>-dynamics-robots-pledge-against-weapons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FF5048-FDBC-7F62-A190-902948B3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50"/>
            <a:ext cx="8223422" cy="571500"/>
          </a:xfrm>
        </p:spPr>
        <p:txBody>
          <a:bodyPr/>
          <a:lstStyle/>
          <a:p>
            <a:r>
              <a:rPr lang="en-US" sz="2400" dirty="0"/>
              <a:t>Some leading robot makers are pledging not to weaponize them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E74DF3-C49B-3C1F-3206-CA05747E7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3698"/>
            <a:ext cx="6561066" cy="436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2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1D5B9B37-C6EB-4366-8C4B-32D6A9B27CFC}"/>
              </a:ext>
            </a:extLst>
          </p:cNvPr>
          <p:cNvCxnSpPr>
            <a:cxnSpLocks/>
          </p:cNvCxnSpPr>
          <p:nvPr/>
        </p:nvCxnSpPr>
        <p:spPr bwMode="auto">
          <a:xfrm flipV="1">
            <a:off x="7871642" y="2512908"/>
            <a:ext cx="9724" cy="154610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b="1" dirty="0">
                <a:latin typeface="Courier"/>
              </a:rPr>
              <a:t>add </a:t>
            </a:r>
            <a:r>
              <a:rPr lang="en-US" b="1" dirty="0" err="1">
                <a:latin typeface="Courier"/>
              </a:rPr>
              <a:t>rd</a:t>
            </a:r>
            <a:r>
              <a:rPr lang="en-US" b="1" dirty="0">
                <a:latin typeface="Courier"/>
              </a:rPr>
              <a:t>, reg1, reg2</a:t>
            </a:r>
          </a:p>
        </p:txBody>
      </p:sp>
      <p:cxnSp>
        <p:nvCxnSpPr>
          <p:cNvPr id="111" name="Straight Arrow Connector 110"/>
          <p:cNvCxnSpPr>
            <a:cxnSpLocks/>
          </p:cNvCxnSpPr>
          <p:nvPr/>
        </p:nvCxnSpPr>
        <p:spPr bwMode="auto">
          <a:xfrm flipV="1">
            <a:off x="6625652" y="3020534"/>
            <a:ext cx="5568" cy="103886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6" name="Rectangle 39"/>
          <p:cNvSpPr>
            <a:spLocks noChangeArrowheads="1"/>
          </p:cNvSpPr>
          <p:nvPr/>
        </p:nvSpPr>
        <p:spPr bwMode="auto">
          <a:xfrm>
            <a:off x="6472481" y="4095750"/>
            <a:ext cx="457557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ALUSel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67" name="Line 26">
            <a:extLst>
              <a:ext uri="{FF2B5EF4-FFF2-40B4-BE49-F238E27FC236}">
                <a16:creationId xmlns:a16="http://schemas.microsoft.com/office/drawing/2014/main" id="{C46246D5-3219-49A4-9CDA-187DCC95DA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88883" y="2551681"/>
            <a:ext cx="17595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68" name="Rectangle 27">
            <a:extLst>
              <a:ext uri="{FF2B5EF4-FFF2-40B4-BE49-F238E27FC236}">
                <a16:creationId xmlns:a16="http://schemas.microsoft.com/office/drawing/2014/main" id="{DD0673BC-FE0E-4E62-9A99-593691CA8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982" y="1314277"/>
            <a:ext cx="231534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+4</a:t>
            </a:r>
          </a:p>
        </p:txBody>
      </p:sp>
      <p:sp>
        <p:nvSpPr>
          <p:cNvPr id="69" name="Freeform 28">
            <a:extLst>
              <a:ext uri="{FF2B5EF4-FFF2-40B4-BE49-F238E27FC236}">
                <a16:creationId xmlns:a16="http://schemas.microsoft.com/office/drawing/2014/main" id="{C09BEA44-8E69-4E86-B61B-571D49EC563A}"/>
              </a:ext>
            </a:extLst>
          </p:cNvPr>
          <p:cNvSpPr>
            <a:spLocks/>
          </p:cNvSpPr>
          <p:nvPr/>
        </p:nvSpPr>
        <p:spPr bwMode="auto">
          <a:xfrm>
            <a:off x="2800756" y="1307140"/>
            <a:ext cx="388127" cy="652913"/>
          </a:xfrm>
          <a:custGeom>
            <a:avLst/>
            <a:gdLst>
              <a:gd name="T0" fmla="*/ 0 w 241"/>
              <a:gd name="T1" fmla="*/ 0 h 385"/>
              <a:gd name="T2" fmla="*/ 0 w 241"/>
              <a:gd name="T3" fmla="*/ 160 h 385"/>
              <a:gd name="T4" fmla="*/ 48 w 241"/>
              <a:gd name="T5" fmla="*/ 192 h 385"/>
              <a:gd name="T6" fmla="*/ 0 w 241"/>
              <a:gd name="T7" fmla="*/ 224 h 385"/>
              <a:gd name="T8" fmla="*/ 0 w 241"/>
              <a:gd name="T9" fmla="*/ 384 h 385"/>
              <a:gd name="T10" fmla="*/ 240 w 241"/>
              <a:gd name="T11" fmla="*/ 288 h 385"/>
              <a:gd name="T12" fmla="*/ 240 w 241"/>
              <a:gd name="T13" fmla="*/ 96 h 385"/>
              <a:gd name="T14" fmla="*/ 0 w 241"/>
              <a:gd name="T15" fmla="*/ 0 h 38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1"/>
              <a:gd name="T25" fmla="*/ 0 h 385"/>
              <a:gd name="T26" fmla="*/ 241 w 241"/>
              <a:gd name="T27" fmla="*/ 385 h 38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1" h="385">
                <a:moveTo>
                  <a:pt x="0" y="0"/>
                </a:moveTo>
                <a:lnTo>
                  <a:pt x="0" y="160"/>
                </a:lnTo>
                <a:lnTo>
                  <a:pt x="48" y="192"/>
                </a:lnTo>
                <a:lnTo>
                  <a:pt x="0" y="224"/>
                </a:lnTo>
                <a:lnTo>
                  <a:pt x="0" y="384"/>
                </a:lnTo>
                <a:lnTo>
                  <a:pt x="240" y="288"/>
                </a:lnTo>
                <a:lnTo>
                  <a:pt x="240" y="96"/>
                </a:lnTo>
                <a:lnTo>
                  <a:pt x="0" y="0"/>
                </a:lnTo>
              </a:path>
            </a:pathLst>
          </a:custGeom>
          <a:solidFill>
            <a:schemeClr val="bg1"/>
          </a:solidFill>
          <a:ln w="381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0" name="Line 29">
            <a:extLst>
              <a:ext uri="{FF2B5EF4-FFF2-40B4-BE49-F238E27FC236}">
                <a16:creationId xmlns:a16="http://schemas.microsoft.com/office/drawing/2014/main" id="{CE61774B-1D4B-48DF-AE52-9FD56A78B58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4516" y="1387531"/>
            <a:ext cx="99389" cy="100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1" name="Rectangle 30">
            <a:extLst>
              <a:ext uri="{FF2B5EF4-FFF2-40B4-BE49-F238E27FC236}">
                <a16:creationId xmlns:a16="http://schemas.microsoft.com/office/drawing/2014/main" id="{352DD4BD-29E9-4AAE-B1DB-C3B9A1B5C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0335" y="1530996"/>
            <a:ext cx="305272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72" name="Rectangle 31">
            <a:extLst>
              <a:ext uri="{FF2B5EF4-FFF2-40B4-BE49-F238E27FC236}">
                <a16:creationId xmlns:a16="http://schemas.microsoft.com/office/drawing/2014/main" id="{4841AE1E-942D-407F-9F3C-6DE166A69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1507" y="2790652"/>
            <a:ext cx="231534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clk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3" name="Line 32">
            <a:extLst>
              <a:ext uri="{FF2B5EF4-FFF2-40B4-BE49-F238E27FC236}">
                <a16:creationId xmlns:a16="http://schemas.microsoft.com/office/drawing/2014/main" id="{D9031487-C1D2-48DF-805B-E0D2976410B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3044" y="2704543"/>
            <a:ext cx="0" cy="14075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4" name="Freeform 34">
            <a:extLst>
              <a:ext uri="{FF2B5EF4-FFF2-40B4-BE49-F238E27FC236}">
                <a16:creationId xmlns:a16="http://schemas.microsoft.com/office/drawing/2014/main" id="{7C34D209-3B0B-4F78-A1B9-A89F19576764}"/>
              </a:ext>
            </a:extLst>
          </p:cNvPr>
          <p:cNvSpPr>
            <a:spLocks/>
          </p:cNvSpPr>
          <p:nvPr/>
        </p:nvSpPr>
        <p:spPr bwMode="auto">
          <a:xfrm flipV="1">
            <a:off x="2359059" y="2397588"/>
            <a:ext cx="234411" cy="45719"/>
          </a:xfrm>
          <a:custGeom>
            <a:avLst/>
            <a:gdLst>
              <a:gd name="T0" fmla="*/ 0 w 193"/>
              <a:gd name="T1" fmla="*/ 0 h 1"/>
              <a:gd name="T2" fmla="*/ 144 w 193"/>
              <a:gd name="T3" fmla="*/ 0 h 1"/>
              <a:gd name="T4" fmla="*/ 192 w 193"/>
              <a:gd name="T5" fmla="*/ 0 h 1"/>
              <a:gd name="T6" fmla="*/ 0 60000 65536"/>
              <a:gd name="T7" fmla="*/ 0 60000 65536"/>
              <a:gd name="T8" fmla="*/ 0 60000 65536"/>
              <a:gd name="T9" fmla="*/ 0 w 193"/>
              <a:gd name="T10" fmla="*/ 0 h 1"/>
              <a:gd name="T11" fmla="*/ 193 w 193"/>
              <a:gd name="T12" fmla="*/ 1 h 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3" h="1">
                <a:moveTo>
                  <a:pt x="0" y="0"/>
                </a:moveTo>
                <a:lnTo>
                  <a:pt x="144" y="0"/>
                </a:lnTo>
                <a:lnTo>
                  <a:pt x="19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3" name="Rectangle 36">
            <a:extLst>
              <a:ext uri="{FF2B5EF4-FFF2-40B4-BE49-F238E27FC236}">
                <a16:creationId xmlns:a16="http://schemas.microsoft.com/office/drawing/2014/main" id="{0B6F0E2C-84FD-44C8-9D8D-D0C5D3521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829" y="2200866"/>
            <a:ext cx="579543" cy="99039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4" name="Rectangle 37">
            <a:extLst>
              <a:ext uri="{FF2B5EF4-FFF2-40B4-BE49-F238E27FC236}">
                <a16:creationId xmlns:a16="http://schemas.microsoft.com/office/drawing/2014/main" id="{743FA615-5816-4E9B-A204-C1158117A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3383" y="2298899"/>
            <a:ext cx="337332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5" name="Rectangle 38">
            <a:extLst>
              <a:ext uri="{FF2B5EF4-FFF2-40B4-BE49-F238E27FC236}">
                <a16:creationId xmlns:a16="http://schemas.microsoft.com/office/drawing/2014/main" id="{C0C18B3B-8E7B-4265-8E78-6B7E46CC3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6954" y="2456943"/>
            <a:ext cx="271609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endParaRPr lang="en-US" sz="688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6" name="Rectangle 39">
            <a:extLst>
              <a:ext uri="{FF2B5EF4-FFF2-40B4-BE49-F238E27FC236}">
                <a16:creationId xmlns:a16="http://schemas.microsoft.com/office/drawing/2014/main" id="{EC741D81-FE9D-45B1-A099-441F57ADB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8547" y="2931789"/>
            <a:ext cx="419085" cy="21520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25" dirty="0">
                <a:solidFill>
                  <a:schemeClr val="tx1"/>
                </a:solidFill>
                <a:latin typeface="18 VAG Rounded Light   02390" pitchFamily="2" charset="0"/>
              </a:rPr>
              <a:t>IMEM</a:t>
            </a:r>
          </a:p>
        </p:txBody>
      </p:sp>
      <p:sp>
        <p:nvSpPr>
          <p:cNvPr id="87" name="Rectangle 36">
            <a:extLst>
              <a:ext uri="{FF2B5EF4-FFF2-40B4-BE49-F238E27FC236}">
                <a16:creationId xmlns:a16="http://schemas.microsoft.com/office/drawing/2014/main" id="{392B52C4-4427-4763-B534-39F324320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7573" y="2361974"/>
            <a:ext cx="645166" cy="99039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0" name="Rectangle 37">
            <a:extLst>
              <a:ext uri="{FF2B5EF4-FFF2-40B4-BE49-F238E27FC236}">
                <a16:creationId xmlns:a16="http://schemas.microsoft.com/office/drawing/2014/main" id="{6A77939E-F8C1-41CF-93A2-506BE4C5F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6967" y="2658753"/>
            <a:ext cx="337332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3" name="Rectangle 39">
            <a:extLst>
              <a:ext uri="{FF2B5EF4-FFF2-40B4-BE49-F238E27FC236}">
                <a16:creationId xmlns:a16="http://schemas.microsoft.com/office/drawing/2014/main" id="{6FAA8BAF-A4B5-48F3-9091-0659AA782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538" y="3042174"/>
            <a:ext cx="481603" cy="21520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25" dirty="0">
                <a:solidFill>
                  <a:schemeClr val="tx1"/>
                </a:solidFill>
                <a:latin typeface="18 VAG Rounded Light   02390" pitchFamily="2" charset="0"/>
              </a:rPr>
              <a:t>DMEM</a:t>
            </a:r>
          </a:p>
        </p:txBody>
      </p:sp>
      <p:sp>
        <p:nvSpPr>
          <p:cNvPr id="76" name="Rectangle 40">
            <a:extLst>
              <a:ext uri="{FF2B5EF4-FFF2-40B4-BE49-F238E27FC236}">
                <a16:creationId xmlns:a16="http://schemas.microsoft.com/office/drawing/2014/main" id="{0260D353-0D8A-480D-9453-9A466D2C5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0289" y="2083761"/>
            <a:ext cx="219236" cy="62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8" name="Rectangle 42">
            <a:extLst>
              <a:ext uri="{FF2B5EF4-FFF2-40B4-BE49-F238E27FC236}">
                <a16:creationId xmlns:a16="http://schemas.microsoft.com/office/drawing/2014/main" id="{F6A3B51F-83B6-4BA2-84B2-0B64BF346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055" y="2294509"/>
            <a:ext cx="210695" cy="1767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PC</a:t>
            </a:r>
          </a:p>
        </p:txBody>
      </p:sp>
      <p:sp>
        <p:nvSpPr>
          <p:cNvPr id="79" name="Freeform 43">
            <a:extLst>
              <a:ext uri="{FF2B5EF4-FFF2-40B4-BE49-F238E27FC236}">
                <a16:creationId xmlns:a16="http://schemas.microsoft.com/office/drawing/2014/main" id="{405290FD-BF60-48AF-877D-9FEAF9BA268D}"/>
              </a:ext>
            </a:extLst>
          </p:cNvPr>
          <p:cNvSpPr>
            <a:spLocks/>
          </p:cNvSpPr>
          <p:nvPr/>
        </p:nvSpPr>
        <p:spPr bwMode="auto">
          <a:xfrm>
            <a:off x="2215420" y="2626532"/>
            <a:ext cx="83926" cy="83098"/>
          </a:xfrm>
          <a:custGeom>
            <a:avLst/>
            <a:gdLst>
              <a:gd name="T0" fmla="*/ 0 w 49"/>
              <a:gd name="T1" fmla="*/ 48 h 49"/>
              <a:gd name="T2" fmla="*/ 24 w 49"/>
              <a:gd name="T3" fmla="*/ 0 h 49"/>
              <a:gd name="T4" fmla="*/ 48 w 49"/>
              <a:gd name="T5" fmla="*/ 48 h 49"/>
              <a:gd name="T6" fmla="*/ 0 60000 65536"/>
              <a:gd name="T7" fmla="*/ 0 60000 65536"/>
              <a:gd name="T8" fmla="*/ 0 60000 65536"/>
              <a:gd name="T9" fmla="*/ 0 w 49"/>
              <a:gd name="T10" fmla="*/ 0 h 49"/>
              <a:gd name="T11" fmla="*/ 49 w 49"/>
              <a:gd name="T12" fmla="*/ 49 h 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" h="49">
                <a:moveTo>
                  <a:pt x="0" y="48"/>
                </a:moveTo>
                <a:lnTo>
                  <a:pt x="24" y="0"/>
                </a:lnTo>
                <a:lnTo>
                  <a:pt x="48" y="48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1" name="Freeform 45">
            <a:extLst>
              <a:ext uri="{FF2B5EF4-FFF2-40B4-BE49-F238E27FC236}">
                <a16:creationId xmlns:a16="http://schemas.microsoft.com/office/drawing/2014/main" id="{61B644E4-9004-44AC-8B4E-CFC2F884DC0D}"/>
              </a:ext>
            </a:extLst>
          </p:cNvPr>
          <p:cNvSpPr>
            <a:spLocks/>
          </p:cNvSpPr>
          <p:nvPr/>
        </p:nvSpPr>
        <p:spPr bwMode="auto">
          <a:xfrm>
            <a:off x="2454887" y="1839645"/>
            <a:ext cx="343106" cy="596259"/>
          </a:xfrm>
          <a:custGeom>
            <a:avLst/>
            <a:gdLst>
              <a:gd name="T0" fmla="*/ 1 w 168"/>
              <a:gd name="T1" fmla="*/ 333 h 333"/>
              <a:gd name="T2" fmla="*/ 0 w 168"/>
              <a:gd name="T3" fmla="*/ 5 h 333"/>
              <a:gd name="T4" fmla="*/ 5 w 168"/>
              <a:gd name="T5" fmla="*/ 0 h 333"/>
              <a:gd name="T6" fmla="*/ 168 w 168"/>
              <a:gd name="T7" fmla="*/ 4 h 333"/>
              <a:gd name="T8" fmla="*/ 0 60000 65536"/>
              <a:gd name="T9" fmla="*/ 0 60000 65536"/>
              <a:gd name="T10" fmla="*/ 0 60000 65536"/>
              <a:gd name="T11" fmla="*/ 0 60000 65536"/>
              <a:gd name="T12" fmla="*/ 0 w 168"/>
              <a:gd name="T13" fmla="*/ 0 h 333"/>
              <a:gd name="T14" fmla="*/ 168 w 168"/>
              <a:gd name="T15" fmla="*/ 333 h 3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8" h="333">
                <a:moveTo>
                  <a:pt x="1" y="333"/>
                </a:moveTo>
                <a:lnTo>
                  <a:pt x="0" y="5"/>
                </a:lnTo>
                <a:lnTo>
                  <a:pt x="5" y="0"/>
                </a:lnTo>
                <a:lnTo>
                  <a:pt x="168" y="4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2" name="Rectangle 42">
            <a:extLst>
              <a:ext uri="{FF2B5EF4-FFF2-40B4-BE49-F238E27FC236}">
                <a16:creationId xmlns:a16="http://schemas.microsoft.com/office/drawing/2014/main" id="{11D6AB96-FD6E-4C80-9A3E-06E6339BA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7857" y="1913472"/>
            <a:ext cx="359774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pc+4</a:t>
            </a:r>
          </a:p>
        </p:txBody>
      </p:sp>
      <p:sp>
        <p:nvSpPr>
          <p:cNvPr id="88" name="Freeform 48">
            <a:extLst>
              <a:ext uri="{FF2B5EF4-FFF2-40B4-BE49-F238E27FC236}">
                <a16:creationId xmlns:a16="http://schemas.microsoft.com/office/drawing/2014/main" id="{025F4AC0-1F57-483B-B4C8-6BEC3D2E2934}"/>
              </a:ext>
            </a:extLst>
          </p:cNvPr>
          <p:cNvSpPr>
            <a:spLocks/>
          </p:cNvSpPr>
          <p:nvPr/>
        </p:nvSpPr>
        <p:spPr bwMode="auto">
          <a:xfrm>
            <a:off x="3359547" y="2348909"/>
            <a:ext cx="903808" cy="1726083"/>
          </a:xfrm>
          <a:custGeom>
            <a:avLst/>
            <a:gdLst>
              <a:gd name="T0" fmla="*/ 0 w 817"/>
              <a:gd name="T1" fmla="*/ 192 h 193"/>
              <a:gd name="T2" fmla="*/ 0 w 817"/>
              <a:gd name="T3" fmla="*/ 0 h 193"/>
              <a:gd name="T4" fmla="*/ 816 w 817"/>
              <a:gd name="T5" fmla="*/ 0 h 193"/>
              <a:gd name="T6" fmla="*/ 0 60000 65536"/>
              <a:gd name="T7" fmla="*/ 0 60000 65536"/>
              <a:gd name="T8" fmla="*/ 0 60000 65536"/>
              <a:gd name="T9" fmla="*/ 0 w 817"/>
              <a:gd name="T10" fmla="*/ 0 h 193"/>
              <a:gd name="T11" fmla="*/ 817 w 817"/>
              <a:gd name="T12" fmla="*/ 193 h 1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17" h="193">
                <a:moveTo>
                  <a:pt x="0" y="192"/>
                </a:moveTo>
                <a:lnTo>
                  <a:pt x="0" y="0"/>
                </a:ln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9" name="Freeform 49">
            <a:extLst>
              <a:ext uri="{FF2B5EF4-FFF2-40B4-BE49-F238E27FC236}">
                <a16:creationId xmlns:a16="http://schemas.microsoft.com/office/drawing/2014/main" id="{082656B7-C425-4423-B0D6-AE354E75728B}"/>
              </a:ext>
            </a:extLst>
          </p:cNvPr>
          <p:cNvSpPr>
            <a:spLocks/>
          </p:cNvSpPr>
          <p:nvPr/>
        </p:nvSpPr>
        <p:spPr bwMode="auto">
          <a:xfrm>
            <a:off x="3365938" y="2571846"/>
            <a:ext cx="897416" cy="1208"/>
          </a:xfrm>
          <a:custGeom>
            <a:avLst/>
            <a:gdLst>
              <a:gd name="T0" fmla="*/ 0 w 817"/>
              <a:gd name="T1" fmla="*/ 0 h 1"/>
              <a:gd name="T2" fmla="*/ 816 w 817"/>
              <a:gd name="T3" fmla="*/ 0 h 1"/>
              <a:gd name="T4" fmla="*/ 0 60000 65536"/>
              <a:gd name="T5" fmla="*/ 0 60000 65536"/>
              <a:gd name="T6" fmla="*/ 0 w 817"/>
              <a:gd name="T7" fmla="*/ 0 h 1"/>
              <a:gd name="T8" fmla="*/ 817 w 817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17" h="1">
                <a:moveTo>
                  <a:pt x="0" y="0"/>
                </a:move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90" name="Rectangle 56">
            <a:extLst>
              <a:ext uri="{FF2B5EF4-FFF2-40B4-BE49-F238E27FC236}">
                <a16:creationId xmlns:a16="http://schemas.microsoft.com/office/drawing/2014/main" id="{68E37CBC-F7CE-4FE7-A1AF-00E0F7DBE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478" y="2571750"/>
            <a:ext cx="640299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[24:20]</a:t>
            </a:r>
          </a:p>
        </p:txBody>
      </p:sp>
      <p:sp>
        <p:nvSpPr>
          <p:cNvPr id="92" name="Freeform 61">
            <a:extLst>
              <a:ext uri="{FF2B5EF4-FFF2-40B4-BE49-F238E27FC236}">
                <a16:creationId xmlns:a16="http://schemas.microsoft.com/office/drawing/2014/main" id="{506DAC58-778E-434D-B838-C46DE7C812C1}"/>
              </a:ext>
            </a:extLst>
          </p:cNvPr>
          <p:cNvSpPr>
            <a:spLocks/>
          </p:cNvSpPr>
          <p:nvPr/>
        </p:nvSpPr>
        <p:spPr bwMode="auto">
          <a:xfrm>
            <a:off x="3368410" y="2750401"/>
            <a:ext cx="886158" cy="45719"/>
          </a:xfrm>
          <a:custGeom>
            <a:avLst/>
            <a:gdLst>
              <a:gd name="T0" fmla="*/ 0 w 817"/>
              <a:gd name="T1" fmla="*/ 0 h 1"/>
              <a:gd name="T2" fmla="*/ 816 w 817"/>
              <a:gd name="T3" fmla="*/ 0 h 1"/>
              <a:gd name="T4" fmla="*/ 0 60000 65536"/>
              <a:gd name="T5" fmla="*/ 0 60000 65536"/>
              <a:gd name="T6" fmla="*/ 0 w 817"/>
              <a:gd name="T7" fmla="*/ 0 h 1"/>
              <a:gd name="T8" fmla="*/ 817 w 817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17" h="1">
                <a:moveTo>
                  <a:pt x="0" y="0"/>
                </a:move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grpSp>
        <p:nvGrpSpPr>
          <p:cNvPr id="93" name="Group 62">
            <a:extLst>
              <a:ext uri="{FF2B5EF4-FFF2-40B4-BE49-F238E27FC236}">
                <a16:creationId xmlns:a16="http://schemas.microsoft.com/office/drawing/2014/main" id="{26CE999E-97CD-419B-8041-C80556536956}"/>
              </a:ext>
            </a:extLst>
          </p:cNvPr>
          <p:cNvGrpSpPr>
            <a:grpSpLocks/>
          </p:cNvGrpSpPr>
          <p:nvPr/>
        </p:nvGrpSpPr>
        <p:grpSpPr bwMode="auto">
          <a:xfrm>
            <a:off x="6389331" y="2374529"/>
            <a:ext cx="335748" cy="730621"/>
            <a:chOff x="4085" y="1630"/>
            <a:chExt cx="243" cy="385"/>
          </a:xfrm>
          <a:noFill/>
        </p:grpSpPr>
        <p:sp>
          <p:nvSpPr>
            <p:cNvPr id="152" name="Freeform 65">
              <a:extLst>
                <a:ext uri="{FF2B5EF4-FFF2-40B4-BE49-F238E27FC236}">
                  <a16:creationId xmlns:a16="http://schemas.microsoft.com/office/drawing/2014/main" id="{44BFF6C2-7A1C-4DE7-9168-AEF95EE26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5" y="1630"/>
              <a:ext cx="241" cy="385"/>
            </a:xfrm>
            <a:custGeom>
              <a:avLst/>
              <a:gdLst>
                <a:gd name="T0" fmla="*/ 0 w 241"/>
                <a:gd name="T1" fmla="*/ 0 h 385"/>
                <a:gd name="T2" fmla="*/ 0 w 241"/>
                <a:gd name="T3" fmla="*/ 160 h 385"/>
                <a:gd name="T4" fmla="*/ 48 w 241"/>
                <a:gd name="T5" fmla="*/ 192 h 385"/>
                <a:gd name="T6" fmla="*/ 0 w 241"/>
                <a:gd name="T7" fmla="*/ 224 h 385"/>
                <a:gd name="T8" fmla="*/ 0 w 241"/>
                <a:gd name="T9" fmla="*/ 384 h 385"/>
                <a:gd name="T10" fmla="*/ 240 w 241"/>
                <a:gd name="T11" fmla="*/ 288 h 385"/>
                <a:gd name="T12" fmla="*/ 240 w 241"/>
                <a:gd name="T13" fmla="*/ 96 h 385"/>
                <a:gd name="T14" fmla="*/ 0 w 241"/>
                <a:gd name="T15" fmla="*/ 0 h 3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1"/>
                <a:gd name="T25" fmla="*/ 0 h 385"/>
                <a:gd name="T26" fmla="*/ 241 w 241"/>
                <a:gd name="T27" fmla="*/ 385 h 38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1" h="385">
                  <a:moveTo>
                    <a:pt x="0" y="0"/>
                  </a:moveTo>
                  <a:lnTo>
                    <a:pt x="0" y="160"/>
                  </a:lnTo>
                  <a:lnTo>
                    <a:pt x="48" y="192"/>
                  </a:lnTo>
                  <a:lnTo>
                    <a:pt x="0" y="224"/>
                  </a:lnTo>
                  <a:lnTo>
                    <a:pt x="0" y="384"/>
                  </a:lnTo>
                  <a:lnTo>
                    <a:pt x="240" y="288"/>
                  </a:lnTo>
                  <a:lnTo>
                    <a:pt x="240" y="96"/>
                  </a:lnTo>
                  <a:lnTo>
                    <a:pt x="0" y="0"/>
                  </a:lnTo>
                </a:path>
              </a:pathLst>
            </a:custGeom>
            <a:grpFill/>
            <a:ln w="38100" cap="rnd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125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53" name="Rectangle 66">
              <a:extLst>
                <a:ext uri="{FF2B5EF4-FFF2-40B4-BE49-F238E27FC236}">
                  <a16:creationId xmlns:a16="http://schemas.microsoft.com/office/drawing/2014/main" id="{8B63DB52-687F-4FCB-B1B9-D25FA1D36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" y="1711"/>
              <a:ext cx="238" cy="113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125" dirty="0">
                  <a:solidFill>
                    <a:schemeClr val="tx1"/>
                  </a:solidFill>
                  <a:latin typeface="18 VAG Rounded Light   02390" pitchFamily="2" charset="0"/>
                </a:rPr>
                <a:t>ALU</a:t>
              </a:r>
            </a:p>
          </p:txBody>
        </p:sp>
      </p:grpSp>
      <p:sp>
        <p:nvSpPr>
          <p:cNvPr id="94" name="Rectangle 72">
            <a:extLst>
              <a:ext uri="{FF2B5EF4-FFF2-40B4-BE49-F238E27FC236}">
                <a16:creationId xmlns:a16="http://schemas.microsoft.com/office/drawing/2014/main" id="{E11E2148-3E95-4976-A151-72F2C32A1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7277" y="3218567"/>
            <a:ext cx="231534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clk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95" name="Rectangle 74">
            <a:extLst>
              <a:ext uri="{FF2B5EF4-FFF2-40B4-BE49-F238E27FC236}">
                <a16:creationId xmlns:a16="http://schemas.microsoft.com/office/drawing/2014/main" id="{2A4904DD-5982-4DDC-9DA8-54C055606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536" y="1784959"/>
            <a:ext cx="877380" cy="143978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96" name="Rectangle 76">
            <a:extLst>
              <a:ext uri="{FF2B5EF4-FFF2-40B4-BE49-F238E27FC236}">
                <a16:creationId xmlns:a16="http://schemas.microsoft.com/office/drawing/2014/main" id="{10E551AE-6B38-41FA-A060-FE91ED813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205" y="3006234"/>
            <a:ext cx="465573" cy="21520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25" dirty="0" err="1">
                <a:solidFill>
                  <a:schemeClr val="tx1"/>
                </a:solidFill>
                <a:latin typeface="18 VAG Rounded Light   02390" pitchFamily="2" charset="0"/>
              </a:rPr>
              <a:t>Reg</a:t>
            </a:r>
            <a:r>
              <a:rPr lang="en-US" sz="1125" dirty="0">
                <a:solidFill>
                  <a:schemeClr val="tx1"/>
                </a:solidFill>
                <a:latin typeface="18 VAG Rounded Light   02390" pitchFamily="2" charset="0"/>
              </a:rPr>
              <a:t> [ ]</a:t>
            </a:r>
          </a:p>
        </p:txBody>
      </p:sp>
      <p:sp>
        <p:nvSpPr>
          <p:cNvPr id="98" name="Freeform 53">
            <a:extLst>
              <a:ext uri="{FF2B5EF4-FFF2-40B4-BE49-F238E27FC236}">
                <a16:creationId xmlns:a16="http://schemas.microsoft.com/office/drawing/2014/main" id="{0D7ABEF3-269C-4686-ACE9-FE165FBC7E3A}"/>
              </a:ext>
            </a:extLst>
          </p:cNvPr>
          <p:cNvSpPr>
            <a:spLocks/>
          </p:cNvSpPr>
          <p:nvPr/>
        </p:nvSpPr>
        <p:spPr bwMode="auto">
          <a:xfrm>
            <a:off x="5152205" y="2519569"/>
            <a:ext cx="2210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99" name="Line 86">
            <a:extLst>
              <a:ext uri="{FF2B5EF4-FFF2-40B4-BE49-F238E27FC236}">
                <a16:creationId xmlns:a16="http://schemas.microsoft.com/office/drawing/2014/main" id="{511E4E4F-3048-429D-AD59-0478ACE20E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37814" y="1326057"/>
            <a:ext cx="4184" cy="101709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00" name="Line 86">
            <a:extLst>
              <a:ext uri="{FF2B5EF4-FFF2-40B4-BE49-F238E27FC236}">
                <a16:creationId xmlns:a16="http://schemas.microsoft.com/office/drawing/2014/main" id="{D0718223-F6CD-4103-9563-9D20251BA2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6631" y="1306136"/>
            <a:ext cx="4405368" cy="9924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01" name="Line 86">
            <a:extLst>
              <a:ext uri="{FF2B5EF4-FFF2-40B4-BE49-F238E27FC236}">
                <a16:creationId xmlns:a16="http://schemas.microsoft.com/office/drawing/2014/main" id="{91EC750C-5FFE-4772-A5BF-B858E2EC95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23718" y="1304531"/>
            <a:ext cx="5656" cy="7308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02" name="Freeform 53">
            <a:extLst>
              <a:ext uri="{FF2B5EF4-FFF2-40B4-BE49-F238E27FC236}">
                <a16:creationId xmlns:a16="http://schemas.microsoft.com/office/drawing/2014/main" id="{06052B64-C7FC-409C-8330-D3B41C34C934}"/>
              </a:ext>
            </a:extLst>
          </p:cNvPr>
          <p:cNvSpPr>
            <a:spLocks/>
          </p:cNvSpPr>
          <p:nvPr/>
        </p:nvSpPr>
        <p:spPr bwMode="auto">
          <a:xfrm flipV="1">
            <a:off x="3636630" y="2005856"/>
            <a:ext cx="627556" cy="29488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03" name="Freeform 43">
            <a:extLst>
              <a:ext uri="{FF2B5EF4-FFF2-40B4-BE49-F238E27FC236}">
                <a16:creationId xmlns:a16="http://schemas.microsoft.com/office/drawing/2014/main" id="{7FE222B9-AE92-4F55-B75A-B1A08A58FB6D}"/>
              </a:ext>
            </a:extLst>
          </p:cNvPr>
          <p:cNvSpPr>
            <a:spLocks/>
          </p:cNvSpPr>
          <p:nvPr/>
        </p:nvSpPr>
        <p:spPr bwMode="auto">
          <a:xfrm>
            <a:off x="4847548" y="3138899"/>
            <a:ext cx="83926" cy="83098"/>
          </a:xfrm>
          <a:custGeom>
            <a:avLst/>
            <a:gdLst>
              <a:gd name="T0" fmla="*/ 0 w 49"/>
              <a:gd name="T1" fmla="*/ 48 h 49"/>
              <a:gd name="T2" fmla="*/ 24 w 49"/>
              <a:gd name="T3" fmla="*/ 0 h 49"/>
              <a:gd name="T4" fmla="*/ 48 w 49"/>
              <a:gd name="T5" fmla="*/ 48 h 49"/>
              <a:gd name="T6" fmla="*/ 0 60000 65536"/>
              <a:gd name="T7" fmla="*/ 0 60000 65536"/>
              <a:gd name="T8" fmla="*/ 0 60000 65536"/>
              <a:gd name="T9" fmla="*/ 0 w 49"/>
              <a:gd name="T10" fmla="*/ 0 h 49"/>
              <a:gd name="T11" fmla="*/ 49 w 49"/>
              <a:gd name="T12" fmla="*/ 49 h 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" h="49">
                <a:moveTo>
                  <a:pt x="0" y="48"/>
                </a:moveTo>
                <a:lnTo>
                  <a:pt x="24" y="0"/>
                </a:lnTo>
                <a:lnTo>
                  <a:pt x="48" y="48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9" name="Line 85">
            <a:extLst>
              <a:ext uri="{FF2B5EF4-FFF2-40B4-BE49-F238E27FC236}">
                <a16:creationId xmlns:a16="http://schemas.microsoft.com/office/drawing/2014/main" id="{2FAB5AEE-1C73-47C5-A2C2-CCB8E298CF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89510" y="3238303"/>
            <a:ext cx="0" cy="14366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0" name="Rectangle 56">
            <a:extLst>
              <a:ext uri="{FF2B5EF4-FFF2-40B4-BE49-F238E27FC236}">
                <a16:creationId xmlns:a16="http://schemas.microsoft.com/office/drawing/2014/main" id="{4FB05D05-78A7-439F-9B29-CBB7FA472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478" y="2367495"/>
            <a:ext cx="592209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[19:15]</a:t>
            </a:r>
          </a:p>
        </p:txBody>
      </p:sp>
      <p:sp>
        <p:nvSpPr>
          <p:cNvPr id="131" name="Rectangle 56">
            <a:extLst>
              <a:ext uri="{FF2B5EF4-FFF2-40B4-BE49-F238E27FC236}">
                <a16:creationId xmlns:a16="http://schemas.microsoft.com/office/drawing/2014/main" id="{0D5748A3-0C90-4C5F-A672-B64CBE67B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3591" y="2147183"/>
            <a:ext cx="518471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[11:7]</a:t>
            </a:r>
          </a:p>
        </p:txBody>
      </p:sp>
      <p:sp>
        <p:nvSpPr>
          <p:cNvPr id="133" name="Rectangle 76">
            <a:extLst>
              <a:ext uri="{FF2B5EF4-FFF2-40B4-BE49-F238E27FC236}">
                <a16:creationId xmlns:a16="http://schemas.microsoft.com/office/drawing/2014/main" id="{B0AC7351-7FB7-40CD-9034-592301F62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2027" y="2700870"/>
            <a:ext cx="417483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AddrB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4" name="Rectangle 76">
            <a:extLst>
              <a:ext uri="{FF2B5EF4-FFF2-40B4-BE49-F238E27FC236}">
                <a16:creationId xmlns:a16="http://schemas.microsoft.com/office/drawing/2014/main" id="{BEBE2F27-9BA7-4A07-9739-CDD3C31C3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2027" y="2462745"/>
            <a:ext cx="422291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AddrA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6" name="Rectangle 76">
            <a:extLst>
              <a:ext uri="{FF2B5EF4-FFF2-40B4-BE49-F238E27FC236}">
                <a16:creationId xmlns:a16="http://schemas.microsoft.com/office/drawing/2014/main" id="{80869AEB-098A-4ACF-933F-6CF114420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538" y="2449068"/>
            <a:ext cx="417483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DataA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8" name="Rectangle 76">
            <a:extLst>
              <a:ext uri="{FF2B5EF4-FFF2-40B4-BE49-F238E27FC236}">
                <a16:creationId xmlns:a16="http://schemas.microsoft.com/office/drawing/2014/main" id="{B8EFE784-8671-421E-AA55-30B7A0C36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538" y="2743028"/>
            <a:ext cx="40786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DataB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9" name="Rectangle 76">
            <a:extLst>
              <a:ext uri="{FF2B5EF4-FFF2-40B4-BE49-F238E27FC236}">
                <a16:creationId xmlns:a16="http://schemas.microsoft.com/office/drawing/2014/main" id="{5B9E3BDB-7878-404E-8CE9-C90D6DCEC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8885" y="2250926"/>
            <a:ext cx="42389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AddrD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2" name="Rectangle 76">
            <a:extLst>
              <a:ext uri="{FF2B5EF4-FFF2-40B4-BE49-F238E27FC236}">
                <a16:creationId xmlns:a16="http://schemas.microsoft.com/office/drawing/2014/main" id="{842CC90C-1869-4F95-88CB-CB0BB95BF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2027" y="1939426"/>
            <a:ext cx="41908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DataD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3" name="Rectangle 72">
            <a:extLst>
              <a:ext uri="{FF2B5EF4-FFF2-40B4-BE49-F238E27FC236}">
                <a16:creationId xmlns:a16="http://schemas.microsoft.com/office/drawing/2014/main" id="{15CCE4F7-851D-4A77-8654-0352F472D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740" y="2146999"/>
            <a:ext cx="250770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alu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5" name="Rectangle 76">
            <a:extLst>
              <a:ext uri="{FF2B5EF4-FFF2-40B4-BE49-F238E27FC236}">
                <a16:creationId xmlns:a16="http://schemas.microsoft.com/office/drawing/2014/main" id="{D0936E18-FFDA-4F03-833B-71551A07E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6444" y="1851603"/>
            <a:ext cx="356568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R[rs1]</a:t>
            </a:r>
          </a:p>
        </p:txBody>
      </p:sp>
      <p:sp>
        <p:nvSpPr>
          <p:cNvPr id="147" name="Rectangle 76">
            <a:extLst>
              <a:ext uri="{FF2B5EF4-FFF2-40B4-BE49-F238E27FC236}">
                <a16:creationId xmlns:a16="http://schemas.microsoft.com/office/drawing/2014/main" id="{E734EC37-4805-4659-87EC-345910149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4405" y="3402134"/>
            <a:ext cx="380613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R[rs2]</a:t>
            </a:r>
          </a:p>
        </p:txBody>
      </p:sp>
      <p:sp>
        <p:nvSpPr>
          <p:cNvPr id="149" name="Rectangle 56">
            <a:extLst>
              <a:ext uri="{FF2B5EF4-FFF2-40B4-BE49-F238E27FC236}">
                <a16:creationId xmlns:a16="http://schemas.microsoft.com/office/drawing/2014/main" id="{349084F9-9B1F-47E8-B209-9030D0489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3562" y="4114293"/>
            <a:ext cx="54732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[31:0]</a:t>
            </a:r>
          </a:p>
        </p:txBody>
      </p:sp>
      <p:sp>
        <p:nvSpPr>
          <p:cNvPr id="151" name="Freeform 53">
            <a:extLst>
              <a:ext uri="{FF2B5EF4-FFF2-40B4-BE49-F238E27FC236}">
                <a16:creationId xmlns:a16="http://schemas.microsoft.com/office/drawing/2014/main" id="{2F97B989-C9BE-4B1C-81F7-39C537E85170}"/>
              </a:ext>
            </a:extLst>
          </p:cNvPr>
          <p:cNvSpPr>
            <a:spLocks/>
          </p:cNvSpPr>
          <p:nvPr/>
        </p:nvSpPr>
        <p:spPr bwMode="auto">
          <a:xfrm>
            <a:off x="5163455" y="2879877"/>
            <a:ext cx="211501" cy="53913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D285805-23B3-4B9E-B1A8-68D5489D9B73}"/>
              </a:ext>
            </a:extLst>
          </p:cNvPr>
          <p:cNvGrpSpPr/>
          <p:nvPr/>
        </p:nvGrpSpPr>
        <p:grpSpPr>
          <a:xfrm>
            <a:off x="1460938" y="3247128"/>
            <a:ext cx="6622666" cy="1382021"/>
            <a:chOff x="1442576" y="4222262"/>
            <a:chExt cx="10596266" cy="2211235"/>
          </a:xfrm>
          <a:noFill/>
        </p:grpSpPr>
        <p:sp>
          <p:nvSpPr>
            <p:cNvPr id="156" name="Rectangle 74">
              <a:extLst>
                <a:ext uri="{FF2B5EF4-FFF2-40B4-BE49-F238E27FC236}">
                  <a16:creationId xmlns:a16="http://schemas.microsoft.com/office/drawing/2014/main" id="{EEB79B59-4862-4AFE-9178-8FA7B8F33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2576" y="5548410"/>
              <a:ext cx="10596266" cy="885087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125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57" name="Rectangle 39">
              <a:extLst>
                <a:ext uri="{FF2B5EF4-FFF2-40B4-BE49-F238E27FC236}">
                  <a16:creationId xmlns:a16="http://schemas.microsoft.com/office/drawing/2014/main" id="{DBBFBA2A-FF83-409C-97E7-E677BD5AB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851" y="6069327"/>
              <a:ext cx="1339950" cy="344325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125" dirty="0">
                  <a:solidFill>
                    <a:schemeClr val="tx1"/>
                  </a:solidFill>
                  <a:latin typeface="18 VAG Rounded Light   02390" pitchFamily="2" charset="0"/>
                </a:rPr>
                <a:t>Control logic</a:t>
              </a:r>
            </a:p>
          </p:txBody>
        </p:sp>
        <p:sp>
          <p:nvSpPr>
            <p:cNvPr id="158" name="Rectangle 39">
              <a:extLst>
                <a:ext uri="{FF2B5EF4-FFF2-40B4-BE49-F238E27FC236}">
                  <a16:creationId xmlns:a16="http://schemas.microsoft.com/office/drawing/2014/main" id="{C05216CA-CA60-48AC-AE26-86A01215D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714" y="5611733"/>
              <a:ext cx="850072" cy="313547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000" dirty="0" err="1">
                  <a:solidFill>
                    <a:schemeClr val="tx1"/>
                  </a:solidFill>
                  <a:latin typeface="18 VAG Rounded Light   02390" pitchFamily="2" charset="0"/>
                </a:rPr>
                <a:t>RegWEn</a:t>
              </a:r>
              <a:endParaRPr lang="en-US" sz="10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F46B2570-F707-4A3E-9A57-919613BFF4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05264" y="4222262"/>
              <a:ext cx="0" cy="1306503"/>
            </a:xfrm>
            <a:prstGeom prst="straightConnector1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AF3EB63-580D-4265-98D4-D7C0A4A53A43}"/>
              </a:ext>
            </a:extLst>
          </p:cNvPr>
          <p:cNvGrpSpPr/>
          <p:nvPr/>
        </p:nvGrpSpPr>
        <p:grpSpPr>
          <a:xfrm>
            <a:off x="6088242" y="2797994"/>
            <a:ext cx="173296" cy="458658"/>
            <a:chOff x="5791200" y="1352550"/>
            <a:chExt cx="152400" cy="533400"/>
          </a:xfrm>
        </p:grpSpPr>
        <p:sp>
          <p:nvSpPr>
            <p:cNvPr id="105" name="Trapezoid 104">
              <a:extLst>
                <a:ext uri="{FF2B5EF4-FFF2-40B4-BE49-F238E27FC236}">
                  <a16:creationId xmlns:a16="http://schemas.microsoft.com/office/drawing/2014/main" id="{18ADDF91-FB7E-4640-8CB1-5EA94638B1A7}"/>
                </a:ext>
              </a:extLst>
            </p:cNvPr>
            <p:cNvSpPr/>
            <p:nvPr/>
          </p:nvSpPr>
          <p:spPr>
            <a:xfrm rot="5400000">
              <a:off x="5600700" y="1543050"/>
              <a:ext cx="533400" cy="152400"/>
            </a:xfrm>
            <a:prstGeom prst="trapezoid">
              <a:avLst>
                <a:gd name="adj" fmla="val 62709"/>
              </a:avLst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375">
                <a:latin typeface="18 VAG Rounded Light   02390" pitchFamily="2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5AE6B79-F2FB-4EE4-95D7-8E26017BC478}"/>
                </a:ext>
              </a:extLst>
            </p:cNvPr>
            <p:cNvSpPr txBox="1"/>
            <p:nvPr/>
          </p:nvSpPr>
          <p:spPr>
            <a:xfrm>
              <a:off x="5807075" y="1390650"/>
              <a:ext cx="76200" cy="156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75" dirty="0">
                  <a:solidFill>
                    <a:schemeClr val="tx1"/>
                  </a:solidFill>
                  <a:latin typeface="18 VAG Rounded Light   02390" pitchFamily="2" charset="0"/>
                </a:rPr>
                <a:t>0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2EE3FAD-7B79-4A07-B9F8-A46307B0CB49}"/>
                </a:ext>
              </a:extLst>
            </p:cNvPr>
            <p:cNvSpPr txBox="1"/>
            <p:nvPr/>
          </p:nvSpPr>
          <p:spPr>
            <a:xfrm>
              <a:off x="5821935" y="1638300"/>
              <a:ext cx="35244" cy="1565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75" dirty="0">
                  <a:solidFill>
                    <a:schemeClr val="tx1"/>
                  </a:solidFill>
                  <a:latin typeface="18 VAG Rounded Light   02390" pitchFamily="2" charset="0"/>
                </a:rPr>
                <a:t>1</a:t>
              </a:r>
            </a:p>
          </p:txBody>
        </p:sp>
      </p:grpSp>
      <p:sp>
        <p:nvSpPr>
          <p:cNvPr id="108" name="Freeform 53">
            <a:extLst>
              <a:ext uri="{FF2B5EF4-FFF2-40B4-BE49-F238E27FC236}">
                <a16:creationId xmlns:a16="http://schemas.microsoft.com/office/drawing/2014/main" id="{2E7DA787-8E69-4B24-BB67-8D5C09A4779B}"/>
              </a:ext>
            </a:extLst>
          </p:cNvPr>
          <p:cNvSpPr>
            <a:spLocks/>
          </p:cNvSpPr>
          <p:nvPr/>
        </p:nvSpPr>
        <p:spPr bwMode="auto">
          <a:xfrm flipV="1">
            <a:off x="5979483" y="3095805"/>
            <a:ext cx="1231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109" name="Line 86">
            <a:extLst>
              <a:ext uri="{FF2B5EF4-FFF2-40B4-BE49-F238E27FC236}">
                <a16:creationId xmlns:a16="http://schemas.microsoft.com/office/drawing/2014/main" id="{32C18C58-FEB1-4AB0-AEF5-262D760AF4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6222" y="3156274"/>
            <a:ext cx="4" cy="4386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10" name="Freeform 53">
            <a:extLst>
              <a:ext uri="{FF2B5EF4-FFF2-40B4-BE49-F238E27FC236}">
                <a16:creationId xmlns:a16="http://schemas.microsoft.com/office/drawing/2014/main" id="{55F78D96-4983-4084-9955-EE2C7CFA2811}"/>
              </a:ext>
            </a:extLst>
          </p:cNvPr>
          <p:cNvSpPr>
            <a:spLocks/>
          </p:cNvSpPr>
          <p:nvPr/>
        </p:nvSpPr>
        <p:spPr bwMode="auto">
          <a:xfrm>
            <a:off x="6283902" y="2998676"/>
            <a:ext cx="108617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5" name="Rectangle 76">
            <a:extLst>
              <a:ext uri="{FF2B5EF4-FFF2-40B4-BE49-F238E27FC236}">
                <a16:creationId xmlns:a16="http://schemas.microsoft.com/office/drawing/2014/main" id="{C9ED7DEE-75BE-49F7-9186-92C60B8EF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589" y="3606237"/>
            <a:ext cx="601827" cy="1959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Imm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[31:0]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A866699-37AD-47C7-ADE3-3570AD42108C}"/>
              </a:ext>
            </a:extLst>
          </p:cNvPr>
          <p:cNvCxnSpPr>
            <a:cxnSpLocks/>
          </p:cNvCxnSpPr>
          <p:nvPr/>
        </p:nvCxnSpPr>
        <p:spPr bwMode="auto">
          <a:xfrm flipV="1">
            <a:off x="6169040" y="3212637"/>
            <a:ext cx="5850" cy="84637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ectangle 39">
            <a:extLst>
              <a:ext uri="{FF2B5EF4-FFF2-40B4-BE49-F238E27FC236}">
                <a16:creationId xmlns:a16="http://schemas.microsoft.com/office/drawing/2014/main" id="{6A9E40A1-4BFA-4670-9061-920A4875E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105" y="4071147"/>
            <a:ext cx="334126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Bsel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 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C2EC051-7E6C-4880-81E9-5628FAEB3331}"/>
              </a:ext>
            </a:extLst>
          </p:cNvPr>
          <p:cNvGrpSpPr/>
          <p:nvPr/>
        </p:nvGrpSpPr>
        <p:grpSpPr>
          <a:xfrm>
            <a:off x="3762549" y="3228757"/>
            <a:ext cx="521515" cy="717808"/>
            <a:chOff x="3789405" y="3105151"/>
            <a:chExt cx="533400" cy="762000"/>
          </a:xfrm>
        </p:grpSpPr>
        <p:sp>
          <p:nvSpPr>
            <p:cNvPr id="113" name="Trapezoid 112">
              <a:extLst>
                <a:ext uri="{FF2B5EF4-FFF2-40B4-BE49-F238E27FC236}">
                  <a16:creationId xmlns:a16="http://schemas.microsoft.com/office/drawing/2014/main" id="{E7D1C109-C137-4804-B832-2BBC518CCECD}"/>
                </a:ext>
              </a:extLst>
            </p:cNvPr>
            <p:cNvSpPr/>
            <p:nvPr/>
          </p:nvSpPr>
          <p:spPr>
            <a:xfrm rot="5400000">
              <a:off x="3675105" y="3219451"/>
              <a:ext cx="762000" cy="533400"/>
            </a:xfrm>
            <a:prstGeom prst="trapezoid">
              <a:avLst>
                <a:gd name="adj" fmla="val 30656"/>
              </a:avLst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040" dirty="0">
                <a:latin typeface="18 VAG Rounded Light   02390" pitchFamily="2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AF28F40-BC89-43E7-986F-17C0BB46A989}"/>
                </a:ext>
              </a:extLst>
            </p:cNvPr>
            <p:cNvSpPr txBox="1"/>
            <p:nvPr/>
          </p:nvSpPr>
          <p:spPr>
            <a:xfrm>
              <a:off x="3818311" y="3253521"/>
              <a:ext cx="502026" cy="4655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25" dirty="0" err="1">
                  <a:solidFill>
                    <a:schemeClr val="tx1"/>
                  </a:solidFill>
                  <a:latin typeface="18 VAG Rounded Light   02390" pitchFamily="2" charset="0"/>
                </a:rPr>
                <a:t>Imm</a:t>
              </a:r>
              <a:r>
                <a:rPr lang="en-US" sz="1125" dirty="0">
                  <a:solidFill>
                    <a:schemeClr val="tx1"/>
                  </a:solidFill>
                  <a:latin typeface="18 VAG Rounded Light   02390" pitchFamily="2" charset="0"/>
                </a:rPr>
                <a:t>.</a:t>
              </a:r>
            </a:p>
            <a:p>
              <a:r>
                <a:rPr lang="en-US" sz="1125" dirty="0">
                  <a:solidFill>
                    <a:schemeClr val="tx1"/>
                  </a:solidFill>
                  <a:latin typeface="18 VAG Rounded Light   02390" pitchFamily="2" charset="0"/>
                </a:rPr>
                <a:t>Gen</a:t>
              </a:r>
            </a:p>
          </p:txBody>
        </p:sp>
      </p:grpSp>
      <p:sp>
        <p:nvSpPr>
          <p:cNvPr id="117" name="Rectangle 56">
            <a:extLst>
              <a:ext uri="{FF2B5EF4-FFF2-40B4-BE49-F238E27FC236}">
                <a16:creationId xmlns:a16="http://schemas.microsoft.com/office/drawing/2014/main" id="{2249A50E-7A3E-4E2E-ADAB-AEDBD4796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62" y="3305554"/>
            <a:ext cx="430307" cy="3498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b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</a:b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[31:20]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5CBFAB8-68CC-4C39-9B66-F81892878DC4}"/>
              </a:ext>
            </a:extLst>
          </p:cNvPr>
          <p:cNvCxnSpPr>
            <a:cxnSpLocks/>
            <a:endCxn id="113" idx="3"/>
          </p:cNvCxnSpPr>
          <p:nvPr/>
        </p:nvCxnSpPr>
        <p:spPr bwMode="auto">
          <a:xfrm flipH="1" flipV="1">
            <a:off x="4023307" y="3866628"/>
            <a:ext cx="5942" cy="17137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Rectangle 39">
            <a:extLst>
              <a:ext uri="{FF2B5EF4-FFF2-40B4-BE49-F238E27FC236}">
                <a16:creationId xmlns:a16="http://schemas.microsoft.com/office/drawing/2014/main" id="{2AAE59D5-8D07-45E8-A576-A1A128816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4554" y="4118331"/>
            <a:ext cx="484809" cy="34985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ImmSel</a:t>
            </a:r>
            <a:b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</a:b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1" name="Freeform 61">
            <a:extLst>
              <a:ext uri="{FF2B5EF4-FFF2-40B4-BE49-F238E27FC236}">
                <a16:creationId xmlns:a16="http://schemas.microsoft.com/office/drawing/2014/main" id="{561FDB16-26A8-4D93-A7EA-91551376733D}"/>
              </a:ext>
            </a:extLst>
          </p:cNvPr>
          <p:cNvSpPr>
            <a:spLocks/>
          </p:cNvSpPr>
          <p:nvPr/>
        </p:nvSpPr>
        <p:spPr bwMode="auto">
          <a:xfrm>
            <a:off x="3380448" y="3587660"/>
            <a:ext cx="382101" cy="45719"/>
          </a:xfrm>
          <a:custGeom>
            <a:avLst/>
            <a:gdLst>
              <a:gd name="T0" fmla="*/ 0 w 817"/>
              <a:gd name="T1" fmla="*/ 0 h 1"/>
              <a:gd name="T2" fmla="*/ 816 w 817"/>
              <a:gd name="T3" fmla="*/ 0 h 1"/>
              <a:gd name="T4" fmla="*/ 0 60000 65536"/>
              <a:gd name="T5" fmla="*/ 0 60000 65536"/>
              <a:gd name="T6" fmla="*/ 0 w 817"/>
              <a:gd name="T7" fmla="*/ 0 h 1"/>
              <a:gd name="T8" fmla="*/ 817 w 817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17" h="1">
                <a:moveTo>
                  <a:pt x="0" y="0"/>
                </a:move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2" name="Line 85">
            <a:extLst>
              <a:ext uri="{FF2B5EF4-FFF2-40B4-BE49-F238E27FC236}">
                <a16:creationId xmlns:a16="http://schemas.microsoft.com/office/drawing/2014/main" id="{3F1BF7E2-7C78-4F8B-9A36-3519990D51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5949" y="3589761"/>
            <a:ext cx="1663521" cy="5208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15" name="Rectangle 76">
            <a:extLst>
              <a:ext uri="{FF2B5EF4-FFF2-40B4-BE49-F238E27FC236}">
                <a16:creationId xmlns:a16="http://schemas.microsoft.com/office/drawing/2014/main" id="{A5647F8A-FB34-4267-AAF7-A2E76C642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6759" y="2428254"/>
            <a:ext cx="40786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DataB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16" name="Line 86">
            <a:extLst>
              <a:ext uri="{FF2B5EF4-FFF2-40B4-BE49-F238E27FC236}">
                <a16:creationId xmlns:a16="http://schemas.microsoft.com/office/drawing/2014/main" id="{D81ADB33-0737-4505-86BF-6075792AEA0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58834" y="2343150"/>
            <a:ext cx="7898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4D355E3-C505-42B1-8BF7-7EEE182B682E}"/>
              </a:ext>
            </a:extLst>
          </p:cNvPr>
          <p:cNvCxnSpPr>
            <a:cxnSpLocks/>
          </p:cNvCxnSpPr>
          <p:nvPr/>
        </p:nvCxnSpPr>
        <p:spPr bwMode="auto">
          <a:xfrm flipV="1">
            <a:off x="7175938" y="3362681"/>
            <a:ext cx="6734" cy="69633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5" name="Rectangle 39">
            <a:extLst>
              <a:ext uri="{FF2B5EF4-FFF2-40B4-BE49-F238E27FC236}">
                <a16:creationId xmlns:a16="http://schemas.microsoft.com/office/drawing/2014/main" id="{F439F464-9A64-4DB9-B566-D2B0B2979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312" y="4105031"/>
            <a:ext cx="431909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WBSel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8" name="Trapezoid 127">
            <a:extLst>
              <a:ext uri="{FF2B5EF4-FFF2-40B4-BE49-F238E27FC236}">
                <a16:creationId xmlns:a16="http://schemas.microsoft.com/office/drawing/2014/main" id="{EFB53943-9D5C-441E-9153-FEBBA539F621}"/>
              </a:ext>
            </a:extLst>
          </p:cNvPr>
          <p:cNvSpPr/>
          <p:nvPr/>
        </p:nvSpPr>
        <p:spPr>
          <a:xfrm rot="5400000">
            <a:off x="7484910" y="2107661"/>
            <a:ext cx="778862" cy="181697"/>
          </a:xfrm>
          <a:prstGeom prst="trapezoid">
            <a:avLst>
              <a:gd name="adj" fmla="val 62709"/>
            </a:avLst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375">
              <a:latin typeface="18 VAG Rounded Light   02390" pitchFamily="2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F3EBA22-51DF-47CF-85F0-CFCAFA0BF558}"/>
              </a:ext>
            </a:extLst>
          </p:cNvPr>
          <p:cNvSpPr txBox="1"/>
          <p:nvPr/>
        </p:nvSpPr>
        <p:spPr>
          <a:xfrm>
            <a:off x="7815879" y="2374378"/>
            <a:ext cx="86648" cy="1346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09BB171-C87D-4A89-B6D1-3A7C9C58284D}"/>
              </a:ext>
            </a:extLst>
          </p:cNvPr>
          <p:cNvSpPr txBox="1"/>
          <p:nvPr/>
        </p:nvSpPr>
        <p:spPr>
          <a:xfrm>
            <a:off x="7815879" y="2152754"/>
            <a:ext cx="40076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1</a:t>
            </a:r>
          </a:p>
        </p:txBody>
      </p:sp>
      <p:sp>
        <p:nvSpPr>
          <p:cNvPr id="137" name="Line 86">
            <a:extLst>
              <a:ext uri="{FF2B5EF4-FFF2-40B4-BE49-F238E27FC236}">
                <a16:creationId xmlns:a16="http://schemas.microsoft.com/office/drawing/2014/main" id="{2EA22C46-0124-4DA4-B204-7AA1DCDA36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02463" y="2446890"/>
            <a:ext cx="183075" cy="2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 type="triangl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0" name="Line 86">
            <a:extLst>
              <a:ext uri="{FF2B5EF4-FFF2-40B4-BE49-F238E27FC236}">
                <a16:creationId xmlns:a16="http://schemas.microsoft.com/office/drawing/2014/main" id="{740B9511-F327-46DC-B0FE-EEA617577E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26433" y="1123950"/>
            <a:ext cx="1542" cy="1629043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1" name="Line 86">
            <a:extLst>
              <a:ext uri="{FF2B5EF4-FFF2-40B4-BE49-F238E27FC236}">
                <a16:creationId xmlns:a16="http://schemas.microsoft.com/office/drawing/2014/main" id="{A7F2C532-A968-4CAD-9F64-C276386571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1301" y="2196462"/>
            <a:ext cx="932468" cy="3099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 type="triangl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4" name="Rectangle 39">
            <a:extLst>
              <a:ext uri="{FF2B5EF4-FFF2-40B4-BE49-F238E27FC236}">
                <a16:creationId xmlns:a16="http://schemas.microsoft.com/office/drawing/2014/main" id="{4E2EB9BB-0452-464A-85CC-9C8CEE53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7122" y="4115743"/>
            <a:ext cx="555340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MemRW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3" name="Rectangle 72">
            <a:extLst>
              <a:ext uri="{FF2B5EF4-FFF2-40B4-BE49-F238E27FC236}">
                <a16:creationId xmlns:a16="http://schemas.microsoft.com/office/drawing/2014/main" id="{935851EE-D663-4C9C-9CF4-2B23F49EB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010" y="3337218"/>
            <a:ext cx="231534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clk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4" name="Freeform 43">
            <a:extLst>
              <a:ext uri="{FF2B5EF4-FFF2-40B4-BE49-F238E27FC236}">
                <a16:creationId xmlns:a16="http://schemas.microsoft.com/office/drawing/2014/main" id="{25970377-6E78-48A2-9C9A-6DAFC5D5988E}"/>
              </a:ext>
            </a:extLst>
          </p:cNvPr>
          <p:cNvSpPr>
            <a:spLocks/>
          </p:cNvSpPr>
          <p:nvPr/>
        </p:nvSpPr>
        <p:spPr bwMode="auto">
          <a:xfrm>
            <a:off x="7431281" y="3257550"/>
            <a:ext cx="83926" cy="83098"/>
          </a:xfrm>
          <a:custGeom>
            <a:avLst/>
            <a:gdLst>
              <a:gd name="T0" fmla="*/ 0 w 49"/>
              <a:gd name="T1" fmla="*/ 48 h 49"/>
              <a:gd name="T2" fmla="*/ 24 w 49"/>
              <a:gd name="T3" fmla="*/ 0 h 49"/>
              <a:gd name="T4" fmla="*/ 48 w 49"/>
              <a:gd name="T5" fmla="*/ 48 h 49"/>
              <a:gd name="T6" fmla="*/ 0 60000 65536"/>
              <a:gd name="T7" fmla="*/ 0 60000 65536"/>
              <a:gd name="T8" fmla="*/ 0 60000 65536"/>
              <a:gd name="T9" fmla="*/ 0 w 49"/>
              <a:gd name="T10" fmla="*/ 0 h 49"/>
              <a:gd name="T11" fmla="*/ 49 w 49"/>
              <a:gd name="T12" fmla="*/ 49 h 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" h="49">
                <a:moveTo>
                  <a:pt x="0" y="48"/>
                </a:moveTo>
                <a:lnTo>
                  <a:pt x="24" y="0"/>
                </a:lnTo>
                <a:lnTo>
                  <a:pt x="48" y="48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6" name="Line 85">
            <a:extLst>
              <a:ext uri="{FF2B5EF4-FFF2-40B4-BE49-F238E27FC236}">
                <a16:creationId xmlns:a16="http://schemas.microsoft.com/office/drawing/2014/main" id="{7AB62058-19FC-4A3F-BBB3-6ED42AF96F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80738" y="3333750"/>
            <a:ext cx="0" cy="14366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CDCAE83F-2209-4EC0-878A-785CF6AB7EC1}"/>
              </a:ext>
            </a:extLst>
          </p:cNvPr>
          <p:cNvCxnSpPr>
            <a:cxnSpLocks/>
          </p:cNvCxnSpPr>
          <p:nvPr/>
        </p:nvCxnSpPr>
        <p:spPr bwMode="auto">
          <a:xfrm flipV="1">
            <a:off x="7871642" y="2512908"/>
            <a:ext cx="9724" cy="154610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6" name="Trapezoid 145">
            <a:extLst>
              <a:ext uri="{FF2B5EF4-FFF2-40B4-BE49-F238E27FC236}">
                <a16:creationId xmlns:a16="http://schemas.microsoft.com/office/drawing/2014/main" id="{7EFFA162-8B82-4164-9164-F9F0F719FB72}"/>
              </a:ext>
            </a:extLst>
          </p:cNvPr>
          <p:cNvSpPr/>
          <p:nvPr/>
        </p:nvSpPr>
        <p:spPr>
          <a:xfrm rot="5400000">
            <a:off x="5939912" y="2408173"/>
            <a:ext cx="458658" cy="173296"/>
          </a:xfrm>
          <a:prstGeom prst="trapezoid">
            <a:avLst>
              <a:gd name="adj" fmla="val 62709"/>
            </a:avLst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375">
              <a:latin typeface="18 VAG Rounded Light   02390" pitchFamily="2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56D9889-5B10-49F6-BC6A-F968CDEE142E}"/>
              </a:ext>
            </a:extLst>
          </p:cNvPr>
          <p:cNvSpPr txBox="1"/>
          <p:nvPr/>
        </p:nvSpPr>
        <p:spPr>
          <a:xfrm>
            <a:off x="6112934" y="2526778"/>
            <a:ext cx="86648" cy="1346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6469D3A-2243-482E-B687-BCAE3AA4767B}"/>
              </a:ext>
            </a:extLst>
          </p:cNvPr>
          <p:cNvSpPr txBox="1"/>
          <p:nvPr/>
        </p:nvSpPr>
        <p:spPr>
          <a:xfrm>
            <a:off x="6112934" y="2305154"/>
            <a:ext cx="40076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1</a:t>
            </a:r>
          </a:p>
        </p:txBody>
      </p:sp>
      <p:sp>
        <p:nvSpPr>
          <p:cNvPr id="160" name="Freeform 53">
            <a:extLst>
              <a:ext uri="{FF2B5EF4-FFF2-40B4-BE49-F238E27FC236}">
                <a16:creationId xmlns:a16="http://schemas.microsoft.com/office/drawing/2014/main" id="{142AEEA9-ADFD-4868-90C9-B836F1202178}"/>
              </a:ext>
            </a:extLst>
          </p:cNvPr>
          <p:cNvSpPr>
            <a:spLocks/>
          </p:cNvSpPr>
          <p:nvPr/>
        </p:nvSpPr>
        <p:spPr bwMode="auto">
          <a:xfrm>
            <a:off x="6283888" y="2516665"/>
            <a:ext cx="108617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2AA3D17-1E0F-4D80-9074-04964FEE358C}"/>
              </a:ext>
            </a:extLst>
          </p:cNvPr>
          <p:cNvGrpSpPr/>
          <p:nvPr/>
        </p:nvGrpSpPr>
        <p:grpSpPr>
          <a:xfrm>
            <a:off x="5321524" y="2337322"/>
            <a:ext cx="591829" cy="694020"/>
            <a:chOff x="3504668" y="4010988"/>
            <a:chExt cx="632945" cy="433763"/>
          </a:xfrm>
          <a:effectLst/>
        </p:grpSpPr>
        <p:sp>
          <p:nvSpPr>
            <p:cNvPr id="162" name="Trapezoid 161">
              <a:extLst>
                <a:ext uri="{FF2B5EF4-FFF2-40B4-BE49-F238E27FC236}">
                  <a16:creationId xmlns:a16="http://schemas.microsoft.com/office/drawing/2014/main" id="{17A7729A-7AB4-48B6-8598-A42FE979B235}"/>
                </a:ext>
              </a:extLst>
            </p:cNvPr>
            <p:cNvSpPr/>
            <p:nvPr/>
          </p:nvSpPr>
          <p:spPr>
            <a:xfrm rot="5400000">
              <a:off x="3583284" y="4000115"/>
              <a:ext cx="433763" cy="455509"/>
            </a:xfrm>
            <a:prstGeom prst="trapezoid">
              <a:avLst>
                <a:gd name="adj" fmla="val 30656"/>
              </a:avLst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46304" tIns="73152" rIns="146304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600" dirty="0">
                <a:latin typeface="18 VAG Rounded Light   02390" pitchFamily="2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429C3E4-6D69-4A88-A93D-4629E93DFF7A}"/>
                </a:ext>
              </a:extLst>
            </p:cNvPr>
            <p:cNvSpPr txBox="1"/>
            <p:nvPr/>
          </p:nvSpPr>
          <p:spPr>
            <a:xfrm>
              <a:off x="3504668" y="4108644"/>
              <a:ext cx="632945" cy="2693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</a:rPr>
                <a:t>Branch</a:t>
              </a:r>
            </a:p>
            <a:p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</a:rPr>
                <a:t>Comp</a:t>
              </a:r>
            </a:p>
          </p:txBody>
        </p:sp>
      </p:grpSp>
      <p:sp>
        <p:nvSpPr>
          <p:cNvPr id="7" name="Line 86">
            <a:extLst>
              <a:ext uri="{FF2B5EF4-FFF2-40B4-BE49-F238E27FC236}">
                <a16:creationId xmlns:a16="http://schemas.microsoft.com/office/drawing/2014/main" id="{C4CDA898-50BA-451E-8728-55ACF98E19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1646" y="2902414"/>
            <a:ext cx="4073" cy="5043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66" name="Line 85">
            <a:extLst>
              <a:ext uri="{FF2B5EF4-FFF2-40B4-BE49-F238E27FC236}">
                <a16:creationId xmlns:a16="http://schemas.microsoft.com/office/drawing/2014/main" id="{F44784CA-431D-4DAA-A34E-DA467676D10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2661" y="3408875"/>
            <a:ext cx="1542277" cy="13321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67" name="Line 86">
            <a:extLst>
              <a:ext uri="{FF2B5EF4-FFF2-40B4-BE49-F238E27FC236}">
                <a16:creationId xmlns:a16="http://schemas.microsoft.com/office/drawing/2014/main" id="{26DCC4E3-F924-4B31-9631-0693FC5E3F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1689" y="3138899"/>
            <a:ext cx="2212" cy="27563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68" name="Freeform 53">
            <a:extLst>
              <a:ext uri="{FF2B5EF4-FFF2-40B4-BE49-F238E27FC236}">
                <a16:creationId xmlns:a16="http://schemas.microsoft.com/office/drawing/2014/main" id="{740A9671-1E3A-46CC-B45B-984544841F82}"/>
              </a:ext>
            </a:extLst>
          </p:cNvPr>
          <p:cNvSpPr>
            <a:spLocks/>
          </p:cNvSpPr>
          <p:nvPr/>
        </p:nvSpPr>
        <p:spPr bwMode="auto">
          <a:xfrm>
            <a:off x="6801689" y="3135631"/>
            <a:ext cx="145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69" name="Freeform 53">
            <a:extLst>
              <a:ext uri="{FF2B5EF4-FFF2-40B4-BE49-F238E27FC236}">
                <a16:creationId xmlns:a16="http://schemas.microsoft.com/office/drawing/2014/main" id="{FBBFD2BF-2B47-4405-8F8B-431B16B02C70}"/>
              </a:ext>
            </a:extLst>
          </p:cNvPr>
          <p:cNvSpPr>
            <a:spLocks/>
          </p:cNvSpPr>
          <p:nvPr/>
        </p:nvSpPr>
        <p:spPr bwMode="auto">
          <a:xfrm>
            <a:off x="6736341" y="2769953"/>
            <a:ext cx="229465" cy="48738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70" name="Line 86">
            <a:extLst>
              <a:ext uri="{FF2B5EF4-FFF2-40B4-BE49-F238E27FC236}">
                <a16:creationId xmlns:a16="http://schemas.microsoft.com/office/drawing/2014/main" id="{657CC48C-40C1-41BF-B79D-828815656E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48912" y="2132870"/>
            <a:ext cx="3749" cy="3837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71" name="Line 85">
            <a:extLst>
              <a:ext uri="{FF2B5EF4-FFF2-40B4-BE49-F238E27FC236}">
                <a16:creationId xmlns:a16="http://schemas.microsoft.com/office/drawing/2014/main" id="{E4F01C06-4B75-48D5-A1CC-3DF47A0DDA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59247" y="2125748"/>
            <a:ext cx="617544" cy="1254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73" name="Freeform 53">
            <a:extLst>
              <a:ext uri="{FF2B5EF4-FFF2-40B4-BE49-F238E27FC236}">
                <a16:creationId xmlns:a16="http://schemas.microsoft.com/office/drawing/2014/main" id="{4C634BBB-B75C-4986-A086-63F234F291F2}"/>
              </a:ext>
            </a:extLst>
          </p:cNvPr>
          <p:cNvSpPr>
            <a:spLocks/>
          </p:cNvSpPr>
          <p:nvPr/>
        </p:nvSpPr>
        <p:spPr bwMode="auto">
          <a:xfrm flipV="1">
            <a:off x="5880539" y="2571749"/>
            <a:ext cx="219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174" name="Line 86">
            <a:extLst>
              <a:ext uri="{FF2B5EF4-FFF2-40B4-BE49-F238E27FC236}">
                <a16:creationId xmlns:a16="http://schemas.microsoft.com/office/drawing/2014/main" id="{17A5FA9C-70A9-47AD-B1E3-BC13AA7F76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0539" y="2135393"/>
            <a:ext cx="0" cy="472562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75" name="Freeform 53">
            <a:extLst>
              <a:ext uri="{FF2B5EF4-FFF2-40B4-BE49-F238E27FC236}">
                <a16:creationId xmlns:a16="http://schemas.microsoft.com/office/drawing/2014/main" id="{CE303E76-34DF-4EE1-ACD6-21E1B2D8F337}"/>
              </a:ext>
            </a:extLst>
          </p:cNvPr>
          <p:cNvSpPr>
            <a:spLocks/>
          </p:cNvSpPr>
          <p:nvPr/>
        </p:nvSpPr>
        <p:spPr bwMode="auto">
          <a:xfrm flipV="1">
            <a:off x="5979482" y="2342442"/>
            <a:ext cx="1231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176" name="Line 86">
            <a:extLst>
              <a:ext uri="{FF2B5EF4-FFF2-40B4-BE49-F238E27FC236}">
                <a16:creationId xmlns:a16="http://schemas.microsoft.com/office/drawing/2014/main" id="{62921AA0-99FB-4B44-B0D7-79BCB480553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79482" y="1657350"/>
            <a:ext cx="0" cy="7308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77" name="Freeform 53">
            <a:extLst>
              <a:ext uri="{FF2B5EF4-FFF2-40B4-BE49-F238E27FC236}">
                <a16:creationId xmlns:a16="http://schemas.microsoft.com/office/drawing/2014/main" id="{68870AF6-CC61-41F1-997D-87881F6189E0}"/>
              </a:ext>
            </a:extLst>
          </p:cNvPr>
          <p:cNvSpPr>
            <a:spLocks/>
          </p:cNvSpPr>
          <p:nvPr/>
        </p:nvSpPr>
        <p:spPr bwMode="auto">
          <a:xfrm flipV="1">
            <a:off x="5886815" y="2846425"/>
            <a:ext cx="219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178" name="Line 86">
            <a:extLst>
              <a:ext uri="{FF2B5EF4-FFF2-40B4-BE49-F238E27FC236}">
                <a16:creationId xmlns:a16="http://schemas.microsoft.com/office/drawing/2014/main" id="{35578188-7DDC-4AF1-A3B8-158F23925FA6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5200" y="2897278"/>
            <a:ext cx="728" cy="491282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79" name="Line 85">
            <a:extLst>
              <a:ext uri="{FF2B5EF4-FFF2-40B4-BE49-F238E27FC236}">
                <a16:creationId xmlns:a16="http://schemas.microsoft.com/office/drawing/2014/main" id="{5C101DBD-B20C-4615-818E-7AC79DA52A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3591" y="1636021"/>
            <a:ext cx="2488505" cy="2467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80" name="Line 86">
            <a:extLst>
              <a:ext uri="{FF2B5EF4-FFF2-40B4-BE49-F238E27FC236}">
                <a16:creationId xmlns:a16="http://schemas.microsoft.com/office/drawing/2014/main" id="{103114CD-3F21-40D6-8340-293BDC0878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88089" y="1644248"/>
            <a:ext cx="3749" cy="3837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81" name="Line 85">
            <a:extLst>
              <a:ext uri="{FF2B5EF4-FFF2-40B4-BE49-F238E27FC236}">
                <a16:creationId xmlns:a16="http://schemas.microsoft.com/office/drawing/2014/main" id="{9035C5E4-F0E6-46FB-9DC2-CC05946378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70481" y="2045902"/>
            <a:ext cx="1011514" cy="977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4780ED4E-0E35-44F7-A459-55C6A6E7CA14}"/>
              </a:ext>
            </a:extLst>
          </p:cNvPr>
          <p:cNvCxnSpPr>
            <a:cxnSpLocks/>
          </p:cNvCxnSpPr>
          <p:nvPr/>
        </p:nvCxnSpPr>
        <p:spPr bwMode="auto">
          <a:xfrm flipV="1">
            <a:off x="6187554" y="2660700"/>
            <a:ext cx="0" cy="10701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3" name="Line 85">
            <a:extLst>
              <a:ext uri="{FF2B5EF4-FFF2-40B4-BE49-F238E27FC236}">
                <a16:creationId xmlns:a16="http://schemas.microsoft.com/office/drawing/2014/main" id="{1B357AEA-7FA9-451B-AC0B-BBEB52A4A6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1165" y="2769090"/>
            <a:ext cx="108617" cy="0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84" name="Line 86">
            <a:extLst>
              <a:ext uri="{FF2B5EF4-FFF2-40B4-BE49-F238E27FC236}">
                <a16:creationId xmlns:a16="http://schemas.microsoft.com/office/drawing/2014/main" id="{FCDF9C8F-C8C1-4179-BA2D-E1A18F45DB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11864" y="2772405"/>
            <a:ext cx="4426" cy="1294197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4A52E58E-2811-4FA1-A0F7-211E8320801B}"/>
              </a:ext>
            </a:extLst>
          </p:cNvPr>
          <p:cNvCxnSpPr>
            <a:cxnSpLocks/>
          </p:cNvCxnSpPr>
          <p:nvPr/>
        </p:nvCxnSpPr>
        <p:spPr bwMode="auto">
          <a:xfrm flipV="1">
            <a:off x="5485865" y="3025288"/>
            <a:ext cx="5850" cy="104131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A2F972D-B3A1-4E61-96C3-8F2D4827BA00}"/>
              </a:ext>
            </a:extLst>
          </p:cNvPr>
          <p:cNvCxnSpPr>
            <a:cxnSpLocks/>
          </p:cNvCxnSpPr>
          <p:nvPr/>
        </p:nvCxnSpPr>
        <p:spPr bwMode="auto">
          <a:xfrm flipH="1">
            <a:off x="5635018" y="2966427"/>
            <a:ext cx="1" cy="1092584"/>
          </a:xfrm>
          <a:prstGeom prst="straightConnector1">
            <a:avLst/>
          </a:prstGeom>
          <a:solidFill>
            <a:schemeClr val="accent1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3AE3C03-5A56-414B-AAC7-96DA3C9C7AF9}"/>
              </a:ext>
            </a:extLst>
          </p:cNvPr>
          <p:cNvCxnSpPr>
            <a:cxnSpLocks/>
          </p:cNvCxnSpPr>
          <p:nvPr/>
        </p:nvCxnSpPr>
        <p:spPr bwMode="auto">
          <a:xfrm>
            <a:off x="5748865" y="2934190"/>
            <a:ext cx="5151" cy="1124821"/>
          </a:xfrm>
          <a:prstGeom prst="straightConnector1">
            <a:avLst/>
          </a:prstGeom>
          <a:solidFill>
            <a:schemeClr val="accent1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9" name="Rectangle 72">
            <a:extLst>
              <a:ext uri="{FF2B5EF4-FFF2-40B4-BE49-F238E27FC236}">
                <a16:creationId xmlns:a16="http://schemas.microsoft.com/office/drawing/2014/main" id="{D02842DD-6F42-47E4-AFDE-926DB4FFD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325" y="2571578"/>
            <a:ext cx="367789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mem</a:t>
            </a:r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F1FDA431-B56D-4D46-8D03-412DDF1B2C5A}"/>
              </a:ext>
            </a:extLst>
          </p:cNvPr>
          <p:cNvSpPr/>
          <p:nvPr/>
        </p:nvSpPr>
        <p:spPr>
          <a:xfrm rot="5400000">
            <a:off x="1748911" y="2301777"/>
            <a:ext cx="458658" cy="173296"/>
          </a:xfrm>
          <a:prstGeom prst="trapezoid">
            <a:avLst>
              <a:gd name="adj" fmla="val 62709"/>
            </a:avLst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375">
              <a:latin typeface="18 VAG Rounded Light   0239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0518C3-7A65-433C-8741-2B1B35740251}"/>
              </a:ext>
            </a:extLst>
          </p:cNvPr>
          <p:cNvSpPr txBox="1"/>
          <p:nvPr/>
        </p:nvSpPr>
        <p:spPr>
          <a:xfrm>
            <a:off x="1918528" y="2227183"/>
            <a:ext cx="86648" cy="1346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C9DF3E-9A27-4460-B1CD-ED14FDB35EE6}"/>
              </a:ext>
            </a:extLst>
          </p:cNvPr>
          <p:cNvSpPr txBox="1"/>
          <p:nvPr/>
        </p:nvSpPr>
        <p:spPr>
          <a:xfrm>
            <a:off x="1910515" y="2423746"/>
            <a:ext cx="40076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1</a:t>
            </a:r>
          </a:p>
        </p:txBody>
      </p:sp>
      <p:sp>
        <p:nvSpPr>
          <p:cNvPr id="27" name="Freeform 53">
            <a:extLst>
              <a:ext uri="{FF2B5EF4-FFF2-40B4-BE49-F238E27FC236}">
                <a16:creationId xmlns:a16="http://schemas.microsoft.com/office/drawing/2014/main" id="{F6D7A59B-DEEE-48D0-9710-3B61D5DB5FA6}"/>
              </a:ext>
            </a:extLst>
          </p:cNvPr>
          <p:cNvSpPr>
            <a:spLocks/>
          </p:cNvSpPr>
          <p:nvPr/>
        </p:nvSpPr>
        <p:spPr bwMode="auto">
          <a:xfrm flipV="1">
            <a:off x="1695374" y="2247867"/>
            <a:ext cx="219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28" name="Line 86">
            <a:extLst>
              <a:ext uri="{FF2B5EF4-FFF2-40B4-BE49-F238E27FC236}">
                <a16:creationId xmlns:a16="http://schemas.microsoft.com/office/drawing/2014/main" id="{8A93C7F9-883E-450A-A667-A96D2F8A13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92887" y="1227201"/>
            <a:ext cx="7030" cy="10613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29" name="Freeform 53">
            <a:extLst>
              <a:ext uri="{FF2B5EF4-FFF2-40B4-BE49-F238E27FC236}">
                <a16:creationId xmlns:a16="http://schemas.microsoft.com/office/drawing/2014/main" id="{250067ED-DD8A-4633-9F3F-009C62DEED97}"/>
              </a:ext>
            </a:extLst>
          </p:cNvPr>
          <p:cNvSpPr>
            <a:spLocks/>
          </p:cNvSpPr>
          <p:nvPr/>
        </p:nvSpPr>
        <p:spPr bwMode="auto">
          <a:xfrm flipV="1">
            <a:off x="1570989" y="2439806"/>
            <a:ext cx="332275" cy="56132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202" name="Rectangle 31">
            <a:extLst>
              <a:ext uri="{FF2B5EF4-FFF2-40B4-BE49-F238E27FC236}">
                <a16:creationId xmlns:a16="http://schemas.microsoft.com/office/drawing/2014/main" id="{F6703989-B3FD-4988-89AB-F6A120551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1428" y="2436659"/>
            <a:ext cx="213901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pc</a:t>
            </a:r>
          </a:p>
        </p:txBody>
      </p:sp>
      <p:sp>
        <p:nvSpPr>
          <p:cNvPr id="203" name="Freeform 53">
            <a:extLst>
              <a:ext uri="{FF2B5EF4-FFF2-40B4-BE49-F238E27FC236}">
                <a16:creationId xmlns:a16="http://schemas.microsoft.com/office/drawing/2014/main" id="{70ED40A3-7BCD-4E14-89B0-F8A1BC98090A}"/>
              </a:ext>
            </a:extLst>
          </p:cNvPr>
          <p:cNvSpPr>
            <a:spLocks/>
          </p:cNvSpPr>
          <p:nvPr/>
        </p:nvSpPr>
        <p:spPr bwMode="auto">
          <a:xfrm flipV="1">
            <a:off x="2070538" y="2343150"/>
            <a:ext cx="1231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204" name="Line 86">
            <a:extLst>
              <a:ext uri="{FF2B5EF4-FFF2-40B4-BE49-F238E27FC236}">
                <a16:creationId xmlns:a16="http://schemas.microsoft.com/office/drawing/2014/main" id="{C904B6EF-F57C-486F-ADCC-DE1CA929B3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85988" y="1233947"/>
            <a:ext cx="3749" cy="3837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205" name="Line 86">
            <a:extLst>
              <a:ext uri="{FF2B5EF4-FFF2-40B4-BE49-F238E27FC236}">
                <a16:creationId xmlns:a16="http://schemas.microsoft.com/office/drawing/2014/main" id="{8253448A-1806-4E53-9FCD-B7933E7610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85988" y="1196740"/>
            <a:ext cx="4306750" cy="3776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206" name="Line 86">
            <a:extLst>
              <a:ext uri="{FF2B5EF4-FFF2-40B4-BE49-F238E27FC236}">
                <a16:creationId xmlns:a16="http://schemas.microsoft.com/office/drawing/2014/main" id="{5E790511-532F-4B40-B7A6-B6531E4286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5734" y="1620265"/>
            <a:ext cx="90254" cy="977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207" name="Line 86">
            <a:extLst>
              <a:ext uri="{FF2B5EF4-FFF2-40B4-BE49-F238E27FC236}">
                <a16:creationId xmlns:a16="http://schemas.microsoft.com/office/drawing/2014/main" id="{EB7D75FF-5827-4066-B92F-08A163F873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9474" y="1121144"/>
            <a:ext cx="5278285" cy="2806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208" name="Line 86">
            <a:extLst>
              <a:ext uri="{FF2B5EF4-FFF2-40B4-BE49-F238E27FC236}">
                <a16:creationId xmlns:a16="http://schemas.microsoft.com/office/drawing/2014/main" id="{C06246E2-5C92-4544-95F8-4ABD6AFBC7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47455" y="1126694"/>
            <a:ext cx="1986" cy="1366877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B53549EB-63D4-48A0-8F5C-01CD5110EFDD}"/>
              </a:ext>
            </a:extLst>
          </p:cNvPr>
          <p:cNvCxnSpPr>
            <a:cxnSpLocks/>
          </p:cNvCxnSpPr>
          <p:nvPr/>
        </p:nvCxnSpPr>
        <p:spPr bwMode="auto">
          <a:xfrm flipV="1">
            <a:off x="1977490" y="2553194"/>
            <a:ext cx="11644" cy="149574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E16544A-10BD-4F1B-B8D0-1A9B7CA10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756" y="4070869"/>
            <a:ext cx="460864" cy="2366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00" dirty="0" err="1">
                <a:solidFill>
                  <a:schemeClr val="tx1"/>
                </a:solidFill>
                <a:latin typeface="18 VAG Rounded Light   02390" pitchFamily="2" charset="0"/>
              </a:rPr>
              <a:t>PCSel</a:t>
            </a:r>
            <a:endParaRPr lang="en-US" sz="1100" dirty="0">
              <a:solidFill>
                <a:srgbClr val="D8E156"/>
              </a:solidFill>
              <a:latin typeface="18 VAG Rounded Light   0239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8C23AE-8052-4B5C-923A-5ED2190C6B03}"/>
              </a:ext>
            </a:extLst>
          </p:cNvPr>
          <p:cNvSpPr txBox="1"/>
          <p:nvPr/>
        </p:nvSpPr>
        <p:spPr>
          <a:xfrm>
            <a:off x="5268137" y="4100944"/>
            <a:ext cx="28373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 err="1">
                <a:solidFill>
                  <a:schemeClr val="tx1"/>
                </a:solidFill>
                <a:latin typeface="18 VAG Rounded Light   02390" pitchFamily="2" charset="0"/>
              </a:rPr>
              <a:t>BrUn</a:t>
            </a:r>
            <a:endParaRPr lang="en-US" sz="105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67FD7E-D109-4FC7-A5D4-46A4588F2385}"/>
              </a:ext>
            </a:extLst>
          </p:cNvPr>
          <p:cNvSpPr txBox="1"/>
          <p:nvPr/>
        </p:nvSpPr>
        <p:spPr>
          <a:xfrm>
            <a:off x="5517273" y="4324350"/>
            <a:ext cx="24846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tx1"/>
                </a:solidFill>
                <a:latin typeface="18 VAG Rounded Light   02390" pitchFamily="2" charset="0"/>
              </a:rPr>
              <a:t>BrEq</a:t>
            </a:r>
            <a:endParaRPr lang="en-US" sz="105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7158BF-CAA2-499F-98FF-6128FBF0F698}"/>
              </a:ext>
            </a:extLst>
          </p:cNvPr>
          <p:cNvSpPr txBox="1"/>
          <p:nvPr/>
        </p:nvSpPr>
        <p:spPr>
          <a:xfrm>
            <a:off x="5693052" y="4112164"/>
            <a:ext cx="22602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 err="1">
                <a:solidFill>
                  <a:schemeClr val="tx1"/>
                </a:solidFill>
                <a:latin typeface="18 VAG Rounded Light   02390" pitchFamily="2" charset="0"/>
              </a:rPr>
              <a:t>BrLT</a:t>
            </a:r>
            <a:endParaRPr lang="en-US" sz="105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214" name="Rectangle 39">
            <a:extLst>
              <a:ext uri="{FF2B5EF4-FFF2-40B4-BE49-F238E27FC236}">
                <a16:creationId xmlns:a16="http://schemas.microsoft.com/office/drawing/2014/main" id="{BF69195C-865C-4FE3-8B46-CF0920822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329" y="4066534"/>
            <a:ext cx="313991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Asel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64" name="Line 86">
            <a:extLst>
              <a:ext uri="{FF2B5EF4-FFF2-40B4-BE49-F238E27FC236}">
                <a16:creationId xmlns:a16="http://schemas.microsoft.com/office/drawing/2014/main" id="{A73D360A-F681-4507-BF82-3B2FE4C125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02461" y="1962150"/>
            <a:ext cx="215728" cy="7684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 type="triangl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65" name="Line 86">
            <a:extLst>
              <a:ext uri="{FF2B5EF4-FFF2-40B4-BE49-F238E27FC236}">
                <a16:creationId xmlns:a16="http://schemas.microsoft.com/office/drawing/2014/main" id="{23EFFA0D-085E-412F-AC33-C38DE8FC275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0426" y="1210248"/>
            <a:ext cx="2312" cy="749806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297BF6A-F5DE-4257-8DAB-B9E5CA015300}"/>
              </a:ext>
            </a:extLst>
          </p:cNvPr>
          <p:cNvSpPr txBox="1"/>
          <p:nvPr/>
        </p:nvSpPr>
        <p:spPr>
          <a:xfrm>
            <a:off x="7805632" y="1885950"/>
            <a:ext cx="60914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2</a:t>
            </a:r>
          </a:p>
        </p:txBody>
      </p:sp>
      <p:sp>
        <p:nvSpPr>
          <p:cNvPr id="185" name="Line 86">
            <a:extLst>
              <a:ext uri="{FF2B5EF4-FFF2-40B4-BE49-F238E27FC236}">
                <a16:creationId xmlns:a16="http://schemas.microsoft.com/office/drawing/2014/main" id="{37684DCD-D56B-4871-B0CC-88DE1CF26CD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02403" y="1201961"/>
            <a:ext cx="1570183" cy="2868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1BF5F011-5FAA-4B5D-B33B-D0C1F7B57711}"/>
              </a:ext>
            </a:extLst>
          </p:cNvPr>
          <p:cNvSpPr/>
          <p:nvPr/>
        </p:nvSpPr>
        <p:spPr>
          <a:xfrm flipV="1">
            <a:off x="3394195" y="2297431"/>
            <a:ext cx="856972" cy="45719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9ED354FC-B43B-4D32-A8AE-054DA3AA231E}"/>
              </a:ext>
            </a:extLst>
          </p:cNvPr>
          <p:cNvSpPr/>
          <p:nvPr/>
        </p:nvSpPr>
        <p:spPr>
          <a:xfrm rot="5400000">
            <a:off x="7070410" y="3250027"/>
            <a:ext cx="1483640" cy="114163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8E652DD5-4D51-4367-B84A-B05CBB0E859D}"/>
              </a:ext>
            </a:extLst>
          </p:cNvPr>
          <p:cNvSpPr/>
          <p:nvPr/>
        </p:nvSpPr>
        <p:spPr>
          <a:xfrm flipV="1">
            <a:off x="3213538" y="2526031"/>
            <a:ext cx="158495" cy="45719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032B49C9-BBD1-49E0-92DD-550C76F6E38D}"/>
              </a:ext>
            </a:extLst>
          </p:cNvPr>
          <p:cNvSpPr/>
          <p:nvPr/>
        </p:nvSpPr>
        <p:spPr>
          <a:xfrm flipV="1">
            <a:off x="3367476" y="2525320"/>
            <a:ext cx="856972" cy="45719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7FEDE86C-613E-4CE5-BC0B-13619005B23B}"/>
              </a:ext>
            </a:extLst>
          </p:cNvPr>
          <p:cNvSpPr/>
          <p:nvPr/>
        </p:nvSpPr>
        <p:spPr>
          <a:xfrm flipV="1">
            <a:off x="3365938" y="2724150"/>
            <a:ext cx="856972" cy="45719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7055D10-EDC7-4706-8CFB-7525885BD4E8}"/>
              </a:ext>
            </a:extLst>
          </p:cNvPr>
          <p:cNvSpPr/>
          <p:nvPr/>
        </p:nvSpPr>
        <p:spPr>
          <a:xfrm>
            <a:off x="5153623" y="2118250"/>
            <a:ext cx="907821" cy="499960"/>
          </a:xfrm>
          <a:custGeom>
            <a:avLst/>
            <a:gdLst>
              <a:gd name="connsiteX0" fmla="*/ 0 w 907821"/>
              <a:gd name="connsiteY0" fmla="*/ 397995 h 499960"/>
              <a:gd name="connsiteX1" fmla="*/ 101965 w 907821"/>
              <a:gd name="connsiteY1" fmla="*/ 397995 h 499960"/>
              <a:gd name="connsiteX2" fmla="*/ 92098 w 907821"/>
              <a:gd name="connsiteY2" fmla="*/ 0 h 499960"/>
              <a:gd name="connsiteX3" fmla="*/ 723626 w 907821"/>
              <a:gd name="connsiteY3" fmla="*/ 0 h 499960"/>
              <a:gd name="connsiteX4" fmla="*/ 726915 w 907821"/>
              <a:gd name="connsiteY4" fmla="*/ 499960 h 499960"/>
              <a:gd name="connsiteX5" fmla="*/ 907821 w 907821"/>
              <a:gd name="connsiteY5" fmla="*/ 499960 h 49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7821" h="499960">
                <a:moveTo>
                  <a:pt x="0" y="397995"/>
                </a:moveTo>
                <a:lnTo>
                  <a:pt x="101965" y="397995"/>
                </a:lnTo>
                <a:lnTo>
                  <a:pt x="92098" y="0"/>
                </a:lnTo>
                <a:lnTo>
                  <a:pt x="723626" y="0"/>
                </a:lnTo>
                <a:cubicBezTo>
                  <a:pt x="724722" y="166653"/>
                  <a:pt x="725819" y="333307"/>
                  <a:pt x="726915" y="499960"/>
                </a:cubicBezTo>
                <a:lnTo>
                  <a:pt x="907821" y="499960"/>
                </a:lnTo>
              </a:path>
            </a:pathLst>
          </a:custGeom>
          <a:noFill/>
          <a:ln w="76200">
            <a:solidFill>
              <a:srgbClr val="D8E156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BF2EA8-32DD-47B1-A4D7-150EC74B93A1}"/>
              </a:ext>
            </a:extLst>
          </p:cNvPr>
          <p:cNvSpPr/>
          <p:nvPr/>
        </p:nvSpPr>
        <p:spPr>
          <a:xfrm>
            <a:off x="5150334" y="2881347"/>
            <a:ext cx="911110" cy="519695"/>
          </a:xfrm>
          <a:custGeom>
            <a:avLst/>
            <a:gdLst>
              <a:gd name="connsiteX0" fmla="*/ 0 w 911110"/>
              <a:gd name="connsiteY0" fmla="*/ 3289 h 519695"/>
              <a:gd name="connsiteX1" fmla="*/ 95387 w 911110"/>
              <a:gd name="connsiteY1" fmla="*/ 3289 h 519695"/>
              <a:gd name="connsiteX2" fmla="*/ 101965 w 911110"/>
              <a:gd name="connsiteY2" fmla="*/ 519695 h 519695"/>
              <a:gd name="connsiteX3" fmla="*/ 733493 w 911110"/>
              <a:gd name="connsiteY3" fmla="*/ 513116 h 519695"/>
              <a:gd name="connsiteX4" fmla="*/ 736782 w 911110"/>
              <a:gd name="connsiteY4" fmla="*/ 6578 h 519695"/>
              <a:gd name="connsiteX5" fmla="*/ 911110 w 911110"/>
              <a:gd name="connsiteY5" fmla="*/ 0 h 519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110" h="519695">
                <a:moveTo>
                  <a:pt x="0" y="3289"/>
                </a:moveTo>
                <a:lnTo>
                  <a:pt x="95387" y="3289"/>
                </a:lnTo>
                <a:cubicBezTo>
                  <a:pt x="97580" y="175424"/>
                  <a:pt x="99772" y="347560"/>
                  <a:pt x="101965" y="519695"/>
                </a:cubicBezTo>
                <a:lnTo>
                  <a:pt x="733493" y="513116"/>
                </a:lnTo>
                <a:cubicBezTo>
                  <a:pt x="734589" y="344270"/>
                  <a:pt x="735686" y="175424"/>
                  <a:pt x="736782" y="6578"/>
                </a:cubicBezTo>
                <a:lnTo>
                  <a:pt x="911110" y="0"/>
                </a:lnTo>
              </a:path>
            </a:pathLst>
          </a:custGeom>
          <a:noFill/>
          <a:ln w="76200">
            <a:solidFill>
              <a:srgbClr val="D8E156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E44976-55B5-4442-B80F-21AAB74C6A7B}"/>
              </a:ext>
            </a:extLst>
          </p:cNvPr>
          <p:cNvCxnSpPr>
            <a:cxnSpLocks/>
          </p:cNvCxnSpPr>
          <p:nvPr/>
        </p:nvCxnSpPr>
        <p:spPr>
          <a:xfrm flipV="1">
            <a:off x="2257382" y="2710866"/>
            <a:ext cx="0" cy="195967"/>
          </a:xfrm>
          <a:prstGeom prst="line">
            <a:avLst/>
          </a:prstGeom>
          <a:ln w="76200">
            <a:solidFill>
              <a:srgbClr val="D8E1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D00BAF-5D61-4A49-9E1A-A5D24497E5EF}"/>
              </a:ext>
            </a:extLst>
          </p:cNvPr>
          <p:cNvCxnSpPr>
            <a:cxnSpLocks/>
          </p:cNvCxnSpPr>
          <p:nvPr/>
        </p:nvCxnSpPr>
        <p:spPr>
          <a:xfrm flipV="1">
            <a:off x="2389525" y="2419350"/>
            <a:ext cx="214413" cy="1"/>
          </a:xfrm>
          <a:prstGeom prst="line">
            <a:avLst/>
          </a:prstGeom>
          <a:ln w="76200">
            <a:solidFill>
              <a:srgbClr val="D8E1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E3EC439-026C-454E-85B3-0FB913530EA4}"/>
              </a:ext>
            </a:extLst>
          </p:cNvPr>
          <p:cNvSpPr/>
          <p:nvPr/>
        </p:nvSpPr>
        <p:spPr>
          <a:xfrm>
            <a:off x="2456750" y="1855607"/>
            <a:ext cx="321679" cy="545065"/>
          </a:xfrm>
          <a:custGeom>
            <a:avLst/>
            <a:gdLst>
              <a:gd name="connsiteX0" fmla="*/ 0 w 321679"/>
              <a:gd name="connsiteY0" fmla="*/ 545065 h 545065"/>
              <a:gd name="connsiteX1" fmla="*/ 5957 w 321679"/>
              <a:gd name="connsiteY1" fmla="*/ 0 h 545065"/>
              <a:gd name="connsiteX2" fmla="*/ 321679 w 321679"/>
              <a:gd name="connsiteY2" fmla="*/ 0 h 54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679" h="545065">
                <a:moveTo>
                  <a:pt x="0" y="545065"/>
                </a:moveTo>
                <a:cubicBezTo>
                  <a:pt x="1986" y="363377"/>
                  <a:pt x="3971" y="181688"/>
                  <a:pt x="5957" y="0"/>
                </a:cubicBezTo>
                <a:lnTo>
                  <a:pt x="321679" y="0"/>
                </a:lnTo>
              </a:path>
            </a:pathLst>
          </a:custGeom>
          <a:noFill/>
          <a:ln w="76200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7CAB70E-718B-401B-928A-AA487A981DE2}"/>
              </a:ext>
            </a:extLst>
          </p:cNvPr>
          <p:cNvSpPr/>
          <p:nvPr/>
        </p:nvSpPr>
        <p:spPr>
          <a:xfrm>
            <a:off x="1703189" y="1191401"/>
            <a:ext cx="1587542" cy="1102045"/>
          </a:xfrm>
          <a:custGeom>
            <a:avLst/>
            <a:gdLst>
              <a:gd name="connsiteX0" fmla="*/ 1483294 w 1587542"/>
              <a:gd name="connsiteY0" fmla="*/ 425925 h 1102045"/>
              <a:gd name="connsiteX1" fmla="*/ 1587542 w 1587542"/>
              <a:gd name="connsiteY1" fmla="*/ 422947 h 1102045"/>
              <a:gd name="connsiteX2" fmla="*/ 1578606 w 1587542"/>
              <a:gd name="connsiteY2" fmla="*/ 5957 h 1102045"/>
              <a:gd name="connsiteX3" fmla="*/ 2979 w 1587542"/>
              <a:gd name="connsiteY3" fmla="*/ 0 h 1102045"/>
              <a:gd name="connsiteX4" fmla="*/ 0 w 1587542"/>
              <a:gd name="connsiteY4" fmla="*/ 1096088 h 1102045"/>
              <a:gd name="connsiteX5" fmla="*/ 163818 w 1587542"/>
              <a:gd name="connsiteY5" fmla="*/ 1102045 h 110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542" h="1102045">
                <a:moveTo>
                  <a:pt x="1483294" y="425925"/>
                </a:moveTo>
                <a:lnTo>
                  <a:pt x="1587542" y="422947"/>
                </a:lnTo>
                <a:lnTo>
                  <a:pt x="1578606" y="5957"/>
                </a:lnTo>
                <a:lnTo>
                  <a:pt x="2979" y="0"/>
                </a:lnTo>
                <a:lnTo>
                  <a:pt x="0" y="1096088"/>
                </a:lnTo>
                <a:lnTo>
                  <a:pt x="163818" y="1102045"/>
                </a:lnTo>
              </a:path>
            </a:pathLst>
          </a:custGeom>
          <a:noFill/>
          <a:ln w="76200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0E404B-0201-4533-8BA7-004A806222F8}"/>
              </a:ext>
            </a:extLst>
          </p:cNvPr>
          <p:cNvCxnSpPr>
            <a:cxnSpLocks/>
          </p:cNvCxnSpPr>
          <p:nvPr/>
        </p:nvCxnSpPr>
        <p:spPr>
          <a:xfrm flipH="1">
            <a:off x="2217024" y="4352559"/>
            <a:ext cx="1682314" cy="0"/>
          </a:xfrm>
          <a:prstGeom prst="straightConnector1">
            <a:avLst/>
          </a:prstGeom>
          <a:ln w="76200">
            <a:solidFill>
              <a:srgbClr val="D8E156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A4A1D6B7-A4C4-4B50-B631-5F6DB8FFBCC6}"/>
              </a:ext>
            </a:extLst>
          </p:cNvPr>
          <p:cNvSpPr txBox="1"/>
          <p:nvPr/>
        </p:nvSpPr>
        <p:spPr>
          <a:xfrm>
            <a:off x="1582100" y="4248663"/>
            <a:ext cx="5952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=pc+4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129E828-7DFD-4DB1-BC8B-916FFC163F51}"/>
              </a:ext>
            </a:extLst>
          </p:cNvPr>
          <p:cNvSpPr txBox="1"/>
          <p:nvPr/>
        </p:nvSpPr>
        <p:spPr>
          <a:xfrm>
            <a:off x="3892943" y="4230533"/>
            <a:ext cx="5952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=*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B293B7B-5275-4F08-BA0C-47EF0D1232F4}"/>
              </a:ext>
            </a:extLst>
          </p:cNvPr>
          <p:cNvSpPr txBox="1"/>
          <p:nvPr/>
        </p:nvSpPr>
        <p:spPr>
          <a:xfrm>
            <a:off x="4384428" y="4221754"/>
            <a:ext cx="3247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=1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182FA24C-6682-4CBF-BC3D-5384C42AD80F}"/>
              </a:ext>
            </a:extLst>
          </p:cNvPr>
          <p:cNvSpPr txBox="1"/>
          <p:nvPr/>
        </p:nvSpPr>
        <p:spPr>
          <a:xfrm>
            <a:off x="5270938" y="4194273"/>
            <a:ext cx="3247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=*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A576D142-BF07-46DF-86DB-1CF88849C886}"/>
              </a:ext>
            </a:extLst>
          </p:cNvPr>
          <p:cNvSpPr txBox="1"/>
          <p:nvPr/>
        </p:nvSpPr>
        <p:spPr>
          <a:xfrm>
            <a:off x="5685043" y="4272346"/>
            <a:ext cx="3247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=*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B3B6D8AF-59F5-4F85-A85A-7412E9956904}"/>
              </a:ext>
            </a:extLst>
          </p:cNvPr>
          <p:cNvSpPr txBox="1"/>
          <p:nvPr/>
        </p:nvSpPr>
        <p:spPr>
          <a:xfrm>
            <a:off x="5695148" y="4171950"/>
            <a:ext cx="3247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=*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19E9893-5B8C-4558-B10A-FA7FC268FF33}"/>
              </a:ext>
            </a:extLst>
          </p:cNvPr>
          <p:cNvSpPr txBox="1"/>
          <p:nvPr/>
        </p:nvSpPr>
        <p:spPr>
          <a:xfrm>
            <a:off x="5956738" y="4191989"/>
            <a:ext cx="3631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=0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A29983F9-899D-448B-A5E2-6DF906A943F2}"/>
              </a:ext>
            </a:extLst>
          </p:cNvPr>
          <p:cNvSpPr txBox="1"/>
          <p:nvPr/>
        </p:nvSpPr>
        <p:spPr>
          <a:xfrm>
            <a:off x="6184913" y="4197127"/>
            <a:ext cx="3631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=0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86F0947-D37E-498D-9FA7-C1C9FF78F3E7}"/>
              </a:ext>
            </a:extLst>
          </p:cNvPr>
          <p:cNvSpPr txBox="1"/>
          <p:nvPr/>
        </p:nvSpPr>
        <p:spPr>
          <a:xfrm>
            <a:off x="6413938" y="4215140"/>
            <a:ext cx="5958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=add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4EF468CB-A558-415A-A22B-62FAFC4805FF}"/>
              </a:ext>
            </a:extLst>
          </p:cNvPr>
          <p:cNvSpPr txBox="1"/>
          <p:nvPr/>
        </p:nvSpPr>
        <p:spPr>
          <a:xfrm>
            <a:off x="7043900" y="4224323"/>
            <a:ext cx="5958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=Read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DE2494D-79B2-49DA-B725-FA2B1477AB1C}"/>
              </a:ext>
            </a:extLst>
          </p:cNvPr>
          <p:cNvSpPr txBox="1"/>
          <p:nvPr/>
        </p:nvSpPr>
        <p:spPr>
          <a:xfrm>
            <a:off x="7688341" y="4233691"/>
            <a:ext cx="4319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=1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C89B46A6-5B1E-4FA2-B3D4-76F8BCD5924F}"/>
              </a:ext>
            </a:extLst>
          </p:cNvPr>
          <p:cNvSpPr/>
          <p:nvPr/>
        </p:nvSpPr>
        <p:spPr>
          <a:xfrm rot="5400000">
            <a:off x="2399547" y="3184584"/>
            <a:ext cx="1793259" cy="133724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4E269A6D-34EF-48F0-B8C0-A21FC9BD7EA1}"/>
              </a:ext>
            </a:extLst>
          </p:cNvPr>
          <p:cNvSpPr/>
          <p:nvPr/>
        </p:nvSpPr>
        <p:spPr>
          <a:xfrm rot="5400000">
            <a:off x="1205404" y="3266139"/>
            <a:ext cx="1462966" cy="105307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30F87598-1746-458D-889A-14492C9B405E}"/>
              </a:ext>
            </a:extLst>
          </p:cNvPr>
          <p:cNvSpPr/>
          <p:nvPr/>
        </p:nvSpPr>
        <p:spPr>
          <a:xfrm rot="5400000">
            <a:off x="4100629" y="3573471"/>
            <a:ext cx="786989" cy="136989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96697412-45C2-4C16-AF65-040D583FA065}"/>
              </a:ext>
            </a:extLst>
          </p:cNvPr>
          <p:cNvSpPr/>
          <p:nvPr/>
        </p:nvSpPr>
        <p:spPr>
          <a:xfrm rot="5400000">
            <a:off x="6809959" y="3676224"/>
            <a:ext cx="652287" cy="93137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E2FC58ED-30D6-4BEE-98D7-7A869D34AB25}"/>
              </a:ext>
            </a:extLst>
          </p:cNvPr>
          <p:cNvSpPr/>
          <p:nvPr/>
        </p:nvSpPr>
        <p:spPr>
          <a:xfrm>
            <a:off x="6184913" y="2687164"/>
            <a:ext cx="134995" cy="1375421"/>
          </a:xfrm>
          <a:custGeom>
            <a:avLst/>
            <a:gdLst>
              <a:gd name="connsiteX0" fmla="*/ 127354 w 134995"/>
              <a:gd name="connsiteY0" fmla="*/ 1375421 h 1375421"/>
              <a:gd name="connsiteX1" fmla="*/ 134995 w 134995"/>
              <a:gd name="connsiteY1" fmla="*/ 78960 h 1375421"/>
              <a:gd name="connsiteX2" fmla="*/ 7642 w 134995"/>
              <a:gd name="connsiteY2" fmla="*/ 81507 h 1375421"/>
              <a:gd name="connsiteX3" fmla="*/ 0 w 134995"/>
              <a:gd name="connsiteY3" fmla="*/ 0 h 137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995" h="1375421">
                <a:moveTo>
                  <a:pt x="127354" y="1375421"/>
                </a:moveTo>
                <a:lnTo>
                  <a:pt x="134995" y="78960"/>
                </a:lnTo>
                <a:lnTo>
                  <a:pt x="7642" y="81507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rgbClr val="D8E156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CDDF6C4F-9EF4-4D0D-B535-5A01DCBFE418}"/>
              </a:ext>
            </a:extLst>
          </p:cNvPr>
          <p:cNvSpPr/>
          <p:nvPr/>
        </p:nvSpPr>
        <p:spPr>
          <a:xfrm rot="5400000">
            <a:off x="5716874" y="3578136"/>
            <a:ext cx="801604" cy="114413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C69AB6E8-BC30-47AA-8639-DE7F5D228DED}"/>
              </a:ext>
            </a:extLst>
          </p:cNvPr>
          <p:cNvSpPr/>
          <p:nvPr/>
        </p:nvSpPr>
        <p:spPr>
          <a:xfrm rot="5400000">
            <a:off x="6072680" y="3470903"/>
            <a:ext cx="1013583" cy="106340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ADC729C-4924-4C4E-BE40-DD75E20CC615}"/>
              </a:ext>
            </a:extLst>
          </p:cNvPr>
          <p:cNvSpPr/>
          <p:nvPr/>
        </p:nvSpPr>
        <p:spPr>
          <a:xfrm>
            <a:off x="1889076" y="2296633"/>
            <a:ext cx="276446" cy="85060"/>
          </a:xfrm>
          <a:custGeom>
            <a:avLst/>
            <a:gdLst>
              <a:gd name="connsiteX0" fmla="*/ 0 w 276446"/>
              <a:gd name="connsiteY0" fmla="*/ 0 h 85060"/>
              <a:gd name="connsiteX1" fmla="*/ 182880 w 276446"/>
              <a:gd name="connsiteY1" fmla="*/ 85060 h 85060"/>
              <a:gd name="connsiteX2" fmla="*/ 276446 w 276446"/>
              <a:gd name="connsiteY2" fmla="*/ 85060 h 85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446" h="85060">
                <a:moveTo>
                  <a:pt x="0" y="0"/>
                </a:moveTo>
                <a:lnTo>
                  <a:pt x="182880" y="85060"/>
                </a:lnTo>
                <a:lnTo>
                  <a:pt x="276446" y="8506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88512FF-3EFE-4600-AF61-6C6B18F198C6}"/>
              </a:ext>
            </a:extLst>
          </p:cNvPr>
          <p:cNvSpPr/>
          <p:nvPr/>
        </p:nvSpPr>
        <p:spPr>
          <a:xfrm>
            <a:off x="6069798" y="2509284"/>
            <a:ext cx="306217" cy="114831"/>
          </a:xfrm>
          <a:custGeom>
            <a:avLst/>
            <a:gdLst>
              <a:gd name="connsiteX0" fmla="*/ 0 w 306217"/>
              <a:gd name="connsiteY0" fmla="*/ 114831 h 114831"/>
              <a:gd name="connsiteX1" fmla="*/ 191386 w 306217"/>
              <a:gd name="connsiteY1" fmla="*/ 8506 h 114831"/>
              <a:gd name="connsiteX2" fmla="*/ 306217 w 306217"/>
              <a:gd name="connsiteY2" fmla="*/ 0 h 114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217" h="114831">
                <a:moveTo>
                  <a:pt x="0" y="114831"/>
                </a:moveTo>
                <a:lnTo>
                  <a:pt x="191386" y="8506"/>
                </a:lnTo>
                <a:lnTo>
                  <a:pt x="306217" y="0"/>
                </a:lnTo>
              </a:path>
            </a:pathLst>
          </a:custGeom>
          <a:noFill/>
          <a:ln w="76200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2523FCF-D4B4-49F0-8876-AA8EB9E9FD88}"/>
              </a:ext>
            </a:extLst>
          </p:cNvPr>
          <p:cNvSpPr/>
          <p:nvPr/>
        </p:nvSpPr>
        <p:spPr>
          <a:xfrm>
            <a:off x="6082557" y="2883550"/>
            <a:ext cx="314723" cy="131843"/>
          </a:xfrm>
          <a:custGeom>
            <a:avLst/>
            <a:gdLst>
              <a:gd name="connsiteX0" fmla="*/ 0 w 314723"/>
              <a:gd name="connsiteY0" fmla="*/ 0 h 131843"/>
              <a:gd name="connsiteX1" fmla="*/ 170121 w 314723"/>
              <a:gd name="connsiteY1" fmla="*/ 131843 h 131843"/>
              <a:gd name="connsiteX2" fmla="*/ 314723 w 314723"/>
              <a:gd name="connsiteY2" fmla="*/ 131843 h 13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723" h="131843">
                <a:moveTo>
                  <a:pt x="0" y="0"/>
                </a:moveTo>
                <a:lnTo>
                  <a:pt x="170121" y="131843"/>
                </a:lnTo>
                <a:lnTo>
                  <a:pt x="314723" y="131843"/>
                </a:lnTo>
              </a:path>
            </a:pathLst>
          </a:custGeom>
          <a:noFill/>
          <a:ln w="76200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292BBDA-56A1-4C78-9854-FA412ED671E4}"/>
              </a:ext>
            </a:extLst>
          </p:cNvPr>
          <p:cNvSpPr/>
          <p:nvPr/>
        </p:nvSpPr>
        <p:spPr>
          <a:xfrm>
            <a:off x="6724193" y="2187802"/>
            <a:ext cx="1034772" cy="584963"/>
          </a:xfrm>
          <a:custGeom>
            <a:avLst/>
            <a:gdLst>
              <a:gd name="connsiteX0" fmla="*/ 0 w 1034772"/>
              <a:gd name="connsiteY0" fmla="*/ 584963 h 584963"/>
              <a:gd name="connsiteX1" fmla="*/ 111925 w 1034772"/>
              <a:gd name="connsiteY1" fmla="*/ 580739 h 584963"/>
              <a:gd name="connsiteX2" fmla="*/ 105589 w 1034772"/>
              <a:gd name="connsiteY2" fmla="*/ 0 h 584963"/>
              <a:gd name="connsiteX3" fmla="*/ 1034772 w 1034772"/>
              <a:gd name="connsiteY3" fmla="*/ 8447 h 584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772" h="584963">
                <a:moveTo>
                  <a:pt x="0" y="584963"/>
                </a:moveTo>
                <a:lnTo>
                  <a:pt x="111925" y="580739"/>
                </a:lnTo>
                <a:lnTo>
                  <a:pt x="105589" y="0"/>
                </a:lnTo>
                <a:lnTo>
                  <a:pt x="1034772" y="8447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3624A3-6967-401C-8913-28FDDB50DD3C}"/>
              </a:ext>
            </a:extLst>
          </p:cNvPr>
          <p:cNvCxnSpPr>
            <a:stCxn id="128" idx="2"/>
          </p:cNvCxnSpPr>
          <p:nvPr/>
        </p:nvCxnSpPr>
        <p:spPr>
          <a:xfrm>
            <a:off x="7783493" y="2198510"/>
            <a:ext cx="191420" cy="143932"/>
          </a:xfrm>
          <a:prstGeom prst="line">
            <a:avLst/>
          </a:prstGeom>
          <a:ln w="76200" cap="rnd">
            <a:solidFill>
              <a:srgbClr val="D8E156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5BF4BE9-BC1D-4D3C-9603-1035A86A85B0}"/>
              </a:ext>
            </a:extLst>
          </p:cNvPr>
          <p:cNvSpPr/>
          <p:nvPr/>
        </p:nvSpPr>
        <p:spPr>
          <a:xfrm>
            <a:off x="3622818" y="1308440"/>
            <a:ext cx="4428713" cy="1046376"/>
          </a:xfrm>
          <a:custGeom>
            <a:avLst/>
            <a:gdLst>
              <a:gd name="connsiteX0" fmla="*/ 4360840 w 4428713"/>
              <a:gd name="connsiteY0" fmla="*/ 1046376 h 1046376"/>
              <a:gd name="connsiteX1" fmla="*/ 4426828 w 4428713"/>
              <a:gd name="connsiteY1" fmla="*/ 1046376 h 1046376"/>
              <a:gd name="connsiteX2" fmla="*/ 4428713 w 4428713"/>
              <a:gd name="connsiteY2" fmla="*/ 1886 h 1046376"/>
              <a:gd name="connsiteX3" fmla="*/ 0 w 4428713"/>
              <a:gd name="connsiteY3" fmla="*/ 0 h 1046376"/>
              <a:gd name="connsiteX4" fmla="*/ 3771 w 4428713"/>
              <a:gd name="connsiteY4" fmla="*/ 727750 h 1046376"/>
              <a:gd name="connsiteX5" fmla="*/ 610857 w 4428713"/>
              <a:gd name="connsiteY5" fmla="*/ 735291 h 10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713" h="1046376">
                <a:moveTo>
                  <a:pt x="4360840" y="1046376"/>
                </a:moveTo>
                <a:lnTo>
                  <a:pt x="4426828" y="1046376"/>
                </a:lnTo>
                <a:cubicBezTo>
                  <a:pt x="4427456" y="698213"/>
                  <a:pt x="4428085" y="350049"/>
                  <a:pt x="4428713" y="1886"/>
                </a:cubicBezTo>
                <a:lnTo>
                  <a:pt x="0" y="0"/>
                </a:lnTo>
                <a:lnTo>
                  <a:pt x="3771" y="727750"/>
                </a:lnTo>
                <a:lnTo>
                  <a:pt x="610857" y="735291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3CCC7D-CAA4-4D45-BB6E-6B84FB3A1EBC}"/>
              </a:ext>
            </a:extLst>
          </p:cNvPr>
          <p:cNvCxnSpPr/>
          <p:nvPr/>
        </p:nvCxnSpPr>
        <p:spPr>
          <a:xfrm flipV="1">
            <a:off x="4889938" y="3221437"/>
            <a:ext cx="0" cy="200759"/>
          </a:xfrm>
          <a:prstGeom prst="line">
            <a:avLst/>
          </a:prstGeom>
          <a:ln w="76200" cap="rnd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4B72A64-E4DE-4C15-AC2D-7B3313E67BF0}"/>
              </a:ext>
            </a:extLst>
          </p:cNvPr>
          <p:cNvCxnSpPr/>
          <p:nvPr/>
        </p:nvCxnSpPr>
        <p:spPr>
          <a:xfrm flipV="1">
            <a:off x="2254628" y="2708573"/>
            <a:ext cx="0" cy="200759"/>
          </a:xfrm>
          <a:prstGeom prst="line">
            <a:avLst/>
          </a:prstGeom>
          <a:ln w="76200" cap="rnd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19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2" grpId="0" animBg="1"/>
      <p:bldP spid="194" grpId="0" animBg="1"/>
      <p:bldP spid="195" grpId="0" animBg="1"/>
      <p:bldP spid="196" grpId="0" animBg="1"/>
      <p:bldP spid="8" grpId="0" animBg="1"/>
      <p:bldP spid="10" grpId="0" animBg="1"/>
      <p:bldP spid="15" grpId="0" animBg="1"/>
      <p:bldP spid="16" grpId="0" animBg="1"/>
      <p:bldP spid="197" grpId="0"/>
      <p:bldP spid="198" grpId="0"/>
      <p:bldP spid="199" grpId="0"/>
      <p:bldP spid="200" grpId="0"/>
      <p:bldP spid="210" grpId="0"/>
      <p:bldP spid="211" grpId="0"/>
      <p:bldP spid="212" grpId="0"/>
      <p:bldP spid="213" grpId="0"/>
      <p:bldP spid="215" grpId="0"/>
      <p:bldP spid="216" grpId="0"/>
      <p:bldP spid="217" grpId="0"/>
      <p:bldP spid="218" grpId="0" animBg="1"/>
      <p:bldP spid="219" grpId="0" animBg="1"/>
      <p:bldP spid="222" grpId="0" animBg="1"/>
      <p:bldP spid="223" grpId="0" animBg="1"/>
      <p:bldP spid="224" grpId="0" animBg="1"/>
      <p:bldP spid="225" grpId="0" animBg="1"/>
      <p:bldP spid="228" grpId="0" animBg="1"/>
      <p:bldP spid="30" grpId="0" animBg="1"/>
      <p:bldP spid="35" grpId="0" animBg="1"/>
      <p:bldP spid="36" grpId="0" animBg="1"/>
      <p:bldP spid="37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8BDF6B-E89E-44E7-9CB8-15CCFE2AD110}"/>
              </a:ext>
            </a:extLst>
          </p:cNvPr>
          <p:cNvSpPr/>
          <p:nvPr/>
        </p:nvSpPr>
        <p:spPr>
          <a:xfrm>
            <a:off x="4174367" y="473587"/>
            <a:ext cx="4794751" cy="5040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/>
              </a:rPr>
              <a:t>add</a:t>
            </a:r>
            <a:r>
              <a:rPr lang="en-US" dirty="0">
                <a:latin typeface="18 VAG Rounded Light   02390" pitchFamily="2" charset="0"/>
              </a:rPr>
              <a:t> Execution</a:t>
            </a:r>
            <a:br>
              <a:rPr lang="en-US" dirty="0">
                <a:latin typeface="18 VAG Rounded Light   02390" pitchFamily="2" charset="0"/>
              </a:rPr>
            </a:br>
            <a:br>
              <a:rPr lang="en-US" dirty="0">
                <a:latin typeface="18 VAG Rounded Light   02390" pitchFamily="2" charset="0"/>
              </a:rPr>
            </a:br>
            <a:r>
              <a:rPr lang="en-US" dirty="0">
                <a:latin typeface="18 VAG Rounded Light   02390" pitchFamily="2" charset="0"/>
              </a:rPr>
              <a:t>e.g.,</a:t>
            </a:r>
            <a:br>
              <a:rPr lang="en-US" dirty="0">
                <a:latin typeface="18 VAG Rounded Light   02390" pitchFamily="2" charset="0"/>
              </a:rPr>
            </a:br>
            <a:r>
              <a:rPr lang="en-US" b="1" dirty="0">
                <a:latin typeface="Courier"/>
              </a:rPr>
              <a:t>add x1,x2,x3</a:t>
            </a:r>
            <a:endParaRPr lang="en-US" dirty="0">
              <a:latin typeface="18 VAG Rounded Light   0239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F917C3-AF3B-4EA0-B42B-FF04F4EDB604}"/>
              </a:ext>
            </a:extLst>
          </p:cNvPr>
          <p:cNvGrpSpPr/>
          <p:nvPr/>
        </p:nvGrpSpPr>
        <p:grpSpPr>
          <a:xfrm>
            <a:off x="4305730" y="97276"/>
            <a:ext cx="4596744" cy="2302394"/>
            <a:chOff x="2438400" y="1121144"/>
            <a:chExt cx="6622666" cy="3515633"/>
          </a:xfrm>
        </p:grpSpPr>
        <p:cxnSp>
          <p:nvCxnSpPr>
            <p:cNvPr id="111" name="Straight Arrow Connector 110"/>
            <p:cNvCxnSpPr>
              <a:cxnSpLocks/>
            </p:cNvCxnSpPr>
            <p:nvPr/>
          </p:nvCxnSpPr>
          <p:spPr bwMode="auto">
            <a:xfrm flipV="1">
              <a:off x="7603114" y="3020534"/>
              <a:ext cx="5568" cy="1038862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>
                  <a:lumMod val="9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6" name="Rectangle 39"/>
            <p:cNvSpPr>
              <a:spLocks noChangeArrowheads="1"/>
            </p:cNvSpPr>
            <p:nvPr/>
          </p:nvSpPr>
          <p:spPr bwMode="auto">
            <a:xfrm>
              <a:off x="7449943" y="4106429"/>
              <a:ext cx="454071" cy="21141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 err="1">
                  <a:solidFill>
                    <a:schemeClr val="tx1"/>
                  </a:solidFill>
                  <a:latin typeface="18 VAG Rounded Light   02390" pitchFamily="2" charset="0"/>
                </a:rPr>
                <a:t>ALUSel</a:t>
              </a:r>
              <a:endParaRPr lang="en-US" sz="6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67" name="Line 26">
              <a:extLst>
                <a:ext uri="{FF2B5EF4-FFF2-40B4-BE49-F238E27FC236}">
                  <a16:creationId xmlns:a16="http://schemas.microsoft.com/office/drawing/2014/main" id="{C46246D5-3219-49A4-9CDA-187DCC95DA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6345" y="2551681"/>
              <a:ext cx="17595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5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68" name="Rectangle 27">
              <a:extLst>
                <a:ext uri="{FF2B5EF4-FFF2-40B4-BE49-F238E27FC236}">
                  <a16:creationId xmlns:a16="http://schemas.microsoft.com/office/drawing/2014/main" id="{DD0673BC-FE0E-4E62-9A99-593691CA8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0443" y="1314275"/>
              <a:ext cx="250436" cy="2052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>
                  <a:solidFill>
                    <a:schemeClr val="tx1"/>
                  </a:solidFill>
                  <a:latin typeface="18 VAG Rounded Light   02390" pitchFamily="2" charset="0"/>
                </a:rPr>
                <a:t>+4</a:t>
              </a:r>
            </a:p>
          </p:txBody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C09BEA44-8E69-4E86-B61B-571D49EC5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18" y="1307140"/>
              <a:ext cx="388127" cy="652913"/>
            </a:xfrm>
            <a:custGeom>
              <a:avLst/>
              <a:gdLst>
                <a:gd name="T0" fmla="*/ 0 w 241"/>
                <a:gd name="T1" fmla="*/ 0 h 385"/>
                <a:gd name="T2" fmla="*/ 0 w 241"/>
                <a:gd name="T3" fmla="*/ 160 h 385"/>
                <a:gd name="T4" fmla="*/ 48 w 241"/>
                <a:gd name="T5" fmla="*/ 192 h 385"/>
                <a:gd name="T6" fmla="*/ 0 w 241"/>
                <a:gd name="T7" fmla="*/ 224 h 385"/>
                <a:gd name="T8" fmla="*/ 0 w 241"/>
                <a:gd name="T9" fmla="*/ 384 h 385"/>
                <a:gd name="T10" fmla="*/ 240 w 241"/>
                <a:gd name="T11" fmla="*/ 288 h 385"/>
                <a:gd name="T12" fmla="*/ 240 w 241"/>
                <a:gd name="T13" fmla="*/ 96 h 385"/>
                <a:gd name="T14" fmla="*/ 0 w 241"/>
                <a:gd name="T15" fmla="*/ 0 h 3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1"/>
                <a:gd name="T25" fmla="*/ 0 h 385"/>
                <a:gd name="T26" fmla="*/ 241 w 241"/>
                <a:gd name="T27" fmla="*/ 385 h 38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1" h="385">
                  <a:moveTo>
                    <a:pt x="0" y="0"/>
                  </a:moveTo>
                  <a:lnTo>
                    <a:pt x="0" y="160"/>
                  </a:lnTo>
                  <a:lnTo>
                    <a:pt x="48" y="192"/>
                  </a:lnTo>
                  <a:lnTo>
                    <a:pt x="0" y="224"/>
                  </a:lnTo>
                  <a:lnTo>
                    <a:pt x="0" y="384"/>
                  </a:lnTo>
                  <a:lnTo>
                    <a:pt x="240" y="288"/>
                  </a:lnTo>
                  <a:lnTo>
                    <a:pt x="240" y="96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38100" cap="rnd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05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70" name="Line 29">
              <a:extLst>
                <a:ext uri="{FF2B5EF4-FFF2-40B4-BE49-F238E27FC236}">
                  <a16:creationId xmlns:a16="http://schemas.microsoft.com/office/drawing/2014/main" id="{CE61774B-1D4B-48DF-AE52-9FD56A78B5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1978" y="1387531"/>
              <a:ext cx="99389" cy="10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5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71" name="Rectangle 30">
              <a:extLst>
                <a:ext uri="{FF2B5EF4-FFF2-40B4-BE49-F238E27FC236}">
                  <a16:creationId xmlns:a16="http://schemas.microsoft.com/office/drawing/2014/main" id="{352DD4BD-29E9-4AAE-B1DB-C3B9A1B5C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7797" y="1530996"/>
              <a:ext cx="317216" cy="21141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>
                  <a:solidFill>
                    <a:schemeClr val="tx1"/>
                  </a:solidFill>
                  <a:latin typeface="18 VAG Rounded Light   02390" pitchFamily="2" charset="0"/>
                </a:rPr>
                <a:t>Add</a:t>
              </a:r>
            </a:p>
          </p:txBody>
        </p:sp>
        <p:sp>
          <p:nvSpPr>
            <p:cNvPr id="72" name="Rectangle 31">
              <a:extLst>
                <a:ext uri="{FF2B5EF4-FFF2-40B4-BE49-F238E27FC236}">
                  <a16:creationId xmlns:a16="http://schemas.microsoft.com/office/drawing/2014/main" id="{4841AE1E-942D-407F-9F3C-6DE166A69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968" y="2790654"/>
              <a:ext cx="245817" cy="2052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 err="1">
                  <a:solidFill>
                    <a:schemeClr val="tx1"/>
                  </a:solidFill>
                  <a:latin typeface="18 VAG Rounded Light   02390" pitchFamily="2" charset="0"/>
                </a:rPr>
                <a:t>clk</a:t>
              </a:r>
              <a:endParaRPr lang="en-US" sz="6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73" name="Line 32">
              <a:extLst>
                <a:ext uri="{FF2B5EF4-FFF2-40B4-BE49-F238E27FC236}">
                  <a16:creationId xmlns:a16="http://schemas.microsoft.com/office/drawing/2014/main" id="{D9031487-C1D2-48DF-805B-E0D2976410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0506" y="2704543"/>
              <a:ext cx="0" cy="14075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5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7C34D209-3B0B-4F78-A1B9-A89F1957676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336521" y="2397588"/>
              <a:ext cx="234411" cy="45719"/>
            </a:xfrm>
            <a:custGeom>
              <a:avLst/>
              <a:gdLst>
                <a:gd name="T0" fmla="*/ 0 w 193"/>
                <a:gd name="T1" fmla="*/ 0 h 1"/>
                <a:gd name="T2" fmla="*/ 144 w 193"/>
                <a:gd name="T3" fmla="*/ 0 h 1"/>
                <a:gd name="T4" fmla="*/ 192 w 193"/>
                <a:gd name="T5" fmla="*/ 0 h 1"/>
                <a:gd name="T6" fmla="*/ 0 60000 65536"/>
                <a:gd name="T7" fmla="*/ 0 60000 65536"/>
                <a:gd name="T8" fmla="*/ 0 60000 65536"/>
                <a:gd name="T9" fmla="*/ 0 w 193"/>
                <a:gd name="T10" fmla="*/ 0 h 1"/>
                <a:gd name="T11" fmla="*/ 193 w 193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3" h="1">
                  <a:moveTo>
                    <a:pt x="0" y="0"/>
                  </a:moveTo>
                  <a:lnTo>
                    <a:pt x="144" y="0"/>
                  </a:lnTo>
                  <a:lnTo>
                    <a:pt x="192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05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83" name="Rectangle 36">
              <a:extLst>
                <a:ext uri="{FF2B5EF4-FFF2-40B4-BE49-F238E27FC236}">
                  <a16:creationId xmlns:a16="http://schemas.microsoft.com/office/drawing/2014/main" id="{0B6F0E2C-84FD-44C8-9D8D-D0C5D3521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291" y="2200866"/>
              <a:ext cx="579543" cy="9903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5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84" name="Rectangle 37">
              <a:extLst>
                <a:ext uri="{FF2B5EF4-FFF2-40B4-BE49-F238E27FC236}">
                  <a16:creationId xmlns:a16="http://schemas.microsoft.com/office/drawing/2014/main" id="{743FA615-5816-4E9B-A204-C1158117A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0845" y="2298898"/>
              <a:ext cx="345531" cy="21141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 err="1">
                  <a:solidFill>
                    <a:schemeClr val="tx1"/>
                  </a:solidFill>
                  <a:latin typeface="18 VAG Rounded Light   02390" pitchFamily="2" charset="0"/>
                </a:rPr>
                <a:t>addr</a:t>
              </a:r>
              <a:endParaRPr lang="en-US" sz="6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85" name="Rectangle 38">
              <a:extLst>
                <a:ext uri="{FF2B5EF4-FFF2-40B4-BE49-F238E27FC236}">
                  <a16:creationId xmlns:a16="http://schemas.microsoft.com/office/drawing/2014/main" id="{C0C18B3B-8E7B-4265-8E78-6B7E46CC3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4417" y="2456943"/>
              <a:ext cx="282769" cy="2052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 err="1">
                  <a:solidFill>
                    <a:schemeClr val="tx1"/>
                  </a:solidFill>
                  <a:latin typeface="18 VAG Rounded Light   02390" pitchFamily="2" charset="0"/>
                </a:rPr>
                <a:t>inst</a:t>
              </a:r>
              <a:endParaRPr lang="en-US" sz="3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86" name="Rectangle 39">
              <a:extLst>
                <a:ext uri="{FF2B5EF4-FFF2-40B4-BE49-F238E27FC236}">
                  <a16:creationId xmlns:a16="http://schemas.microsoft.com/office/drawing/2014/main" id="{EC741D81-FE9D-45B1-A099-441F57ADB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6009" y="2931790"/>
              <a:ext cx="509099" cy="27573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900" dirty="0">
                  <a:solidFill>
                    <a:schemeClr val="tx1"/>
                  </a:solidFill>
                  <a:latin typeface="18 VAG Rounded Light   02390" pitchFamily="2" charset="0"/>
                </a:rPr>
                <a:t>IMEM</a:t>
              </a:r>
            </a:p>
          </p:txBody>
        </p:sp>
        <p:sp>
          <p:nvSpPr>
            <p:cNvPr id="87" name="Rectangle 36">
              <a:extLst>
                <a:ext uri="{FF2B5EF4-FFF2-40B4-BE49-F238E27FC236}">
                  <a16:creationId xmlns:a16="http://schemas.microsoft.com/office/drawing/2014/main" id="{392B52C4-4427-4763-B534-39F324320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5035" y="2361974"/>
              <a:ext cx="645166" cy="9903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5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20" name="Rectangle 37">
              <a:extLst>
                <a:ext uri="{FF2B5EF4-FFF2-40B4-BE49-F238E27FC236}">
                  <a16:creationId xmlns:a16="http://schemas.microsoft.com/office/drawing/2014/main" id="{6A77939E-F8C1-41CF-93A2-506BE4C5F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4429" y="2658754"/>
              <a:ext cx="345531" cy="21141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 err="1">
                  <a:solidFill>
                    <a:schemeClr val="tx1"/>
                  </a:solidFill>
                  <a:latin typeface="18 VAG Rounded Light   02390" pitchFamily="2" charset="0"/>
                </a:rPr>
                <a:t>addr</a:t>
              </a:r>
              <a:endParaRPr lang="en-US" sz="6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23" name="Rectangle 39">
              <a:extLst>
                <a:ext uri="{FF2B5EF4-FFF2-40B4-BE49-F238E27FC236}">
                  <a16:creationId xmlns:a16="http://schemas.microsoft.com/office/drawing/2014/main" id="{6FAA8BAF-A4B5-48F3-9091-0659AA782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3042174"/>
              <a:ext cx="578385" cy="27573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900" dirty="0">
                  <a:solidFill>
                    <a:schemeClr val="tx1"/>
                  </a:solidFill>
                  <a:latin typeface="18 VAG Rounded Light   02390" pitchFamily="2" charset="0"/>
                </a:rPr>
                <a:t>DMEM</a:t>
              </a:r>
            </a:p>
          </p:txBody>
        </p:sp>
        <p:sp>
          <p:nvSpPr>
            <p:cNvPr id="76" name="Rectangle 40">
              <a:extLst>
                <a:ext uri="{FF2B5EF4-FFF2-40B4-BE49-F238E27FC236}">
                  <a16:creationId xmlns:a16="http://schemas.microsoft.com/office/drawing/2014/main" id="{0260D353-0D8A-480D-9453-9A466D2C5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7751" y="2083761"/>
              <a:ext cx="219236" cy="62408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5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78" name="Rectangle 42">
              <a:extLst>
                <a:ext uri="{FF2B5EF4-FFF2-40B4-BE49-F238E27FC236}">
                  <a16:creationId xmlns:a16="http://schemas.microsoft.com/office/drawing/2014/main" id="{F6A3B51F-83B6-4BA2-84B2-0B64BF346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8516" y="2294508"/>
              <a:ext cx="225193" cy="1872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500" dirty="0">
                  <a:solidFill>
                    <a:schemeClr val="tx1"/>
                  </a:solidFill>
                  <a:latin typeface="18 VAG Rounded Light   02390" pitchFamily="2" charset="0"/>
                </a:rPr>
                <a:t>PC</a:t>
              </a:r>
            </a:p>
          </p:txBody>
        </p:sp>
        <p:sp>
          <p:nvSpPr>
            <p:cNvPr id="79" name="Freeform 43">
              <a:extLst>
                <a:ext uri="{FF2B5EF4-FFF2-40B4-BE49-F238E27FC236}">
                  <a16:creationId xmlns:a16="http://schemas.microsoft.com/office/drawing/2014/main" id="{405290FD-BF60-48AF-877D-9FEAF9BA2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2882" y="2626532"/>
              <a:ext cx="83926" cy="83098"/>
            </a:xfrm>
            <a:custGeom>
              <a:avLst/>
              <a:gdLst>
                <a:gd name="T0" fmla="*/ 0 w 49"/>
                <a:gd name="T1" fmla="*/ 48 h 49"/>
                <a:gd name="T2" fmla="*/ 24 w 49"/>
                <a:gd name="T3" fmla="*/ 0 h 49"/>
                <a:gd name="T4" fmla="*/ 48 w 49"/>
                <a:gd name="T5" fmla="*/ 48 h 49"/>
                <a:gd name="T6" fmla="*/ 0 60000 65536"/>
                <a:gd name="T7" fmla="*/ 0 60000 65536"/>
                <a:gd name="T8" fmla="*/ 0 60000 65536"/>
                <a:gd name="T9" fmla="*/ 0 w 49"/>
                <a:gd name="T10" fmla="*/ 0 h 49"/>
                <a:gd name="T11" fmla="*/ 49 w 49"/>
                <a:gd name="T12" fmla="*/ 49 h 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9" h="49">
                  <a:moveTo>
                    <a:pt x="0" y="48"/>
                  </a:moveTo>
                  <a:lnTo>
                    <a:pt x="24" y="0"/>
                  </a:lnTo>
                  <a:lnTo>
                    <a:pt x="48" y="48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05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81" name="Freeform 45">
              <a:extLst>
                <a:ext uri="{FF2B5EF4-FFF2-40B4-BE49-F238E27FC236}">
                  <a16:creationId xmlns:a16="http://schemas.microsoft.com/office/drawing/2014/main" id="{61B644E4-9004-44AC-8B4E-CFC2F884D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2349" y="1839645"/>
              <a:ext cx="343106" cy="596259"/>
            </a:xfrm>
            <a:custGeom>
              <a:avLst/>
              <a:gdLst>
                <a:gd name="T0" fmla="*/ 1 w 168"/>
                <a:gd name="T1" fmla="*/ 333 h 333"/>
                <a:gd name="T2" fmla="*/ 0 w 168"/>
                <a:gd name="T3" fmla="*/ 5 h 333"/>
                <a:gd name="T4" fmla="*/ 5 w 168"/>
                <a:gd name="T5" fmla="*/ 0 h 333"/>
                <a:gd name="T6" fmla="*/ 168 w 168"/>
                <a:gd name="T7" fmla="*/ 4 h 3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8"/>
                <a:gd name="T13" fmla="*/ 0 h 333"/>
                <a:gd name="T14" fmla="*/ 168 w 168"/>
                <a:gd name="T15" fmla="*/ 333 h 3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8" h="333">
                  <a:moveTo>
                    <a:pt x="1" y="333"/>
                  </a:moveTo>
                  <a:lnTo>
                    <a:pt x="0" y="5"/>
                  </a:lnTo>
                  <a:lnTo>
                    <a:pt x="5" y="0"/>
                  </a:lnTo>
                  <a:lnTo>
                    <a:pt x="168" y="4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5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82" name="Rectangle 42">
              <a:extLst>
                <a:ext uri="{FF2B5EF4-FFF2-40B4-BE49-F238E27FC236}">
                  <a16:creationId xmlns:a16="http://schemas.microsoft.com/office/drawing/2014/main" id="{11D6AB96-FD6E-4C80-9A3E-06E6339BA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5319" y="1913472"/>
              <a:ext cx="361292" cy="205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>
                  <a:solidFill>
                    <a:schemeClr val="tx1"/>
                  </a:solidFill>
                  <a:latin typeface="18 VAG Rounded Light   02390" pitchFamily="2" charset="0"/>
                </a:rPr>
                <a:t>pc+4</a:t>
              </a:r>
            </a:p>
          </p:txBody>
        </p:sp>
        <p:sp>
          <p:nvSpPr>
            <p:cNvPr id="88" name="Freeform 48">
              <a:extLst>
                <a:ext uri="{FF2B5EF4-FFF2-40B4-BE49-F238E27FC236}">
                  <a16:creationId xmlns:a16="http://schemas.microsoft.com/office/drawing/2014/main" id="{025F4AC0-1F57-483B-B4C8-6BEC3D2E2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3401" y="2348910"/>
              <a:ext cx="897416" cy="233196"/>
            </a:xfrm>
            <a:custGeom>
              <a:avLst/>
              <a:gdLst>
                <a:gd name="T0" fmla="*/ 0 w 817"/>
                <a:gd name="T1" fmla="*/ 192 h 193"/>
                <a:gd name="T2" fmla="*/ 0 w 817"/>
                <a:gd name="T3" fmla="*/ 0 h 193"/>
                <a:gd name="T4" fmla="*/ 816 w 817"/>
                <a:gd name="T5" fmla="*/ 0 h 193"/>
                <a:gd name="T6" fmla="*/ 0 60000 65536"/>
                <a:gd name="T7" fmla="*/ 0 60000 65536"/>
                <a:gd name="T8" fmla="*/ 0 60000 65536"/>
                <a:gd name="T9" fmla="*/ 0 w 817"/>
                <a:gd name="T10" fmla="*/ 0 h 193"/>
                <a:gd name="T11" fmla="*/ 817 w 817"/>
                <a:gd name="T12" fmla="*/ 193 h 1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17" h="193">
                  <a:moveTo>
                    <a:pt x="0" y="192"/>
                  </a:moveTo>
                  <a:lnTo>
                    <a:pt x="0" y="0"/>
                  </a:lnTo>
                  <a:lnTo>
                    <a:pt x="816" y="0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89" name="Freeform 49">
              <a:extLst>
                <a:ext uri="{FF2B5EF4-FFF2-40B4-BE49-F238E27FC236}">
                  <a16:creationId xmlns:a16="http://schemas.microsoft.com/office/drawing/2014/main" id="{082656B7-C425-4423-B0D6-AE354E757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3400" y="2571846"/>
              <a:ext cx="897416" cy="1208"/>
            </a:xfrm>
            <a:custGeom>
              <a:avLst/>
              <a:gdLst>
                <a:gd name="T0" fmla="*/ 0 w 817"/>
                <a:gd name="T1" fmla="*/ 0 h 1"/>
                <a:gd name="T2" fmla="*/ 816 w 817"/>
                <a:gd name="T3" fmla="*/ 0 h 1"/>
                <a:gd name="T4" fmla="*/ 0 60000 65536"/>
                <a:gd name="T5" fmla="*/ 0 60000 65536"/>
                <a:gd name="T6" fmla="*/ 0 w 817"/>
                <a:gd name="T7" fmla="*/ 0 h 1"/>
                <a:gd name="T8" fmla="*/ 817 w 817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17" h="1">
                  <a:moveTo>
                    <a:pt x="0" y="0"/>
                  </a:moveTo>
                  <a:lnTo>
                    <a:pt x="816" y="0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90" name="Rectangle 56">
              <a:extLst>
                <a:ext uri="{FF2B5EF4-FFF2-40B4-BE49-F238E27FC236}">
                  <a16:creationId xmlns:a16="http://schemas.microsoft.com/office/drawing/2014/main" id="{68E37CBC-F7CE-4FE7-A1AF-00E0F7DBE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941" y="2571751"/>
              <a:ext cx="606099" cy="2052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 err="1">
                  <a:solidFill>
                    <a:schemeClr val="tx1"/>
                  </a:solidFill>
                  <a:latin typeface="18 VAG Rounded Light   02390" pitchFamily="2" charset="0"/>
                </a:rPr>
                <a:t>Inst</a:t>
              </a:r>
              <a:r>
                <a:rPr lang="en-US" sz="600" dirty="0">
                  <a:solidFill>
                    <a:schemeClr val="tx1"/>
                  </a:solidFill>
                  <a:latin typeface="18 VAG Rounded Light   02390" pitchFamily="2" charset="0"/>
                </a:rPr>
                <a:t>[24:20]</a:t>
              </a:r>
            </a:p>
          </p:txBody>
        </p:sp>
        <p:sp>
          <p:nvSpPr>
            <p:cNvPr id="91" name="Line 58">
              <a:extLst>
                <a:ext uri="{FF2B5EF4-FFF2-40B4-BE49-F238E27FC236}">
                  <a16:creationId xmlns:a16="http://schemas.microsoft.com/office/drawing/2014/main" id="{A0C77963-B73E-493B-BC4D-9360CE7755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1" y="2353742"/>
              <a:ext cx="6094" cy="17465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92" name="Freeform 61">
              <a:extLst>
                <a:ext uri="{FF2B5EF4-FFF2-40B4-BE49-F238E27FC236}">
                  <a16:creationId xmlns:a16="http://schemas.microsoft.com/office/drawing/2014/main" id="{506DAC58-778E-434D-B838-C46DE7C81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5872" y="2750401"/>
              <a:ext cx="886158" cy="45719"/>
            </a:xfrm>
            <a:custGeom>
              <a:avLst/>
              <a:gdLst>
                <a:gd name="T0" fmla="*/ 0 w 817"/>
                <a:gd name="T1" fmla="*/ 0 h 1"/>
                <a:gd name="T2" fmla="*/ 816 w 817"/>
                <a:gd name="T3" fmla="*/ 0 h 1"/>
                <a:gd name="T4" fmla="*/ 0 60000 65536"/>
                <a:gd name="T5" fmla="*/ 0 60000 65536"/>
                <a:gd name="T6" fmla="*/ 0 w 817"/>
                <a:gd name="T7" fmla="*/ 0 h 1"/>
                <a:gd name="T8" fmla="*/ 817 w 817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17" h="1">
                  <a:moveTo>
                    <a:pt x="0" y="0"/>
                  </a:moveTo>
                  <a:lnTo>
                    <a:pt x="816" y="0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grpSp>
          <p:nvGrpSpPr>
            <p:cNvPr id="93" name="Group 62">
              <a:extLst>
                <a:ext uri="{FF2B5EF4-FFF2-40B4-BE49-F238E27FC236}">
                  <a16:creationId xmlns:a16="http://schemas.microsoft.com/office/drawing/2014/main" id="{26CE999E-97CD-419B-8041-C805565369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6797" y="2374529"/>
              <a:ext cx="418649" cy="730621"/>
              <a:chOff x="4085" y="1630"/>
              <a:chExt cx="303" cy="385"/>
            </a:xfrm>
            <a:noFill/>
          </p:grpSpPr>
          <p:sp>
            <p:nvSpPr>
              <p:cNvPr id="152" name="Freeform 65">
                <a:extLst>
                  <a:ext uri="{FF2B5EF4-FFF2-40B4-BE49-F238E27FC236}">
                    <a16:creationId xmlns:a16="http://schemas.microsoft.com/office/drawing/2014/main" id="{44BFF6C2-7A1C-4DE7-9168-AEF95EE26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5" y="1630"/>
                <a:ext cx="241" cy="385"/>
              </a:xfrm>
              <a:custGeom>
                <a:avLst/>
                <a:gdLst>
                  <a:gd name="T0" fmla="*/ 0 w 241"/>
                  <a:gd name="T1" fmla="*/ 0 h 385"/>
                  <a:gd name="T2" fmla="*/ 0 w 241"/>
                  <a:gd name="T3" fmla="*/ 160 h 385"/>
                  <a:gd name="T4" fmla="*/ 48 w 241"/>
                  <a:gd name="T5" fmla="*/ 192 h 385"/>
                  <a:gd name="T6" fmla="*/ 0 w 241"/>
                  <a:gd name="T7" fmla="*/ 224 h 385"/>
                  <a:gd name="T8" fmla="*/ 0 w 241"/>
                  <a:gd name="T9" fmla="*/ 384 h 385"/>
                  <a:gd name="T10" fmla="*/ 240 w 241"/>
                  <a:gd name="T11" fmla="*/ 288 h 385"/>
                  <a:gd name="T12" fmla="*/ 240 w 241"/>
                  <a:gd name="T13" fmla="*/ 96 h 385"/>
                  <a:gd name="T14" fmla="*/ 0 w 241"/>
                  <a:gd name="T15" fmla="*/ 0 h 3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1"/>
                  <a:gd name="T25" fmla="*/ 0 h 385"/>
                  <a:gd name="T26" fmla="*/ 241 w 241"/>
                  <a:gd name="T27" fmla="*/ 385 h 38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1" h="385">
                    <a:moveTo>
                      <a:pt x="0" y="0"/>
                    </a:moveTo>
                    <a:lnTo>
                      <a:pt x="0" y="160"/>
                    </a:lnTo>
                    <a:lnTo>
                      <a:pt x="48" y="192"/>
                    </a:lnTo>
                    <a:lnTo>
                      <a:pt x="0" y="224"/>
                    </a:lnTo>
                    <a:lnTo>
                      <a:pt x="0" y="384"/>
                    </a:lnTo>
                    <a:lnTo>
                      <a:pt x="240" y="288"/>
                    </a:lnTo>
                    <a:lnTo>
                      <a:pt x="240" y="96"/>
                    </a:lnTo>
                    <a:lnTo>
                      <a:pt x="0" y="0"/>
                    </a:lnTo>
                  </a:path>
                </a:pathLst>
              </a:custGeom>
              <a:grpFill/>
              <a:ln w="381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900">
                  <a:solidFill>
                    <a:schemeClr val="tx1"/>
                  </a:solidFill>
                  <a:latin typeface="18 VAG Rounded Light   02390" pitchFamily="2" charset="0"/>
                </a:endParaRPr>
              </a:p>
            </p:txBody>
          </p:sp>
          <p:sp>
            <p:nvSpPr>
              <p:cNvPr id="153" name="Rectangle 66">
                <a:extLst>
                  <a:ext uri="{FF2B5EF4-FFF2-40B4-BE49-F238E27FC236}">
                    <a16:creationId xmlns:a16="http://schemas.microsoft.com/office/drawing/2014/main" id="{8B63DB52-687F-4FCB-B1B9-D25FA1D36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0" y="1711"/>
                <a:ext cx="298" cy="150"/>
              </a:xfrm>
              <a:prstGeom prst="rect">
                <a:avLst/>
              </a:prstGeom>
              <a:grpFill/>
              <a:ln w="38100">
                <a:noFill/>
                <a:miter lim="800000"/>
                <a:headEnd/>
                <a:tailEnd/>
              </a:ln>
            </p:spPr>
            <p:txBody>
              <a:bodyPr wrap="none" lIns="42416" tIns="20836" rIns="42416" bIns="20836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sz="900" dirty="0">
                    <a:solidFill>
                      <a:schemeClr val="tx1"/>
                    </a:solidFill>
                    <a:latin typeface="18 VAG Rounded Light   02390" pitchFamily="2" charset="0"/>
                  </a:rPr>
                  <a:t>ALU</a:t>
                </a:r>
              </a:p>
            </p:txBody>
          </p:sp>
        </p:grpSp>
        <p:sp>
          <p:nvSpPr>
            <p:cNvPr id="94" name="Rectangle 72">
              <a:extLst>
                <a:ext uri="{FF2B5EF4-FFF2-40B4-BE49-F238E27FC236}">
                  <a16:creationId xmlns:a16="http://schemas.microsoft.com/office/drawing/2014/main" id="{E11E2148-3E95-4976-A151-72F2C32A1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4740" y="3218569"/>
              <a:ext cx="245817" cy="205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 err="1">
                  <a:solidFill>
                    <a:schemeClr val="tx1"/>
                  </a:solidFill>
                  <a:latin typeface="18 VAG Rounded Light   02390" pitchFamily="2" charset="0"/>
                </a:rPr>
                <a:t>clk</a:t>
              </a:r>
              <a:endParaRPr lang="en-US" sz="6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95" name="Rectangle 74">
              <a:extLst>
                <a:ext uri="{FF2B5EF4-FFF2-40B4-BE49-F238E27FC236}">
                  <a16:creationId xmlns:a16="http://schemas.microsoft.com/office/drawing/2014/main" id="{2A4904DD-5982-4DDC-9DA8-54C055606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998" y="1784959"/>
              <a:ext cx="877380" cy="143978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96" name="Rectangle 76">
              <a:extLst>
                <a:ext uri="{FF2B5EF4-FFF2-40B4-BE49-F238E27FC236}">
                  <a16:creationId xmlns:a16="http://schemas.microsoft.com/office/drawing/2014/main" id="{10E551AE-6B38-41FA-A060-FE91ED813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6665" y="3006235"/>
              <a:ext cx="548361" cy="2757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900" dirty="0" err="1">
                  <a:solidFill>
                    <a:schemeClr val="tx1"/>
                  </a:solidFill>
                  <a:latin typeface="18 VAG Rounded Light   02390" pitchFamily="2" charset="0"/>
                </a:rPr>
                <a:t>Reg</a:t>
              </a:r>
              <a:r>
                <a:rPr lang="en-US" sz="900" dirty="0">
                  <a:solidFill>
                    <a:schemeClr val="tx1"/>
                  </a:solidFill>
                  <a:latin typeface="18 VAG Rounded Light   02390" pitchFamily="2" charset="0"/>
                </a:rPr>
                <a:t> [ ]</a:t>
              </a:r>
            </a:p>
          </p:txBody>
        </p:sp>
        <p:sp>
          <p:nvSpPr>
            <p:cNvPr id="98" name="Freeform 53">
              <a:extLst>
                <a:ext uri="{FF2B5EF4-FFF2-40B4-BE49-F238E27FC236}">
                  <a16:creationId xmlns:a16="http://schemas.microsoft.com/office/drawing/2014/main" id="{0D7ABEF3-269C-4686-ACE9-FE165FBC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667" y="2519569"/>
              <a:ext cx="221083" cy="45719"/>
            </a:xfrm>
            <a:custGeom>
              <a:avLst/>
              <a:gdLst>
                <a:gd name="T0" fmla="*/ 0 w 873"/>
                <a:gd name="T1" fmla="*/ 0 h 1"/>
                <a:gd name="T2" fmla="*/ 872 w 873"/>
                <a:gd name="T3" fmla="*/ 0 h 1"/>
                <a:gd name="T4" fmla="*/ 0 60000 65536"/>
                <a:gd name="T5" fmla="*/ 0 60000 65536"/>
                <a:gd name="T6" fmla="*/ 0 w 873"/>
                <a:gd name="T7" fmla="*/ 0 h 1"/>
                <a:gd name="T8" fmla="*/ 873 w 873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73" h="1">
                  <a:moveTo>
                    <a:pt x="0" y="0"/>
                  </a:moveTo>
                  <a:lnTo>
                    <a:pt x="872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99" name="Line 86">
              <a:extLst>
                <a:ext uri="{FF2B5EF4-FFF2-40B4-BE49-F238E27FC236}">
                  <a16:creationId xmlns:a16="http://schemas.microsoft.com/office/drawing/2014/main" id="{511E4E4F-3048-429D-AD59-0478ACE20E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15276" y="1326057"/>
              <a:ext cx="4184" cy="1017091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/>
              <a:endParaRPr lang="en-US" sz="9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00" name="Line 86">
              <a:extLst>
                <a:ext uri="{FF2B5EF4-FFF2-40B4-BE49-F238E27FC236}">
                  <a16:creationId xmlns:a16="http://schemas.microsoft.com/office/drawing/2014/main" id="{D0718223-F6CD-4103-9563-9D20251BA2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4093" y="1306136"/>
              <a:ext cx="4405368" cy="9924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01" name="Line 86">
              <a:extLst>
                <a:ext uri="{FF2B5EF4-FFF2-40B4-BE49-F238E27FC236}">
                  <a16:creationId xmlns:a16="http://schemas.microsoft.com/office/drawing/2014/main" id="{91EC750C-5FFE-4772-A5BF-B858E2EC95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1180" y="1304531"/>
              <a:ext cx="5656" cy="730811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/>
              <a:endParaRPr lang="en-US" sz="9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02" name="Freeform 53">
              <a:extLst>
                <a:ext uri="{FF2B5EF4-FFF2-40B4-BE49-F238E27FC236}">
                  <a16:creationId xmlns:a16="http://schemas.microsoft.com/office/drawing/2014/main" id="{06052B64-C7FC-409C-8330-D3B41C34C93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614092" y="2005856"/>
              <a:ext cx="627556" cy="29488"/>
            </a:xfrm>
            <a:custGeom>
              <a:avLst/>
              <a:gdLst>
                <a:gd name="T0" fmla="*/ 0 w 873"/>
                <a:gd name="T1" fmla="*/ 0 h 1"/>
                <a:gd name="T2" fmla="*/ 872 w 873"/>
                <a:gd name="T3" fmla="*/ 0 h 1"/>
                <a:gd name="T4" fmla="*/ 0 60000 65536"/>
                <a:gd name="T5" fmla="*/ 0 60000 65536"/>
                <a:gd name="T6" fmla="*/ 0 w 873"/>
                <a:gd name="T7" fmla="*/ 0 h 1"/>
                <a:gd name="T8" fmla="*/ 873 w 873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73" h="1">
                  <a:moveTo>
                    <a:pt x="0" y="0"/>
                  </a:moveTo>
                  <a:lnTo>
                    <a:pt x="872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03" name="Freeform 43">
              <a:extLst>
                <a:ext uri="{FF2B5EF4-FFF2-40B4-BE49-F238E27FC236}">
                  <a16:creationId xmlns:a16="http://schemas.microsoft.com/office/drawing/2014/main" id="{7FE222B9-AE92-4F55-B75A-B1A08A58F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5010" y="3138899"/>
              <a:ext cx="83926" cy="83098"/>
            </a:xfrm>
            <a:custGeom>
              <a:avLst/>
              <a:gdLst>
                <a:gd name="T0" fmla="*/ 0 w 49"/>
                <a:gd name="T1" fmla="*/ 48 h 49"/>
                <a:gd name="T2" fmla="*/ 24 w 49"/>
                <a:gd name="T3" fmla="*/ 0 h 49"/>
                <a:gd name="T4" fmla="*/ 48 w 49"/>
                <a:gd name="T5" fmla="*/ 48 h 49"/>
                <a:gd name="T6" fmla="*/ 0 60000 65536"/>
                <a:gd name="T7" fmla="*/ 0 60000 65536"/>
                <a:gd name="T8" fmla="*/ 0 60000 65536"/>
                <a:gd name="T9" fmla="*/ 0 w 49"/>
                <a:gd name="T10" fmla="*/ 0 h 49"/>
                <a:gd name="T11" fmla="*/ 49 w 49"/>
                <a:gd name="T12" fmla="*/ 49 h 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9" h="49">
                  <a:moveTo>
                    <a:pt x="0" y="48"/>
                  </a:moveTo>
                  <a:lnTo>
                    <a:pt x="24" y="0"/>
                  </a:lnTo>
                  <a:lnTo>
                    <a:pt x="48" y="48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05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29" name="Line 85">
              <a:extLst>
                <a:ext uri="{FF2B5EF4-FFF2-40B4-BE49-F238E27FC236}">
                  <a16:creationId xmlns:a16="http://schemas.microsoft.com/office/drawing/2014/main" id="{2FAB5AEE-1C73-47C5-A2C2-CCB8E298CF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66972" y="3238303"/>
              <a:ext cx="0" cy="14366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30" name="Rectangle 56">
              <a:extLst>
                <a:ext uri="{FF2B5EF4-FFF2-40B4-BE49-F238E27FC236}">
                  <a16:creationId xmlns:a16="http://schemas.microsoft.com/office/drawing/2014/main" id="{4FB05D05-78A7-439F-9B29-CBB7FA472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941" y="2367494"/>
              <a:ext cx="564528" cy="2052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 err="1">
                  <a:solidFill>
                    <a:schemeClr val="tx1"/>
                  </a:solidFill>
                  <a:latin typeface="18 VAG Rounded Light   02390" pitchFamily="2" charset="0"/>
                </a:rPr>
                <a:t>Inst</a:t>
              </a:r>
              <a:r>
                <a:rPr lang="en-US" sz="600" dirty="0">
                  <a:solidFill>
                    <a:schemeClr val="tx1"/>
                  </a:solidFill>
                  <a:latin typeface="18 VAG Rounded Light   02390" pitchFamily="2" charset="0"/>
                </a:rPr>
                <a:t>[19:15]</a:t>
              </a:r>
            </a:p>
          </p:txBody>
        </p:sp>
        <p:sp>
          <p:nvSpPr>
            <p:cNvPr id="131" name="Rectangle 56">
              <a:extLst>
                <a:ext uri="{FF2B5EF4-FFF2-40B4-BE49-F238E27FC236}">
                  <a16:creationId xmlns:a16="http://schemas.microsoft.com/office/drawing/2014/main" id="{0D5748A3-0C90-4C5F-A672-B64CBE67B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052" y="2147183"/>
              <a:ext cx="499861" cy="2052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 err="1">
                  <a:solidFill>
                    <a:schemeClr val="tx1"/>
                  </a:solidFill>
                  <a:latin typeface="18 VAG Rounded Light   02390" pitchFamily="2" charset="0"/>
                </a:rPr>
                <a:t>Inst</a:t>
              </a:r>
              <a:r>
                <a:rPr lang="en-US" sz="600" dirty="0">
                  <a:solidFill>
                    <a:schemeClr val="tx1"/>
                  </a:solidFill>
                  <a:latin typeface="18 VAG Rounded Light   02390" pitchFamily="2" charset="0"/>
                </a:rPr>
                <a:t>[11:7]</a:t>
              </a:r>
            </a:p>
          </p:txBody>
        </p:sp>
        <p:sp>
          <p:nvSpPr>
            <p:cNvPr id="133" name="Rectangle 76">
              <a:extLst>
                <a:ext uri="{FF2B5EF4-FFF2-40B4-BE49-F238E27FC236}">
                  <a16:creationId xmlns:a16="http://schemas.microsoft.com/office/drawing/2014/main" id="{B0AC7351-7FB7-40CD-9034-592301F62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9489" y="2700870"/>
              <a:ext cx="421037" cy="21141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 err="1">
                  <a:solidFill>
                    <a:schemeClr val="tx1"/>
                  </a:solidFill>
                  <a:latin typeface="18 VAG Rounded Light   02390" pitchFamily="2" charset="0"/>
                </a:rPr>
                <a:t>AddrB</a:t>
              </a:r>
              <a:endParaRPr lang="en-US" sz="6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34" name="Rectangle 76">
              <a:extLst>
                <a:ext uri="{FF2B5EF4-FFF2-40B4-BE49-F238E27FC236}">
                  <a16:creationId xmlns:a16="http://schemas.microsoft.com/office/drawing/2014/main" id="{BEBE2F27-9BA7-4A07-9739-CDD3C31C3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9489" y="2462745"/>
              <a:ext cx="425756" cy="21141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 err="1">
                  <a:solidFill>
                    <a:schemeClr val="tx1"/>
                  </a:solidFill>
                  <a:latin typeface="18 VAG Rounded Light   02390" pitchFamily="2" charset="0"/>
                </a:rPr>
                <a:t>AddrA</a:t>
              </a:r>
              <a:endParaRPr lang="en-US" sz="6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36" name="Rectangle 76">
              <a:extLst>
                <a:ext uri="{FF2B5EF4-FFF2-40B4-BE49-F238E27FC236}">
                  <a16:creationId xmlns:a16="http://schemas.microsoft.com/office/drawing/2014/main" id="{80869AEB-098A-4ACF-933F-6CF114420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1" y="2449069"/>
              <a:ext cx="418678" cy="21141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 err="1">
                  <a:solidFill>
                    <a:schemeClr val="tx1"/>
                  </a:solidFill>
                  <a:latin typeface="18 VAG Rounded Light   02390" pitchFamily="2" charset="0"/>
                </a:rPr>
                <a:t>DataA</a:t>
              </a:r>
              <a:endParaRPr lang="en-US" sz="6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38" name="Rectangle 76">
              <a:extLst>
                <a:ext uri="{FF2B5EF4-FFF2-40B4-BE49-F238E27FC236}">
                  <a16:creationId xmlns:a16="http://schemas.microsoft.com/office/drawing/2014/main" id="{B8EFE784-8671-421E-AA55-30B7A0C36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1" y="2743027"/>
              <a:ext cx="413958" cy="21141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 err="1">
                  <a:solidFill>
                    <a:schemeClr val="tx1"/>
                  </a:solidFill>
                  <a:latin typeface="18 VAG Rounded Light   02390" pitchFamily="2" charset="0"/>
                </a:rPr>
                <a:t>DataB</a:t>
              </a:r>
              <a:endParaRPr lang="en-US" sz="6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39" name="Rectangle 76">
              <a:extLst>
                <a:ext uri="{FF2B5EF4-FFF2-40B4-BE49-F238E27FC236}">
                  <a16:creationId xmlns:a16="http://schemas.microsoft.com/office/drawing/2014/main" id="{5B9E3BDB-7878-404E-8CE9-C90D6DCEC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6346" y="2250928"/>
              <a:ext cx="428116" cy="21141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 err="1">
                  <a:solidFill>
                    <a:schemeClr val="tx1"/>
                  </a:solidFill>
                  <a:latin typeface="18 VAG Rounded Light   02390" pitchFamily="2" charset="0"/>
                </a:rPr>
                <a:t>AddrD</a:t>
              </a:r>
              <a:endParaRPr lang="en-US" sz="6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42" name="Rectangle 76">
              <a:extLst>
                <a:ext uri="{FF2B5EF4-FFF2-40B4-BE49-F238E27FC236}">
                  <a16:creationId xmlns:a16="http://schemas.microsoft.com/office/drawing/2014/main" id="{842CC90C-1869-4F95-88CB-CB0BB95BF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9489" y="1939427"/>
              <a:ext cx="421037" cy="21141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 err="1">
                  <a:solidFill>
                    <a:schemeClr val="tx1"/>
                  </a:solidFill>
                  <a:latin typeface="18 VAG Rounded Light   02390" pitchFamily="2" charset="0"/>
                </a:rPr>
                <a:t>DataD</a:t>
              </a:r>
              <a:endParaRPr lang="en-US" sz="6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43" name="Rectangle 72">
              <a:extLst>
                <a:ext uri="{FF2B5EF4-FFF2-40B4-BE49-F238E27FC236}">
                  <a16:creationId xmlns:a16="http://schemas.microsoft.com/office/drawing/2014/main" id="{15CCE4F7-851D-4A77-8654-0352F472D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8201" y="2146999"/>
              <a:ext cx="272384" cy="21141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 err="1">
                  <a:solidFill>
                    <a:schemeClr val="tx1"/>
                  </a:solidFill>
                  <a:latin typeface="18 VAG Rounded Light   02390" pitchFamily="2" charset="0"/>
                </a:rPr>
                <a:t>alu</a:t>
              </a:r>
              <a:endParaRPr lang="en-US" sz="6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45" name="Rectangle 76">
              <a:extLst>
                <a:ext uri="{FF2B5EF4-FFF2-40B4-BE49-F238E27FC236}">
                  <a16:creationId xmlns:a16="http://schemas.microsoft.com/office/drawing/2014/main" id="{D0936E18-FFDA-4F03-833B-71551A07E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3905" y="1851603"/>
              <a:ext cx="358982" cy="2052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>
                  <a:solidFill>
                    <a:schemeClr val="tx1"/>
                  </a:solidFill>
                  <a:latin typeface="18 VAG Rounded Light   02390" pitchFamily="2" charset="0"/>
                </a:rPr>
                <a:t>R[rs1]</a:t>
              </a:r>
            </a:p>
          </p:txBody>
        </p:sp>
        <p:sp>
          <p:nvSpPr>
            <p:cNvPr id="147" name="Rectangle 76">
              <a:extLst>
                <a:ext uri="{FF2B5EF4-FFF2-40B4-BE49-F238E27FC236}">
                  <a16:creationId xmlns:a16="http://schemas.microsoft.com/office/drawing/2014/main" id="{E734EC37-4805-4659-87EC-345910149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868" y="3402131"/>
              <a:ext cx="379768" cy="2052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>
                  <a:solidFill>
                    <a:schemeClr val="tx1"/>
                  </a:solidFill>
                  <a:latin typeface="18 VAG Rounded Light   02390" pitchFamily="2" charset="0"/>
                </a:rPr>
                <a:t>R[rs2]</a:t>
              </a:r>
            </a:p>
          </p:txBody>
        </p:sp>
        <p:sp>
          <p:nvSpPr>
            <p:cNvPr id="149" name="Rectangle 56">
              <a:extLst>
                <a:ext uri="{FF2B5EF4-FFF2-40B4-BE49-F238E27FC236}">
                  <a16:creationId xmlns:a16="http://schemas.microsoft.com/office/drawing/2014/main" id="{349084F9-9B1F-47E8-B209-9030D0489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6992" y="4108139"/>
              <a:ext cx="525266" cy="2052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 err="1">
                  <a:solidFill>
                    <a:schemeClr val="tx1"/>
                  </a:solidFill>
                  <a:latin typeface="18 VAG Rounded Light   02390" pitchFamily="2" charset="0"/>
                </a:rPr>
                <a:t>Inst</a:t>
              </a:r>
              <a:r>
                <a:rPr lang="en-US" sz="600" dirty="0">
                  <a:solidFill>
                    <a:schemeClr val="tx1"/>
                  </a:solidFill>
                  <a:latin typeface="18 VAG Rounded Light   02390" pitchFamily="2" charset="0"/>
                </a:rPr>
                <a:t>[31:0]</a:t>
              </a:r>
            </a:p>
          </p:txBody>
        </p:sp>
        <p:sp>
          <p:nvSpPr>
            <p:cNvPr id="151" name="Freeform 53">
              <a:extLst>
                <a:ext uri="{FF2B5EF4-FFF2-40B4-BE49-F238E27FC236}">
                  <a16:creationId xmlns:a16="http://schemas.microsoft.com/office/drawing/2014/main" id="{2F97B989-C9BE-4B1C-81F7-39C537E8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0917" y="2879877"/>
              <a:ext cx="211501" cy="53913"/>
            </a:xfrm>
            <a:custGeom>
              <a:avLst/>
              <a:gdLst>
                <a:gd name="T0" fmla="*/ 0 w 873"/>
                <a:gd name="T1" fmla="*/ 0 h 1"/>
                <a:gd name="T2" fmla="*/ 872 w 873"/>
                <a:gd name="T3" fmla="*/ 0 h 1"/>
                <a:gd name="T4" fmla="*/ 0 60000 65536"/>
                <a:gd name="T5" fmla="*/ 0 60000 65536"/>
                <a:gd name="T6" fmla="*/ 0 w 873"/>
                <a:gd name="T7" fmla="*/ 0 h 1"/>
                <a:gd name="T8" fmla="*/ 873 w 873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73" h="1">
                  <a:moveTo>
                    <a:pt x="0" y="0"/>
                  </a:moveTo>
                  <a:lnTo>
                    <a:pt x="872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CD285805-23B3-4B9E-B1A8-68D5489D9B73}"/>
                </a:ext>
              </a:extLst>
            </p:cNvPr>
            <p:cNvGrpSpPr/>
            <p:nvPr/>
          </p:nvGrpSpPr>
          <p:grpSpPr>
            <a:xfrm>
              <a:off x="2438400" y="3221436"/>
              <a:ext cx="6622666" cy="1415341"/>
              <a:chOff x="1442576" y="4181155"/>
              <a:chExt cx="10596266" cy="2264546"/>
            </a:xfrm>
            <a:noFill/>
          </p:grpSpPr>
          <p:sp>
            <p:nvSpPr>
              <p:cNvPr id="156" name="Rectangle 74">
                <a:extLst>
                  <a:ext uri="{FF2B5EF4-FFF2-40B4-BE49-F238E27FC236}">
                    <a16:creationId xmlns:a16="http://schemas.microsoft.com/office/drawing/2014/main" id="{EEB79B59-4862-4AFE-9178-8FA7B8F33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2576" y="5548410"/>
                <a:ext cx="10596266" cy="885087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900">
                  <a:solidFill>
                    <a:schemeClr val="tx1"/>
                  </a:solidFill>
                  <a:latin typeface="18 VAG Rounded Light   02390" pitchFamily="2" charset="0"/>
                </a:endParaRPr>
              </a:p>
            </p:txBody>
          </p:sp>
          <p:sp>
            <p:nvSpPr>
              <p:cNvPr id="157" name="Rectangle 39">
                <a:extLst>
                  <a:ext uri="{FF2B5EF4-FFF2-40B4-BE49-F238E27FC236}">
                    <a16:creationId xmlns:a16="http://schemas.microsoft.com/office/drawing/2014/main" id="{DBBFBA2A-FF83-409C-97E7-E677BD5AB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6218" y="5991247"/>
                <a:ext cx="1632591" cy="454454"/>
              </a:xfrm>
              <a:prstGeom prst="rect">
                <a:avLst/>
              </a:prstGeom>
              <a:grpFill/>
              <a:ln w="25400">
                <a:noFill/>
                <a:miter lim="800000"/>
                <a:headEnd/>
                <a:tailEnd/>
              </a:ln>
            </p:spPr>
            <p:txBody>
              <a:bodyPr wrap="none" lIns="42416" tIns="20836" rIns="42416" bIns="20836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sz="900" dirty="0">
                    <a:solidFill>
                      <a:schemeClr val="tx1"/>
                    </a:solidFill>
                    <a:latin typeface="18 VAG Rounded Light   02390" pitchFamily="2" charset="0"/>
                  </a:rPr>
                  <a:t>Control logic</a:t>
                </a:r>
              </a:p>
            </p:txBody>
          </p:sp>
          <p:sp>
            <p:nvSpPr>
              <p:cNvPr id="158" name="Rectangle 39">
                <a:extLst>
                  <a:ext uri="{FF2B5EF4-FFF2-40B4-BE49-F238E27FC236}">
                    <a16:creationId xmlns:a16="http://schemas.microsoft.com/office/drawing/2014/main" id="{C05216CA-CA60-48AC-AE26-86A01215D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9290" y="5597594"/>
                <a:ext cx="832223" cy="338269"/>
              </a:xfrm>
              <a:prstGeom prst="rect">
                <a:avLst/>
              </a:prstGeom>
              <a:grpFill/>
              <a:ln w="25400">
                <a:noFill/>
                <a:miter lim="800000"/>
                <a:headEnd/>
                <a:tailEnd/>
              </a:ln>
            </p:spPr>
            <p:txBody>
              <a:bodyPr wrap="none" lIns="42416" tIns="20836" rIns="42416" bIns="20836"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sz="600" dirty="0" err="1">
                    <a:solidFill>
                      <a:schemeClr val="tx1"/>
                    </a:solidFill>
                    <a:latin typeface="18 VAG Rounded Light   02390" pitchFamily="2" charset="0"/>
                  </a:rPr>
                  <a:t>RegWEn</a:t>
                </a:r>
                <a:endParaRPr lang="en-US" sz="600" dirty="0">
                  <a:solidFill>
                    <a:schemeClr val="tx1"/>
                  </a:solidFill>
                  <a:latin typeface="18 VAG Rounded Light   02390" pitchFamily="2" charset="0"/>
                </a:endParaRPr>
              </a:p>
            </p:txBody>
          </p: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F46B2570-F707-4A3E-9A57-919613BFF4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928976" y="4181155"/>
                <a:ext cx="0" cy="1306503"/>
              </a:xfrm>
              <a:prstGeom prst="straightConnector1">
                <a:avLst/>
              </a:prstGeom>
              <a:grp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AF3EB63-580D-4265-98D4-D7C0A4A53A43}"/>
                </a:ext>
              </a:extLst>
            </p:cNvPr>
            <p:cNvGrpSpPr/>
            <p:nvPr/>
          </p:nvGrpSpPr>
          <p:grpSpPr>
            <a:xfrm>
              <a:off x="7065704" y="2797994"/>
              <a:ext cx="173296" cy="458658"/>
              <a:chOff x="5791200" y="1352550"/>
              <a:chExt cx="152400" cy="533400"/>
            </a:xfrm>
          </p:grpSpPr>
          <p:sp>
            <p:nvSpPr>
              <p:cNvPr id="105" name="Trapezoid 104">
                <a:extLst>
                  <a:ext uri="{FF2B5EF4-FFF2-40B4-BE49-F238E27FC236}">
                    <a16:creationId xmlns:a16="http://schemas.microsoft.com/office/drawing/2014/main" id="{18ADDF91-FB7E-4640-8CB1-5EA94638B1A7}"/>
                  </a:ext>
                </a:extLst>
              </p:cNvPr>
              <p:cNvSpPr/>
              <p:nvPr/>
            </p:nvSpPr>
            <p:spPr>
              <a:xfrm rot="5400000">
                <a:off x="5600700" y="1543050"/>
                <a:ext cx="533400" cy="152400"/>
              </a:xfrm>
              <a:prstGeom prst="trapezoid">
                <a:avLst>
                  <a:gd name="adj" fmla="val 62709"/>
                </a:avLst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>
                  <a:latin typeface="18 VAG Rounded Light   02390" pitchFamily="2" charset="0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5AE6B79-F2FB-4EE4-95D7-8E26017BC478}"/>
                  </a:ext>
                </a:extLst>
              </p:cNvPr>
              <p:cNvSpPr txBox="1"/>
              <p:nvPr/>
            </p:nvSpPr>
            <p:spPr>
              <a:xfrm>
                <a:off x="5807076" y="1390649"/>
                <a:ext cx="76201" cy="140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00" dirty="0">
                    <a:solidFill>
                      <a:schemeClr val="tx1"/>
                    </a:solidFill>
                    <a:latin typeface="18 VAG Rounded Light   02390" pitchFamily="2" charset="0"/>
                  </a:rPr>
                  <a:t>0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2EE3FAD-7B79-4A07-B9F8-A46307B0CB49}"/>
                  </a:ext>
                </a:extLst>
              </p:cNvPr>
              <p:cNvSpPr txBox="1"/>
              <p:nvPr/>
            </p:nvSpPr>
            <p:spPr>
              <a:xfrm>
                <a:off x="5821935" y="1638301"/>
                <a:ext cx="28434" cy="136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500" dirty="0">
                    <a:solidFill>
                      <a:schemeClr val="tx1"/>
                    </a:solidFill>
                    <a:latin typeface="18 VAG Rounded Light   02390" pitchFamily="2" charset="0"/>
                  </a:rPr>
                  <a:t>1</a:t>
                </a:r>
              </a:p>
            </p:txBody>
          </p:sp>
        </p:grpSp>
        <p:sp>
          <p:nvSpPr>
            <p:cNvPr id="108" name="Freeform 53">
              <a:extLst>
                <a:ext uri="{FF2B5EF4-FFF2-40B4-BE49-F238E27FC236}">
                  <a16:creationId xmlns:a16="http://schemas.microsoft.com/office/drawing/2014/main" id="{2E7DA787-8E69-4B24-BB67-8D5C09A4779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956945" y="3095805"/>
              <a:ext cx="123183" cy="45719"/>
            </a:xfrm>
            <a:custGeom>
              <a:avLst/>
              <a:gdLst>
                <a:gd name="T0" fmla="*/ 0 w 873"/>
                <a:gd name="T1" fmla="*/ 0 h 1"/>
                <a:gd name="T2" fmla="*/ 872 w 873"/>
                <a:gd name="T3" fmla="*/ 0 h 1"/>
                <a:gd name="T4" fmla="*/ 0 60000 65536"/>
                <a:gd name="T5" fmla="*/ 0 60000 65536"/>
                <a:gd name="T6" fmla="*/ 0 w 873"/>
                <a:gd name="T7" fmla="*/ 0 h 1"/>
                <a:gd name="T8" fmla="*/ 873 w 873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73" h="1">
                  <a:moveTo>
                    <a:pt x="0" y="0"/>
                  </a:moveTo>
                  <a:lnTo>
                    <a:pt x="872" y="0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900">
                <a:latin typeface="18 VAG Rounded Light   02390" pitchFamily="2" charset="0"/>
              </a:endParaRPr>
            </a:p>
          </p:txBody>
        </p:sp>
        <p:sp>
          <p:nvSpPr>
            <p:cNvPr id="109" name="Line 86">
              <a:extLst>
                <a:ext uri="{FF2B5EF4-FFF2-40B4-BE49-F238E27FC236}">
                  <a16:creationId xmlns:a16="http://schemas.microsoft.com/office/drawing/2014/main" id="{32C18C58-FEB1-4AB0-AEF5-262D760AF4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43684" y="3156274"/>
              <a:ext cx="4" cy="438695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/>
              <a:endParaRPr lang="en-US" sz="900" dirty="0">
                <a:latin typeface="18 VAG Rounded Light   02390" pitchFamily="2" charset="0"/>
              </a:endParaRPr>
            </a:p>
          </p:txBody>
        </p:sp>
        <p:sp>
          <p:nvSpPr>
            <p:cNvPr id="110" name="Freeform 53">
              <a:extLst>
                <a:ext uri="{FF2B5EF4-FFF2-40B4-BE49-F238E27FC236}">
                  <a16:creationId xmlns:a16="http://schemas.microsoft.com/office/drawing/2014/main" id="{55F78D96-4983-4084-9955-EE2C7CFA2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364" y="2998676"/>
              <a:ext cx="108617" cy="45719"/>
            </a:xfrm>
            <a:custGeom>
              <a:avLst/>
              <a:gdLst>
                <a:gd name="T0" fmla="*/ 0 w 873"/>
                <a:gd name="T1" fmla="*/ 0 h 1"/>
                <a:gd name="T2" fmla="*/ 872 w 873"/>
                <a:gd name="T3" fmla="*/ 0 h 1"/>
                <a:gd name="T4" fmla="*/ 0 60000 65536"/>
                <a:gd name="T5" fmla="*/ 0 60000 65536"/>
                <a:gd name="T6" fmla="*/ 0 w 873"/>
                <a:gd name="T7" fmla="*/ 0 h 1"/>
                <a:gd name="T8" fmla="*/ 873 w 873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73" h="1">
                  <a:moveTo>
                    <a:pt x="0" y="0"/>
                  </a:moveTo>
                  <a:lnTo>
                    <a:pt x="872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5" name="Rectangle 76">
              <a:extLst>
                <a:ext uri="{FF2B5EF4-FFF2-40B4-BE49-F238E27FC236}">
                  <a16:creationId xmlns:a16="http://schemas.microsoft.com/office/drawing/2014/main" id="{C9ED7DEE-75BE-49F7-9186-92C60B8EF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359" y="3580168"/>
              <a:ext cx="573766" cy="20524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 err="1">
                  <a:solidFill>
                    <a:schemeClr val="tx1"/>
                  </a:solidFill>
                  <a:latin typeface="18 VAG Rounded Light   02390" pitchFamily="2" charset="0"/>
                </a:rPr>
                <a:t>Imm</a:t>
              </a:r>
              <a:r>
                <a:rPr lang="en-US" sz="600" dirty="0">
                  <a:solidFill>
                    <a:schemeClr val="tx1"/>
                  </a:solidFill>
                  <a:latin typeface="18 VAG Rounded Light   02390" pitchFamily="2" charset="0"/>
                </a:rPr>
                <a:t>[31:0]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1A866699-37AD-47C7-ADE3-3570AD42108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146502" y="3212637"/>
              <a:ext cx="5850" cy="84637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" name="Rectangle 39">
              <a:extLst>
                <a:ext uri="{FF2B5EF4-FFF2-40B4-BE49-F238E27FC236}">
                  <a16:creationId xmlns:a16="http://schemas.microsoft.com/office/drawing/2014/main" id="{6A9E40A1-4BFA-4670-9061-920A4875E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5567" y="4071146"/>
              <a:ext cx="345531" cy="21141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 err="1">
                  <a:solidFill>
                    <a:schemeClr val="tx1"/>
                  </a:solidFill>
                  <a:latin typeface="18 VAG Rounded Light   02390" pitchFamily="2" charset="0"/>
                </a:rPr>
                <a:t>Bsel</a:t>
              </a:r>
              <a:r>
                <a:rPr lang="en-US" sz="600" dirty="0">
                  <a:solidFill>
                    <a:schemeClr val="tx1"/>
                  </a:solidFill>
                  <a:latin typeface="18 VAG Rounded Light   02390" pitchFamily="2" charset="0"/>
                </a:rPr>
                <a:t> 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4C2EC051-7E6C-4880-81E9-5628FAEB3331}"/>
                </a:ext>
              </a:extLst>
            </p:cNvPr>
            <p:cNvGrpSpPr/>
            <p:nvPr/>
          </p:nvGrpSpPr>
          <p:grpSpPr>
            <a:xfrm>
              <a:off x="4700861" y="3228757"/>
              <a:ext cx="639916" cy="717808"/>
              <a:chOff x="3749367" y="3105151"/>
              <a:chExt cx="654500" cy="762000"/>
            </a:xfrm>
          </p:grpSpPr>
          <p:sp>
            <p:nvSpPr>
              <p:cNvPr id="113" name="Trapezoid 112">
                <a:extLst>
                  <a:ext uri="{FF2B5EF4-FFF2-40B4-BE49-F238E27FC236}">
                    <a16:creationId xmlns:a16="http://schemas.microsoft.com/office/drawing/2014/main" id="{E7D1C109-C137-4804-B832-2BBC518CCECD}"/>
                  </a:ext>
                </a:extLst>
              </p:cNvPr>
              <p:cNvSpPr/>
              <p:nvPr/>
            </p:nvSpPr>
            <p:spPr>
              <a:xfrm rot="5400000">
                <a:off x="3675105" y="3219451"/>
                <a:ext cx="762000" cy="533400"/>
              </a:xfrm>
              <a:prstGeom prst="trapezoid">
                <a:avLst>
                  <a:gd name="adj" fmla="val 30656"/>
                </a:avLst>
              </a:prstGeom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600" dirty="0">
                  <a:latin typeface="18 VAG Rounded Light   02390" pitchFamily="2" charset="0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5AF28F40-BC89-43E7-986F-17C0BB46A989}"/>
                  </a:ext>
                </a:extLst>
              </p:cNvPr>
              <p:cNvSpPr txBox="1"/>
              <p:nvPr/>
            </p:nvSpPr>
            <p:spPr>
              <a:xfrm>
                <a:off x="3749367" y="3209743"/>
                <a:ext cx="654500" cy="6166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 err="1">
                    <a:solidFill>
                      <a:schemeClr val="tx1"/>
                    </a:solidFill>
                    <a:latin typeface="18 VAG Rounded Light   02390" pitchFamily="2" charset="0"/>
                  </a:rPr>
                  <a:t>Imm</a:t>
                </a:r>
                <a:r>
                  <a:rPr lang="en-US" sz="900" dirty="0">
                    <a:solidFill>
                      <a:schemeClr val="tx1"/>
                    </a:solidFill>
                    <a:latin typeface="18 VAG Rounded Light   02390" pitchFamily="2" charset="0"/>
                  </a:rPr>
                  <a:t>.</a:t>
                </a:r>
              </a:p>
              <a:p>
                <a:r>
                  <a:rPr lang="en-US" sz="900" dirty="0">
                    <a:solidFill>
                      <a:schemeClr val="tx1"/>
                    </a:solidFill>
                    <a:latin typeface="18 VAG Rounded Light   02390" pitchFamily="2" charset="0"/>
                  </a:rPr>
                  <a:t>Gen</a:t>
                </a:r>
              </a:p>
            </p:txBody>
          </p:sp>
        </p:grpSp>
        <p:sp>
          <p:nvSpPr>
            <p:cNvPr id="117" name="Rectangle 56">
              <a:extLst>
                <a:ext uri="{FF2B5EF4-FFF2-40B4-BE49-F238E27FC236}">
                  <a16:creationId xmlns:a16="http://schemas.microsoft.com/office/drawing/2014/main" id="{2249A50E-7A3E-4E2E-ADAB-AEDBD4796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924" y="3305554"/>
              <a:ext cx="425958" cy="3462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sz="600" dirty="0" err="1">
                  <a:solidFill>
                    <a:schemeClr val="tx1"/>
                  </a:solidFill>
                  <a:latin typeface="18 VAG Rounded Light   02390" pitchFamily="2" charset="0"/>
                </a:rPr>
                <a:t>Inst</a:t>
              </a:r>
              <a:br>
                <a:rPr lang="en-US" sz="600" dirty="0">
                  <a:solidFill>
                    <a:schemeClr val="tx1"/>
                  </a:solidFill>
                  <a:latin typeface="18 VAG Rounded Light   02390" pitchFamily="2" charset="0"/>
                </a:rPr>
              </a:br>
              <a:r>
                <a:rPr lang="en-US" sz="600" dirty="0">
                  <a:solidFill>
                    <a:schemeClr val="tx1"/>
                  </a:solidFill>
                  <a:latin typeface="18 VAG Rounded Light   02390" pitchFamily="2" charset="0"/>
                </a:rPr>
                <a:t>[31:20]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5CBFAB8-68CC-4C39-9B66-F81892878DC4}"/>
                </a:ext>
              </a:extLst>
            </p:cNvPr>
            <p:cNvCxnSpPr>
              <a:cxnSpLocks/>
              <a:endCxn id="113" idx="3"/>
            </p:cNvCxnSpPr>
            <p:nvPr/>
          </p:nvCxnSpPr>
          <p:spPr bwMode="auto">
            <a:xfrm flipH="1" flipV="1">
              <a:off x="5000769" y="3866628"/>
              <a:ext cx="5942" cy="17137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1" name="Rectangle 39">
              <a:extLst>
                <a:ext uri="{FF2B5EF4-FFF2-40B4-BE49-F238E27FC236}">
                  <a16:creationId xmlns:a16="http://schemas.microsoft.com/office/drawing/2014/main" id="{2AAE59D5-8D07-45E8-A576-A1A128816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017" y="4118332"/>
              <a:ext cx="480027" cy="3566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 err="1">
                  <a:solidFill>
                    <a:schemeClr val="tx1"/>
                  </a:solidFill>
                  <a:latin typeface="18 VAG Rounded Light   02390" pitchFamily="2" charset="0"/>
                </a:rPr>
                <a:t>ImmSel</a:t>
              </a:r>
              <a:br>
                <a:rPr lang="en-US" sz="600" dirty="0">
                  <a:solidFill>
                    <a:schemeClr val="tx1"/>
                  </a:solidFill>
                  <a:latin typeface="18 VAG Rounded Light   02390" pitchFamily="2" charset="0"/>
                </a:rPr>
              </a:br>
              <a:endParaRPr lang="en-US" sz="6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21" name="Freeform 61">
              <a:extLst>
                <a:ext uri="{FF2B5EF4-FFF2-40B4-BE49-F238E27FC236}">
                  <a16:creationId xmlns:a16="http://schemas.microsoft.com/office/drawing/2014/main" id="{561FDB16-26A8-4D93-A7EA-915513767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7910" y="3587660"/>
              <a:ext cx="382101" cy="45719"/>
            </a:xfrm>
            <a:custGeom>
              <a:avLst/>
              <a:gdLst>
                <a:gd name="T0" fmla="*/ 0 w 817"/>
                <a:gd name="T1" fmla="*/ 0 h 1"/>
                <a:gd name="T2" fmla="*/ 816 w 817"/>
                <a:gd name="T3" fmla="*/ 0 h 1"/>
                <a:gd name="T4" fmla="*/ 0 60000 65536"/>
                <a:gd name="T5" fmla="*/ 0 60000 65536"/>
                <a:gd name="T6" fmla="*/ 0 w 817"/>
                <a:gd name="T7" fmla="*/ 0 h 1"/>
                <a:gd name="T8" fmla="*/ 817 w 817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17" h="1">
                  <a:moveTo>
                    <a:pt x="0" y="0"/>
                  </a:moveTo>
                  <a:lnTo>
                    <a:pt x="816" y="0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22" name="Line 85">
              <a:extLst>
                <a:ext uri="{FF2B5EF4-FFF2-40B4-BE49-F238E27FC236}">
                  <a16:creationId xmlns:a16="http://schemas.microsoft.com/office/drawing/2014/main" id="{3F1BF7E2-7C78-4F8B-9A36-3519990D51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3411" y="3589761"/>
              <a:ext cx="1663521" cy="5208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15" name="Rectangle 76">
              <a:extLst>
                <a:ext uri="{FF2B5EF4-FFF2-40B4-BE49-F238E27FC236}">
                  <a16:creationId xmlns:a16="http://schemas.microsoft.com/office/drawing/2014/main" id="{A5647F8A-FB34-4267-AAF7-A2E76C642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222" y="2428255"/>
              <a:ext cx="413958" cy="21141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 err="1">
                  <a:solidFill>
                    <a:schemeClr val="tx1"/>
                  </a:solidFill>
                  <a:latin typeface="18 VAG Rounded Light   02390" pitchFamily="2" charset="0"/>
                </a:rPr>
                <a:t>DataB</a:t>
              </a:r>
              <a:endParaRPr lang="en-US" sz="6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16" name="Line 86">
              <a:extLst>
                <a:ext uri="{FF2B5EF4-FFF2-40B4-BE49-F238E27FC236}">
                  <a16:creationId xmlns:a16="http://schemas.microsoft.com/office/drawing/2014/main" id="{D81ADB33-0737-4505-86BF-6075792AEA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6296" y="2343150"/>
              <a:ext cx="78980" cy="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4D355E3-C505-42B1-8BF7-7EEE182B682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153400" y="3362681"/>
              <a:ext cx="6734" cy="69633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>
                  <a:lumMod val="9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5" name="Rectangle 39">
              <a:extLst>
                <a:ext uri="{FF2B5EF4-FFF2-40B4-BE49-F238E27FC236}">
                  <a16:creationId xmlns:a16="http://schemas.microsoft.com/office/drawing/2014/main" id="{F439F464-9A64-4DB9-B566-D2B0B2979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5774" y="4105032"/>
              <a:ext cx="409791" cy="205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 err="1">
                  <a:solidFill>
                    <a:schemeClr val="tx1"/>
                  </a:solidFill>
                  <a:latin typeface="18 VAG Rounded Light   02390" pitchFamily="2" charset="0"/>
                </a:rPr>
                <a:t>WBSel</a:t>
              </a:r>
              <a:endParaRPr lang="en-US" sz="6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28" name="Trapezoid 127">
              <a:extLst>
                <a:ext uri="{FF2B5EF4-FFF2-40B4-BE49-F238E27FC236}">
                  <a16:creationId xmlns:a16="http://schemas.microsoft.com/office/drawing/2014/main" id="{EFB53943-9D5C-441E-9153-FEBBA539F621}"/>
                </a:ext>
              </a:extLst>
            </p:cNvPr>
            <p:cNvSpPr/>
            <p:nvPr/>
          </p:nvSpPr>
          <p:spPr>
            <a:xfrm rot="5400000">
              <a:off x="8462372" y="2107661"/>
              <a:ext cx="778862" cy="181697"/>
            </a:xfrm>
            <a:prstGeom prst="trapezoid">
              <a:avLst>
                <a:gd name="adj" fmla="val 62709"/>
              </a:avLst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18 VAG Rounded Light   02390" pitchFamily="2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F3EBA22-51DF-47CF-85F0-CFCAFA0BF558}"/>
                </a:ext>
              </a:extLst>
            </p:cNvPr>
            <p:cNvSpPr txBox="1"/>
            <p:nvPr/>
          </p:nvSpPr>
          <p:spPr>
            <a:xfrm>
              <a:off x="8793338" y="2374378"/>
              <a:ext cx="86648" cy="1210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500" dirty="0">
                  <a:solidFill>
                    <a:schemeClr val="tx1"/>
                  </a:solidFill>
                  <a:latin typeface="18 VAG Rounded Light   02390" pitchFamily="2" charset="0"/>
                </a:rPr>
                <a:t>0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909BB171-C87D-4A89-B6D1-3A7C9C58284D}"/>
                </a:ext>
              </a:extLst>
            </p:cNvPr>
            <p:cNvSpPr txBox="1"/>
            <p:nvPr/>
          </p:nvSpPr>
          <p:spPr>
            <a:xfrm>
              <a:off x="8793338" y="2152754"/>
              <a:ext cx="32333" cy="11748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00" dirty="0">
                  <a:solidFill>
                    <a:schemeClr val="tx1"/>
                  </a:solidFill>
                  <a:latin typeface="18 VAG Rounded Light   02390" pitchFamily="2" charset="0"/>
                </a:rPr>
                <a:t>1</a:t>
              </a:r>
            </a:p>
          </p:txBody>
        </p:sp>
        <p:sp>
          <p:nvSpPr>
            <p:cNvPr id="137" name="Line 86">
              <a:extLst>
                <a:ext uri="{FF2B5EF4-FFF2-40B4-BE49-F238E27FC236}">
                  <a16:creationId xmlns:a16="http://schemas.microsoft.com/office/drawing/2014/main" id="{2EA22C46-0124-4DA4-B204-7AA1DCDA36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79925" y="2446890"/>
              <a:ext cx="183075" cy="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 type="triangle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40" name="Line 86">
              <a:extLst>
                <a:ext uri="{FF2B5EF4-FFF2-40B4-BE49-F238E27FC236}">
                  <a16:creationId xmlns:a16="http://schemas.microsoft.com/office/drawing/2014/main" id="{740B9511-F327-46DC-B0FE-EEA617577E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03895" y="1123950"/>
              <a:ext cx="1542" cy="1629043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/>
              <a:endParaRPr lang="en-US" sz="9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41" name="Line 86">
              <a:extLst>
                <a:ext uri="{FF2B5EF4-FFF2-40B4-BE49-F238E27FC236}">
                  <a16:creationId xmlns:a16="http://schemas.microsoft.com/office/drawing/2014/main" id="{A7F2C532-A968-4CAD-9F64-C276386571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8763" y="2196462"/>
              <a:ext cx="932468" cy="3099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 type="triangle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44" name="Rectangle 39">
              <a:extLst>
                <a:ext uri="{FF2B5EF4-FFF2-40B4-BE49-F238E27FC236}">
                  <a16:creationId xmlns:a16="http://schemas.microsoft.com/office/drawing/2014/main" id="{4E2EB9BB-0452-464A-85CC-9C8CEE538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4239" y="4115745"/>
              <a:ext cx="516028" cy="205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600" dirty="0" err="1">
                  <a:solidFill>
                    <a:schemeClr val="tx1"/>
                  </a:solidFill>
                  <a:latin typeface="18 VAG Rounded Light   02390" pitchFamily="2" charset="0"/>
                </a:rPr>
                <a:t>MemRW</a:t>
              </a:r>
              <a:endParaRPr lang="en-US" sz="6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3" name="Rectangle 72">
              <a:extLst>
                <a:ext uri="{FF2B5EF4-FFF2-40B4-BE49-F238E27FC236}">
                  <a16:creationId xmlns:a16="http://schemas.microsoft.com/office/drawing/2014/main" id="{935851EE-D663-4C9C-9CF4-2B23F49EB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8474" y="3337217"/>
              <a:ext cx="245817" cy="205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 err="1">
                  <a:solidFill>
                    <a:schemeClr val="tx1"/>
                  </a:solidFill>
                  <a:latin typeface="18 VAG Rounded Light   02390" pitchFamily="2" charset="0"/>
                </a:rPr>
                <a:t>clk</a:t>
              </a:r>
              <a:endParaRPr lang="en-US" sz="6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4" name="Freeform 43">
              <a:extLst>
                <a:ext uri="{FF2B5EF4-FFF2-40B4-BE49-F238E27FC236}">
                  <a16:creationId xmlns:a16="http://schemas.microsoft.com/office/drawing/2014/main" id="{25970377-6E78-48A2-9C9A-6DAFC5D59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743" y="3257550"/>
              <a:ext cx="83926" cy="83098"/>
            </a:xfrm>
            <a:custGeom>
              <a:avLst/>
              <a:gdLst>
                <a:gd name="T0" fmla="*/ 0 w 49"/>
                <a:gd name="T1" fmla="*/ 48 h 49"/>
                <a:gd name="T2" fmla="*/ 24 w 49"/>
                <a:gd name="T3" fmla="*/ 0 h 49"/>
                <a:gd name="T4" fmla="*/ 48 w 49"/>
                <a:gd name="T5" fmla="*/ 48 h 49"/>
                <a:gd name="T6" fmla="*/ 0 60000 65536"/>
                <a:gd name="T7" fmla="*/ 0 60000 65536"/>
                <a:gd name="T8" fmla="*/ 0 60000 65536"/>
                <a:gd name="T9" fmla="*/ 0 w 49"/>
                <a:gd name="T10" fmla="*/ 0 h 49"/>
                <a:gd name="T11" fmla="*/ 49 w 49"/>
                <a:gd name="T12" fmla="*/ 49 h 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9" h="49">
                  <a:moveTo>
                    <a:pt x="0" y="48"/>
                  </a:moveTo>
                  <a:lnTo>
                    <a:pt x="24" y="0"/>
                  </a:lnTo>
                  <a:lnTo>
                    <a:pt x="48" y="48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05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6" name="Line 85">
              <a:extLst>
                <a:ext uri="{FF2B5EF4-FFF2-40B4-BE49-F238E27FC236}">
                  <a16:creationId xmlns:a16="http://schemas.microsoft.com/office/drawing/2014/main" id="{7AB62058-19FC-4A3F-BBB3-6ED42AF96F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58200" y="3333750"/>
              <a:ext cx="0" cy="14366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CDCAE83F-2209-4EC0-878A-785CF6AB7EC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49104" y="2512908"/>
              <a:ext cx="9724" cy="154610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>
                  <a:lumMod val="9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46" name="Trapezoid 145">
              <a:extLst>
                <a:ext uri="{FF2B5EF4-FFF2-40B4-BE49-F238E27FC236}">
                  <a16:creationId xmlns:a16="http://schemas.microsoft.com/office/drawing/2014/main" id="{7EFFA162-8B82-4164-9164-F9F0F719FB72}"/>
                </a:ext>
              </a:extLst>
            </p:cNvPr>
            <p:cNvSpPr/>
            <p:nvPr/>
          </p:nvSpPr>
          <p:spPr>
            <a:xfrm rot="5400000">
              <a:off x="6917374" y="2408173"/>
              <a:ext cx="458658" cy="173296"/>
            </a:xfrm>
            <a:prstGeom prst="trapezoid">
              <a:avLst>
                <a:gd name="adj" fmla="val 62709"/>
              </a:avLst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18 VAG Rounded Light   02390" pitchFamily="2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56D9889-5B10-49F6-BC6A-F968CDEE142E}"/>
                </a:ext>
              </a:extLst>
            </p:cNvPr>
            <p:cNvSpPr txBox="1"/>
            <p:nvPr/>
          </p:nvSpPr>
          <p:spPr>
            <a:xfrm>
              <a:off x="7090396" y="2526779"/>
              <a:ext cx="86648" cy="1210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500" dirty="0">
                  <a:solidFill>
                    <a:schemeClr val="tx1"/>
                  </a:solidFill>
                  <a:latin typeface="18 VAG Rounded Light   02390" pitchFamily="2" charset="0"/>
                </a:rPr>
                <a:t>0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6469D3A-2243-482E-B687-BCAE3AA4767B}"/>
                </a:ext>
              </a:extLst>
            </p:cNvPr>
            <p:cNvSpPr txBox="1"/>
            <p:nvPr/>
          </p:nvSpPr>
          <p:spPr>
            <a:xfrm>
              <a:off x="7090395" y="2305152"/>
              <a:ext cx="32333" cy="11748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00" dirty="0">
                  <a:solidFill>
                    <a:schemeClr val="tx1"/>
                  </a:solidFill>
                  <a:latin typeface="18 VAG Rounded Light   02390" pitchFamily="2" charset="0"/>
                </a:rPr>
                <a:t>1</a:t>
              </a:r>
            </a:p>
          </p:txBody>
        </p:sp>
        <p:sp>
          <p:nvSpPr>
            <p:cNvPr id="160" name="Freeform 53">
              <a:extLst>
                <a:ext uri="{FF2B5EF4-FFF2-40B4-BE49-F238E27FC236}">
                  <a16:creationId xmlns:a16="http://schemas.microsoft.com/office/drawing/2014/main" id="{142AEEA9-ADFD-4868-90C9-B836F1202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350" y="2516665"/>
              <a:ext cx="108617" cy="45719"/>
            </a:xfrm>
            <a:custGeom>
              <a:avLst/>
              <a:gdLst>
                <a:gd name="T0" fmla="*/ 0 w 873"/>
                <a:gd name="T1" fmla="*/ 0 h 1"/>
                <a:gd name="T2" fmla="*/ 872 w 873"/>
                <a:gd name="T3" fmla="*/ 0 h 1"/>
                <a:gd name="T4" fmla="*/ 0 60000 65536"/>
                <a:gd name="T5" fmla="*/ 0 60000 65536"/>
                <a:gd name="T6" fmla="*/ 0 w 873"/>
                <a:gd name="T7" fmla="*/ 0 h 1"/>
                <a:gd name="T8" fmla="*/ 873 w 873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73" h="1">
                  <a:moveTo>
                    <a:pt x="0" y="0"/>
                  </a:moveTo>
                  <a:lnTo>
                    <a:pt x="872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22AA3D17-1E0F-4D80-9074-04964FEE358C}"/>
                </a:ext>
              </a:extLst>
            </p:cNvPr>
            <p:cNvGrpSpPr/>
            <p:nvPr/>
          </p:nvGrpSpPr>
          <p:grpSpPr>
            <a:xfrm>
              <a:off x="6298997" y="2337322"/>
              <a:ext cx="654075" cy="694020"/>
              <a:chOff x="3504668" y="4010988"/>
              <a:chExt cx="699513" cy="433763"/>
            </a:xfrm>
            <a:effectLst/>
          </p:grpSpPr>
          <p:sp>
            <p:nvSpPr>
              <p:cNvPr id="162" name="Trapezoid 161">
                <a:extLst>
                  <a:ext uri="{FF2B5EF4-FFF2-40B4-BE49-F238E27FC236}">
                    <a16:creationId xmlns:a16="http://schemas.microsoft.com/office/drawing/2014/main" id="{17A7729A-7AB4-48B6-8598-A42FE979B235}"/>
                  </a:ext>
                </a:extLst>
              </p:cNvPr>
              <p:cNvSpPr/>
              <p:nvPr/>
            </p:nvSpPr>
            <p:spPr>
              <a:xfrm rot="5400000">
                <a:off x="3583284" y="4000115"/>
                <a:ext cx="433763" cy="455509"/>
              </a:xfrm>
              <a:prstGeom prst="trapezoid">
                <a:avLst>
                  <a:gd name="adj" fmla="val 30656"/>
                </a:avLst>
              </a:prstGeom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46304" tIns="73152" rIns="146304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4400" dirty="0">
                  <a:latin typeface="18 VAG Rounded Light   02390" pitchFamily="2" charset="0"/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2429C3E4-6D69-4A88-A93D-4629E93DFF7A}"/>
                  </a:ext>
                </a:extLst>
              </p:cNvPr>
              <p:cNvSpPr txBox="1"/>
              <p:nvPr/>
            </p:nvSpPr>
            <p:spPr>
              <a:xfrm>
                <a:off x="3504668" y="4108644"/>
                <a:ext cx="699513" cy="302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chemeClr val="tx1"/>
                    </a:solidFill>
                    <a:latin typeface="18 VAG Rounded Light   02390" pitchFamily="2" charset="0"/>
                  </a:rPr>
                  <a:t>Branch</a:t>
                </a:r>
              </a:p>
              <a:p>
                <a:r>
                  <a:rPr lang="en-US" sz="700" dirty="0">
                    <a:solidFill>
                      <a:schemeClr val="tx1"/>
                    </a:solidFill>
                    <a:latin typeface="18 VAG Rounded Light   02390" pitchFamily="2" charset="0"/>
                  </a:rPr>
                  <a:t>Comp</a:t>
                </a:r>
              </a:p>
            </p:txBody>
          </p:sp>
        </p:grpSp>
        <p:sp>
          <p:nvSpPr>
            <p:cNvPr id="7" name="Line 86">
              <a:extLst>
                <a:ext uri="{FF2B5EF4-FFF2-40B4-BE49-F238E27FC236}">
                  <a16:creationId xmlns:a16="http://schemas.microsoft.com/office/drawing/2014/main" id="{C4CDA898-50BA-451E-8728-55ACF98E19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19108" y="2902414"/>
              <a:ext cx="4073" cy="504311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/>
              <a:endParaRPr lang="en-US" sz="900" dirty="0">
                <a:latin typeface="18 VAG Rounded Light   02390" pitchFamily="2" charset="0"/>
              </a:endParaRPr>
            </a:p>
          </p:txBody>
        </p:sp>
        <p:sp>
          <p:nvSpPr>
            <p:cNvPr id="166" name="Line 85">
              <a:extLst>
                <a:ext uri="{FF2B5EF4-FFF2-40B4-BE49-F238E27FC236}">
                  <a16:creationId xmlns:a16="http://schemas.microsoft.com/office/drawing/2014/main" id="{F44784CA-431D-4DAA-A34E-DA467676D1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30123" y="3408875"/>
              <a:ext cx="1542277" cy="13321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67" name="Line 86">
              <a:extLst>
                <a:ext uri="{FF2B5EF4-FFF2-40B4-BE49-F238E27FC236}">
                  <a16:creationId xmlns:a16="http://schemas.microsoft.com/office/drawing/2014/main" id="{26DCC4E3-F924-4B31-9631-0693FC5E3F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9151" y="3138899"/>
              <a:ext cx="2212" cy="275635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/>
              <a:endParaRPr lang="en-US" sz="900" dirty="0">
                <a:latin typeface="18 VAG Rounded Light   02390" pitchFamily="2" charset="0"/>
              </a:endParaRPr>
            </a:p>
          </p:txBody>
        </p:sp>
        <p:sp>
          <p:nvSpPr>
            <p:cNvPr id="168" name="Freeform 53">
              <a:extLst>
                <a:ext uri="{FF2B5EF4-FFF2-40B4-BE49-F238E27FC236}">
                  <a16:creationId xmlns:a16="http://schemas.microsoft.com/office/drawing/2014/main" id="{740A9671-1E3A-46CC-B45B-984544841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9151" y="3135631"/>
              <a:ext cx="145073" cy="45719"/>
            </a:xfrm>
            <a:custGeom>
              <a:avLst/>
              <a:gdLst>
                <a:gd name="T0" fmla="*/ 0 w 873"/>
                <a:gd name="T1" fmla="*/ 0 h 1"/>
                <a:gd name="T2" fmla="*/ 872 w 873"/>
                <a:gd name="T3" fmla="*/ 0 h 1"/>
                <a:gd name="T4" fmla="*/ 0 60000 65536"/>
                <a:gd name="T5" fmla="*/ 0 60000 65536"/>
                <a:gd name="T6" fmla="*/ 0 w 873"/>
                <a:gd name="T7" fmla="*/ 0 h 1"/>
                <a:gd name="T8" fmla="*/ 873 w 873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73" h="1">
                  <a:moveTo>
                    <a:pt x="0" y="0"/>
                  </a:moveTo>
                  <a:lnTo>
                    <a:pt x="872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69" name="Freeform 53">
              <a:extLst>
                <a:ext uri="{FF2B5EF4-FFF2-40B4-BE49-F238E27FC236}">
                  <a16:creationId xmlns:a16="http://schemas.microsoft.com/office/drawing/2014/main" id="{FBBFD2BF-2B47-4405-8F8B-431B16B02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3803" y="2769953"/>
              <a:ext cx="229465" cy="48738"/>
            </a:xfrm>
            <a:custGeom>
              <a:avLst/>
              <a:gdLst>
                <a:gd name="T0" fmla="*/ 0 w 873"/>
                <a:gd name="T1" fmla="*/ 0 h 1"/>
                <a:gd name="T2" fmla="*/ 872 w 873"/>
                <a:gd name="T3" fmla="*/ 0 h 1"/>
                <a:gd name="T4" fmla="*/ 0 60000 65536"/>
                <a:gd name="T5" fmla="*/ 0 60000 65536"/>
                <a:gd name="T6" fmla="*/ 0 w 873"/>
                <a:gd name="T7" fmla="*/ 0 h 1"/>
                <a:gd name="T8" fmla="*/ 873 w 873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73" h="1">
                  <a:moveTo>
                    <a:pt x="0" y="0"/>
                  </a:moveTo>
                  <a:lnTo>
                    <a:pt x="872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70" name="Line 86">
              <a:extLst>
                <a:ext uri="{FF2B5EF4-FFF2-40B4-BE49-F238E27FC236}">
                  <a16:creationId xmlns:a16="http://schemas.microsoft.com/office/drawing/2014/main" id="{657CC48C-40C1-41BF-B79D-828815656E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26374" y="2132870"/>
              <a:ext cx="3749" cy="383795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/>
              <a:endParaRPr lang="en-US" sz="900" dirty="0">
                <a:latin typeface="18 VAG Rounded Light   02390" pitchFamily="2" charset="0"/>
              </a:endParaRPr>
            </a:p>
          </p:txBody>
        </p:sp>
        <p:sp>
          <p:nvSpPr>
            <p:cNvPr id="171" name="Line 85">
              <a:extLst>
                <a:ext uri="{FF2B5EF4-FFF2-40B4-BE49-F238E27FC236}">
                  <a16:creationId xmlns:a16="http://schemas.microsoft.com/office/drawing/2014/main" id="{E4F01C06-4B75-48D5-A1CC-3DF47A0DDA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36709" y="2125748"/>
              <a:ext cx="617544" cy="1254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73" name="Freeform 53">
              <a:extLst>
                <a:ext uri="{FF2B5EF4-FFF2-40B4-BE49-F238E27FC236}">
                  <a16:creationId xmlns:a16="http://schemas.microsoft.com/office/drawing/2014/main" id="{4C634BBB-B75C-4986-A086-63F234F291F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858001" y="2571749"/>
              <a:ext cx="219073" cy="45719"/>
            </a:xfrm>
            <a:custGeom>
              <a:avLst/>
              <a:gdLst>
                <a:gd name="T0" fmla="*/ 0 w 873"/>
                <a:gd name="T1" fmla="*/ 0 h 1"/>
                <a:gd name="T2" fmla="*/ 872 w 873"/>
                <a:gd name="T3" fmla="*/ 0 h 1"/>
                <a:gd name="T4" fmla="*/ 0 60000 65536"/>
                <a:gd name="T5" fmla="*/ 0 60000 65536"/>
                <a:gd name="T6" fmla="*/ 0 w 873"/>
                <a:gd name="T7" fmla="*/ 0 h 1"/>
                <a:gd name="T8" fmla="*/ 873 w 873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73" h="1">
                  <a:moveTo>
                    <a:pt x="0" y="0"/>
                  </a:moveTo>
                  <a:lnTo>
                    <a:pt x="872" y="0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900">
                <a:latin typeface="18 VAG Rounded Light   02390" pitchFamily="2" charset="0"/>
              </a:endParaRPr>
            </a:p>
          </p:txBody>
        </p:sp>
        <p:sp>
          <p:nvSpPr>
            <p:cNvPr id="174" name="Line 86">
              <a:extLst>
                <a:ext uri="{FF2B5EF4-FFF2-40B4-BE49-F238E27FC236}">
                  <a16:creationId xmlns:a16="http://schemas.microsoft.com/office/drawing/2014/main" id="{17A5FA9C-70A9-47AD-B1E3-BC13AA7F76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58001" y="2135393"/>
              <a:ext cx="0" cy="47256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/>
              <a:endParaRPr lang="en-US" sz="900" dirty="0">
                <a:latin typeface="18 VAG Rounded Light   02390" pitchFamily="2" charset="0"/>
              </a:endParaRPr>
            </a:p>
          </p:txBody>
        </p:sp>
        <p:sp>
          <p:nvSpPr>
            <p:cNvPr id="175" name="Freeform 53">
              <a:extLst>
                <a:ext uri="{FF2B5EF4-FFF2-40B4-BE49-F238E27FC236}">
                  <a16:creationId xmlns:a16="http://schemas.microsoft.com/office/drawing/2014/main" id="{CE303E76-34DF-4EE1-ACD6-21E1B2D8F33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956944" y="2342442"/>
              <a:ext cx="123183" cy="45719"/>
            </a:xfrm>
            <a:custGeom>
              <a:avLst/>
              <a:gdLst>
                <a:gd name="T0" fmla="*/ 0 w 873"/>
                <a:gd name="T1" fmla="*/ 0 h 1"/>
                <a:gd name="T2" fmla="*/ 872 w 873"/>
                <a:gd name="T3" fmla="*/ 0 h 1"/>
                <a:gd name="T4" fmla="*/ 0 60000 65536"/>
                <a:gd name="T5" fmla="*/ 0 60000 65536"/>
                <a:gd name="T6" fmla="*/ 0 w 873"/>
                <a:gd name="T7" fmla="*/ 0 h 1"/>
                <a:gd name="T8" fmla="*/ 873 w 873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73" h="1">
                  <a:moveTo>
                    <a:pt x="0" y="0"/>
                  </a:moveTo>
                  <a:lnTo>
                    <a:pt x="872" y="0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900">
                <a:latin typeface="18 VAG Rounded Light   02390" pitchFamily="2" charset="0"/>
              </a:endParaRPr>
            </a:p>
          </p:txBody>
        </p:sp>
        <p:sp>
          <p:nvSpPr>
            <p:cNvPr id="176" name="Line 86">
              <a:extLst>
                <a:ext uri="{FF2B5EF4-FFF2-40B4-BE49-F238E27FC236}">
                  <a16:creationId xmlns:a16="http://schemas.microsoft.com/office/drawing/2014/main" id="{62921AA0-99FB-4B44-B0D7-79BCB48055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6944" y="1657350"/>
              <a:ext cx="0" cy="730811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/>
              <a:endParaRPr lang="en-US" sz="900" dirty="0">
                <a:latin typeface="18 VAG Rounded Light   02390" pitchFamily="2" charset="0"/>
              </a:endParaRPr>
            </a:p>
          </p:txBody>
        </p:sp>
        <p:sp>
          <p:nvSpPr>
            <p:cNvPr id="177" name="Freeform 53">
              <a:extLst>
                <a:ext uri="{FF2B5EF4-FFF2-40B4-BE49-F238E27FC236}">
                  <a16:creationId xmlns:a16="http://schemas.microsoft.com/office/drawing/2014/main" id="{68870AF6-CC61-41F1-997D-87881F6189E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864277" y="2846425"/>
              <a:ext cx="219073" cy="45719"/>
            </a:xfrm>
            <a:custGeom>
              <a:avLst/>
              <a:gdLst>
                <a:gd name="T0" fmla="*/ 0 w 873"/>
                <a:gd name="T1" fmla="*/ 0 h 1"/>
                <a:gd name="T2" fmla="*/ 872 w 873"/>
                <a:gd name="T3" fmla="*/ 0 h 1"/>
                <a:gd name="T4" fmla="*/ 0 60000 65536"/>
                <a:gd name="T5" fmla="*/ 0 60000 65536"/>
                <a:gd name="T6" fmla="*/ 0 w 873"/>
                <a:gd name="T7" fmla="*/ 0 h 1"/>
                <a:gd name="T8" fmla="*/ 873 w 873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73" h="1">
                  <a:moveTo>
                    <a:pt x="0" y="0"/>
                  </a:moveTo>
                  <a:lnTo>
                    <a:pt x="872" y="0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900">
                <a:latin typeface="18 VAG Rounded Light   02390" pitchFamily="2" charset="0"/>
              </a:endParaRPr>
            </a:p>
          </p:txBody>
        </p:sp>
        <p:sp>
          <p:nvSpPr>
            <p:cNvPr id="178" name="Line 86">
              <a:extLst>
                <a:ext uri="{FF2B5EF4-FFF2-40B4-BE49-F238E27FC236}">
                  <a16:creationId xmlns:a16="http://schemas.microsoft.com/office/drawing/2014/main" id="{35578188-7DDC-4AF1-A3B8-158F23925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62662" y="2897278"/>
              <a:ext cx="728" cy="491282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/>
              <a:endParaRPr lang="en-US" sz="900" dirty="0">
                <a:latin typeface="18 VAG Rounded Light   02390" pitchFamily="2" charset="0"/>
              </a:endParaRPr>
            </a:p>
          </p:txBody>
        </p:sp>
        <p:sp>
          <p:nvSpPr>
            <p:cNvPr id="179" name="Line 85">
              <a:extLst>
                <a:ext uri="{FF2B5EF4-FFF2-40B4-BE49-F238E27FC236}">
                  <a16:creationId xmlns:a16="http://schemas.microsoft.com/office/drawing/2014/main" id="{5C101DBD-B20C-4615-818E-7AC79DA52A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1053" y="1636021"/>
              <a:ext cx="2488505" cy="2467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80" name="Line 86">
              <a:extLst>
                <a:ext uri="{FF2B5EF4-FFF2-40B4-BE49-F238E27FC236}">
                  <a16:creationId xmlns:a16="http://schemas.microsoft.com/office/drawing/2014/main" id="{103114CD-3F21-40D6-8340-293BDC0878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65551" y="1644248"/>
              <a:ext cx="3749" cy="383795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/>
              <a:endParaRPr lang="en-US" sz="900" dirty="0">
                <a:latin typeface="18 VAG Rounded Light   02390" pitchFamily="2" charset="0"/>
              </a:endParaRPr>
            </a:p>
          </p:txBody>
        </p:sp>
        <p:sp>
          <p:nvSpPr>
            <p:cNvPr id="181" name="Line 85">
              <a:extLst>
                <a:ext uri="{FF2B5EF4-FFF2-40B4-BE49-F238E27FC236}">
                  <a16:creationId xmlns:a16="http://schemas.microsoft.com/office/drawing/2014/main" id="{9035C5E4-F0E6-46FB-9DC2-CC05946378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47943" y="2045902"/>
              <a:ext cx="1011514" cy="977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4780ED4E-0E35-44F7-A459-55C6A6E7CA1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165016" y="2660700"/>
              <a:ext cx="0" cy="10701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83" name="Line 85">
              <a:extLst>
                <a:ext uri="{FF2B5EF4-FFF2-40B4-BE49-F238E27FC236}">
                  <a16:creationId xmlns:a16="http://schemas.microsoft.com/office/drawing/2014/main" id="{1B357AEA-7FA9-451B-AC0B-BBEB52A4A6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27" y="2769090"/>
              <a:ext cx="108617" cy="0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84" name="Line 86">
              <a:extLst>
                <a:ext uri="{FF2B5EF4-FFF2-40B4-BE49-F238E27FC236}">
                  <a16:creationId xmlns:a16="http://schemas.microsoft.com/office/drawing/2014/main" id="{FCDF9C8F-C8C1-4179-BA2D-E1A18F45DB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89326" y="2772405"/>
              <a:ext cx="4426" cy="1294197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/>
              <a:endParaRPr lang="en-US" sz="900" dirty="0">
                <a:latin typeface="18 VAG Rounded Light   02390" pitchFamily="2" charset="0"/>
              </a:endParaRPr>
            </a:p>
          </p:txBody>
        </p: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4A52E58E-2811-4FA1-A0F7-211E8320801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63327" y="3025288"/>
              <a:ext cx="5850" cy="104131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DA2F972D-B3A1-4E61-96C3-8F2D4827BA0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612480" y="2966427"/>
              <a:ext cx="1" cy="1092584"/>
            </a:xfrm>
            <a:prstGeom prst="straightConnector1">
              <a:avLst/>
            </a:prstGeom>
            <a:solidFill>
              <a:schemeClr val="accent1"/>
            </a:solidFill>
            <a:ln w="2857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3AE3C03-5A56-414B-AAC7-96DA3C9C7A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26327" y="2934190"/>
              <a:ext cx="5151" cy="1124821"/>
            </a:xfrm>
            <a:prstGeom prst="straightConnector1">
              <a:avLst/>
            </a:prstGeom>
            <a:solidFill>
              <a:schemeClr val="accent1"/>
            </a:solidFill>
            <a:ln w="2857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89" name="Rectangle 72">
              <a:extLst>
                <a:ext uri="{FF2B5EF4-FFF2-40B4-BE49-F238E27FC236}">
                  <a16:creationId xmlns:a16="http://schemas.microsoft.com/office/drawing/2014/main" id="{D02842DD-6F42-47E4-AFDE-926DB4FFD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4789" y="2571578"/>
              <a:ext cx="366767" cy="21141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>
                  <a:solidFill>
                    <a:schemeClr val="tx1"/>
                  </a:solidFill>
                  <a:latin typeface="18 VAG Rounded Light   02390" pitchFamily="2" charset="0"/>
                </a:rPr>
                <a:t>mem</a:t>
              </a:r>
            </a:p>
          </p:txBody>
        </p: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F1FDA431-B56D-4D46-8D03-412DDF1B2C5A}"/>
                </a:ext>
              </a:extLst>
            </p:cNvPr>
            <p:cNvSpPr/>
            <p:nvPr/>
          </p:nvSpPr>
          <p:spPr>
            <a:xfrm rot="5400000">
              <a:off x="2726373" y="2301777"/>
              <a:ext cx="458658" cy="173296"/>
            </a:xfrm>
            <a:prstGeom prst="trapezoid">
              <a:avLst>
                <a:gd name="adj" fmla="val 62709"/>
              </a:avLst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18 VAG Rounded Light   0239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0518C3-7A65-433C-8741-2B1B35740251}"/>
                </a:ext>
              </a:extLst>
            </p:cNvPr>
            <p:cNvSpPr txBox="1"/>
            <p:nvPr/>
          </p:nvSpPr>
          <p:spPr>
            <a:xfrm>
              <a:off x="2895991" y="2227183"/>
              <a:ext cx="86648" cy="1210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500" dirty="0">
                  <a:solidFill>
                    <a:schemeClr val="tx1"/>
                  </a:solidFill>
                  <a:latin typeface="18 VAG Rounded Light   02390" pitchFamily="2" charset="0"/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C9DF3E-9A27-4460-B1CD-ED14FDB35EE6}"/>
                </a:ext>
              </a:extLst>
            </p:cNvPr>
            <p:cNvSpPr txBox="1"/>
            <p:nvPr/>
          </p:nvSpPr>
          <p:spPr>
            <a:xfrm>
              <a:off x="2887977" y="2423747"/>
              <a:ext cx="32333" cy="11748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00" dirty="0">
                  <a:solidFill>
                    <a:schemeClr val="tx1"/>
                  </a:solidFill>
                  <a:latin typeface="18 VAG Rounded Light   02390" pitchFamily="2" charset="0"/>
                </a:rPr>
                <a:t>1</a:t>
              </a:r>
            </a:p>
          </p:txBody>
        </p:sp>
        <p:sp>
          <p:nvSpPr>
            <p:cNvPr id="27" name="Freeform 53">
              <a:extLst>
                <a:ext uri="{FF2B5EF4-FFF2-40B4-BE49-F238E27FC236}">
                  <a16:creationId xmlns:a16="http://schemas.microsoft.com/office/drawing/2014/main" id="{F6D7A59B-DEEE-48D0-9710-3B61D5DB5FA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672836" y="2247867"/>
              <a:ext cx="219073" cy="45719"/>
            </a:xfrm>
            <a:custGeom>
              <a:avLst/>
              <a:gdLst>
                <a:gd name="T0" fmla="*/ 0 w 873"/>
                <a:gd name="T1" fmla="*/ 0 h 1"/>
                <a:gd name="T2" fmla="*/ 872 w 873"/>
                <a:gd name="T3" fmla="*/ 0 h 1"/>
                <a:gd name="T4" fmla="*/ 0 60000 65536"/>
                <a:gd name="T5" fmla="*/ 0 60000 65536"/>
                <a:gd name="T6" fmla="*/ 0 w 873"/>
                <a:gd name="T7" fmla="*/ 0 h 1"/>
                <a:gd name="T8" fmla="*/ 873 w 873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73" h="1">
                  <a:moveTo>
                    <a:pt x="0" y="0"/>
                  </a:moveTo>
                  <a:lnTo>
                    <a:pt x="872" y="0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900">
                <a:latin typeface="18 VAG Rounded Light   02390" pitchFamily="2" charset="0"/>
              </a:endParaRPr>
            </a:p>
          </p:txBody>
        </p:sp>
        <p:sp>
          <p:nvSpPr>
            <p:cNvPr id="28" name="Line 86">
              <a:extLst>
                <a:ext uri="{FF2B5EF4-FFF2-40B4-BE49-F238E27FC236}">
                  <a16:creationId xmlns:a16="http://schemas.microsoft.com/office/drawing/2014/main" id="{8A93C7F9-883E-450A-A667-A96D2F8A1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70349" y="1227201"/>
              <a:ext cx="7030" cy="1061311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/>
              <a:endParaRPr lang="en-US" sz="900" dirty="0">
                <a:latin typeface="18 VAG Rounded Light   02390" pitchFamily="2" charset="0"/>
              </a:endParaRPr>
            </a:p>
          </p:txBody>
        </p:sp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id="{250067ED-DD8A-4633-9F3F-009C62DEED9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8451" y="2439806"/>
              <a:ext cx="332275" cy="56132"/>
            </a:xfrm>
            <a:custGeom>
              <a:avLst/>
              <a:gdLst>
                <a:gd name="T0" fmla="*/ 0 w 873"/>
                <a:gd name="T1" fmla="*/ 0 h 1"/>
                <a:gd name="T2" fmla="*/ 872 w 873"/>
                <a:gd name="T3" fmla="*/ 0 h 1"/>
                <a:gd name="T4" fmla="*/ 0 60000 65536"/>
                <a:gd name="T5" fmla="*/ 0 60000 65536"/>
                <a:gd name="T6" fmla="*/ 0 w 873"/>
                <a:gd name="T7" fmla="*/ 0 h 1"/>
                <a:gd name="T8" fmla="*/ 873 w 873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73" h="1">
                  <a:moveTo>
                    <a:pt x="0" y="0"/>
                  </a:moveTo>
                  <a:lnTo>
                    <a:pt x="872" y="0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900">
                <a:latin typeface="18 VAG Rounded Light   02390" pitchFamily="2" charset="0"/>
              </a:endParaRPr>
            </a:p>
          </p:txBody>
        </p:sp>
        <p:sp>
          <p:nvSpPr>
            <p:cNvPr id="202" name="Rectangle 31">
              <a:extLst>
                <a:ext uri="{FF2B5EF4-FFF2-40B4-BE49-F238E27FC236}">
                  <a16:creationId xmlns:a16="http://schemas.microsoft.com/office/drawing/2014/main" id="{F6703989-B3FD-4988-89AB-F6A120551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8890" y="2436659"/>
              <a:ext cx="234631" cy="21141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>
                  <a:solidFill>
                    <a:schemeClr val="tx1"/>
                  </a:solidFill>
                  <a:latin typeface="18 VAG Rounded Light   02390" pitchFamily="2" charset="0"/>
                </a:rPr>
                <a:t>pc</a:t>
              </a:r>
            </a:p>
          </p:txBody>
        </p:sp>
        <p:sp>
          <p:nvSpPr>
            <p:cNvPr id="203" name="Freeform 53">
              <a:extLst>
                <a:ext uri="{FF2B5EF4-FFF2-40B4-BE49-F238E27FC236}">
                  <a16:creationId xmlns:a16="http://schemas.microsoft.com/office/drawing/2014/main" id="{70ED40A3-7BCD-4E14-89B0-F8A1BC98090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048000" y="2343150"/>
              <a:ext cx="123183" cy="45719"/>
            </a:xfrm>
            <a:custGeom>
              <a:avLst/>
              <a:gdLst>
                <a:gd name="T0" fmla="*/ 0 w 873"/>
                <a:gd name="T1" fmla="*/ 0 h 1"/>
                <a:gd name="T2" fmla="*/ 872 w 873"/>
                <a:gd name="T3" fmla="*/ 0 h 1"/>
                <a:gd name="T4" fmla="*/ 0 60000 65536"/>
                <a:gd name="T5" fmla="*/ 0 60000 65536"/>
                <a:gd name="T6" fmla="*/ 0 w 873"/>
                <a:gd name="T7" fmla="*/ 0 h 1"/>
                <a:gd name="T8" fmla="*/ 873 w 873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73" h="1">
                  <a:moveTo>
                    <a:pt x="0" y="0"/>
                  </a:moveTo>
                  <a:lnTo>
                    <a:pt x="872" y="0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900">
                <a:latin typeface="18 VAG Rounded Light   02390" pitchFamily="2" charset="0"/>
              </a:endParaRPr>
            </a:p>
          </p:txBody>
        </p:sp>
        <p:sp>
          <p:nvSpPr>
            <p:cNvPr id="204" name="Line 86">
              <a:extLst>
                <a:ext uri="{FF2B5EF4-FFF2-40B4-BE49-F238E27FC236}">
                  <a16:creationId xmlns:a16="http://schemas.microsoft.com/office/drawing/2014/main" id="{C904B6EF-F57C-486F-ADCC-DE1CA929B3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63450" y="1233947"/>
              <a:ext cx="3749" cy="383795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/>
              <a:endParaRPr lang="en-US" sz="900" dirty="0">
                <a:latin typeface="18 VAG Rounded Light   02390" pitchFamily="2" charset="0"/>
              </a:endParaRPr>
            </a:p>
          </p:txBody>
        </p:sp>
        <p:sp>
          <p:nvSpPr>
            <p:cNvPr id="205" name="Line 86">
              <a:extLst>
                <a:ext uri="{FF2B5EF4-FFF2-40B4-BE49-F238E27FC236}">
                  <a16:creationId xmlns:a16="http://schemas.microsoft.com/office/drawing/2014/main" id="{8253448A-1806-4E53-9FCD-B7933E7610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63450" y="1196740"/>
              <a:ext cx="4306750" cy="3776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/>
              <a:endParaRPr lang="en-US" sz="900" dirty="0">
                <a:latin typeface="18 VAG Rounded Light   02390" pitchFamily="2" charset="0"/>
              </a:endParaRPr>
            </a:p>
          </p:txBody>
        </p:sp>
        <p:sp>
          <p:nvSpPr>
            <p:cNvPr id="206" name="Line 86">
              <a:extLst>
                <a:ext uri="{FF2B5EF4-FFF2-40B4-BE49-F238E27FC236}">
                  <a16:creationId xmlns:a16="http://schemas.microsoft.com/office/drawing/2014/main" id="{5E790511-532F-4B40-B7A6-B6531E4286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3196" y="1620265"/>
              <a:ext cx="90254" cy="977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/>
              <a:endParaRPr lang="en-US" sz="900" dirty="0">
                <a:latin typeface="18 VAG Rounded Light   02390" pitchFamily="2" charset="0"/>
              </a:endParaRPr>
            </a:p>
          </p:txBody>
        </p:sp>
        <p:sp>
          <p:nvSpPr>
            <p:cNvPr id="207" name="Line 86">
              <a:extLst>
                <a:ext uri="{FF2B5EF4-FFF2-40B4-BE49-F238E27FC236}">
                  <a16:creationId xmlns:a16="http://schemas.microsoft.com/office/drawing/2014/main" id="{EB7D75FF-5827-4066-B92F-08A163F873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6936" y="1121144"/>
              <a:ext cx="5278285" cy="2806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208" name="Line 86">
              <a:extLst>
                <a:ext uri="{FF2B5EF4-FFF2-40B4-BE49-F238E27FC236}">
                  <a16:creationId xmlns:a16="http://schemas.microsoft.com/office/drawing/2014/main" id="{C06246E2-5C92-4544-95F8-4ABD6AFBC7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24917" y="1126694"/>
              <a:ext cx="1986" cy="1366877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/>
              <a:endParaRPr lang="en-US" sz="900" dirty="0">
                <a:latin typeface="18 VAG Rounded Light   02390" pitchFamily="2" charset="0"/>
              </a:endParaRPr>
            </a:p>
          </p:txBody>
        </p: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B53549EB-63D4-48A0-8F5C-01CD5110E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54952" y="2553194"/>
              <a:ext cx="11644" cy="1495742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>
                  <a:lumMod val="9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E16544A-10BD-4F1B-B8D0-1A9B7CA10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0218" y="4070869"/>
              <a:ext cx="546243" cy="29954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7866" tIns="33338" rIns="67866" bIns="33338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800" dirty="0" err="1">
                  <a:solidFill>
                    <a:schemeClr val="tx1"/>
                  </a:solidFill>
                  <a:latin typeface="18 VAG Rounded Light   02390" pitchFamily="2" charset="0"/>
                </a:rPr>
                <a:t>PCSel</a:t>
              </a:r>
              <a:endParaRPr lang="en-US" sz="8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8C23AE-8052-4B5C-923A-5ED2190C6B03}"/>
                </a:ext>
              </a:extLst>
            </p:cNvPr>
            <p:cNvSpPr txBox="1"/>
            <p:nvPr/>
          </p:nvSpPr>
          <p:spPr>
            <a:xfrm>
              <a:off x="6245598" y="4100945"/>
              <a:ext cx="265593" cy="1644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dirty="0" err="1">
                  <a:solidFill>
                    <a:schemeClr val="tx1"/>
                  </a:solidFill>
                  <a:latin typeface="18 VAG Rounded Light   02390" pitchFamily="2" charset="0"/>
                </a:rPr>
                <a:t>BrUn</a:t>
              </a:r>
              <a:endParaRPr lang="en-US" sz="7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B67FD7E-D109-4FC7-A5D4-46A4588F2385}"/>
                </a:ext>
              </a:extLst>
            </p:cNvPr>
            <p:cNvSpPr txBox="1"/>
            <p:nvPr/>
          </p:nvSpPr>
          <p:spPr>
            <a:xfrm>
              <a:off x="6498875" y="4324350"/>
              <a:ext cx="240187" cy="1644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700" dirty="0" err="1">
                  <a:solidFill>
                    <a:schemeClr val="tx1"/>
                  </a:solidFill>
                  <a:latin typeface="18 VAG Rounded Light   02390" pitchFamily="2" charset="0"/>
                </a:rPr>
                <a:t>BrEq</a:t>
              </a:r>
              <a:endParaRPr lang="en-US" sz="7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C7158BF-CAA2-499F-98FF-6128FBF0F698}"/>
                </a:ext>
              </a:extLst>
            </p:cNvPr>
            <p:cNvSpPr txBox="1"/>
            <p:nvPr/>
          </p:nvSpPr>
          <p:spPr>
            <a:xfrm>
              <a:off x="6670515" y="4112164"/>
              <a:ext cx="219403" cy="1644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dirty="0" err="1">
                  <a:solidFill>
                    <a:schemeClr val="tx1"/>
                  </a:solidFill>
                  <a:latin typeface="18 VAG Rounded Light   02390" pitchFamily="2" charset="0"/>
                </a:rPr>
                <a:t>BrLT</a:t>
              </a:r>
              <a:endParaRPr lang="en-US" sz="7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214" name="Rectangle 39">
              <a:extLst>
                <a:ext uri="{FF2B5EF4-FFF2-40B4-BE49-F238E27FC236}">
                  <a16:creationId xmlns:a16="http://schemas.microsoft.com/office/drawing/2014/main" id="{BF69195C-865C-4FE3-8B46-CF0920822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0791" y="4066534"/>
              <a:ext cx="338497" cy="2052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squar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600" dirty="0" err="1">
                  <a:solidFill>
                    <a:schemeClr val="tx1"/>
                  </a:solidFill>
                  <a:latin typeface="18 VAG Rounded Light   02390" pitchFamily="2" charset="0"/>
                </a:rPr>
                <a:t>Asel</a:t>
              </a:r>
              <a:endParaRPr lang="en-US" sz="6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64" name="Line 86">
              <a:extLst>
                <a:ext uri="{FF2B5EF4-FFF2-40B4-BE49-F238E27FC236}">
                  <a16:creationId xmlns:a16="http://schemas.microsoft.com/office/drawing/2014/main" id="{A73D360A-F681-4507-BF82-3B2FE4C12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79923" y="1962150"/>
              <a:ext cx="215728" cy="7684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 type="triangle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90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65" name="Line 86">
              <a:extLst>
                <a:ext uri="{FF2B5EF4-FFF2-40B4-BE49-F238E27FC236}">
                  <a16:creationId xmlns:a16="http://schemas.microsoft.com/office/drawing/2014/main" id="{23EFFA0D-085E-412F-AC33-C38DE8FC27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67888" y="1210248"/>
              <a:ext cx="2312" cy="749806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/>
              <a:endParaRPr lang="en-US" sz="9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2297BF6A-F5DE-4257-8DAB-B9E5CA015300}"/>
                </a:ext>
              </a:extLst>
            </p:cNvPr>
            <p:cNvSpPr txBox="1"/>
            <p:nvPr/>
          </p:nvSpPr>
          <p:spPr>
            <a:xfrm>
              <a:off x="8783093" y="1885950"/>
              <a:ext cx="48501" cy="11748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00" dirty="0">
                  <a:solidFill>
                    <a:schemeClr val="tx1"/>
                  </a:solidFill>
                  <a:latin typeface="18 VAG Rounded Light   02390" pitchFamily="2" charset="0"/>
                </a:rPr>
                <a:t>2</a:t>
              </a:r>
            </a:p>
          </p:txBody>
        </p:sp>
        <p:sp>
          <p:nvSpPr>
            <p:cNvPr id="185" name="Line 86">
              <a:extLst>
                <a:ext uri="{FF2B5EF4-FFF2-40B4-BE49-F238E27FC236}">
                  <a16:creationId xmlns:a16="http://schemas.microsoft.com/office/drawing/2014/main" id="{37684DCD-D56B-4871-B0CC-88DE1CF26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79865" y="1201961"/>
              <a:ext cx="1570183" cy="286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/>
              <a:endParaRPr lang="en-US" sz="900" dirty="0">
                <a:latin typeface="18 VAG Rounded Light   02390" pitchFamily="2" charset="0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E320E284-5199-4715-A88F-308857B457B0}"/>
              </a:ext>
            </a:extLst>
          </p:cNvPr>
          <p:cNvGrpSpPr/>
          <p:nvPr/>
        </p:nvGrpSpPr>
        <p:grpSpPr>
          <a:xfrm>
            <a:off x="1434428" y="2657488"/>
            <a:ext cx="6096422" cy="167562"/>
            <a:chOff x="723175" y="4579478"/>
            <a:chExt cx="7354025" cy="320863"/>
          </a:xfrm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52C727D-9CEB-4E09-B81D-F41C6A0AE259}"/>
                </a:ext>
              </a:extLst>
            </p:cNvPr>
            <p:cNvCxnSpPr/>
            <p:nvPr/>
          </p:nvCxnSpPr>
          <p:spPr>
            <a:xfrm>
              <a:off x="1066800" y="4857750"/>
              <a:ext cx="7010400" cy="1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4AAC290-4701-4566-8089-3FC43CFA16B1}"/>
                </a:ext>
              </a:extLst>
            </p:cNvPr>
            <p:cNvCxnSpPr/>
            <p:nvPr/>
          </p:nvCxnSpPr>
          <p:spPr>
            <a:xfrm flipV="1">
              <a:off x="19812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2106D6C-1BAB-4EAF-B786-6D8C9391E824}"/>
                </a:ext>
              </a:extLst>
            </p:cNvPr>
            <p:cNvCxnSpPr/>
            <p:nvPr/>
          </p:nvCxnSpPr>
          <p:spPr>
            <a:xfrm flipH="1" flipV="1">
              <a:off x="47244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B10FE0F-4CD0-48A3-B0C0-02BB26264640}"/>
                </a:ext>
              </a:extLst>
            </p:cNvPr>
            <p:cNvCxnSpPr/>
            <p:nvPr/>
          </p:nvCxnSpPr>
          <p:spPr>
            <a:xfrm flipV="1">
              <a:off x="74676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10E49547-EAD5-4A72-A91D-D27853628C1C}"/>
                </a:ext>
              </a:extLst>
            </p:cNvPr>
            <p:cNvSpPr txBox="1"/>
            <p:nvPr/>
          </p:nvSpPr>
          <p:spPr>
            <a:xfrm>
              <a:off x="3276600" y="4586460"/>
              <a:ext cx="319058" cy="30941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</a:rPr>
                <a:t>1000</a:t>
              </a:r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D30BE21-C0AD-444E-81B2-DB6F55230AA7}"/>
                </a:ext>
              </a:extLst>
            </p:cNvPr>
            <p:cNvCxnSpPr/>
            <p:nvPr/>
          </p:nvCxnSpPr>
          <p:spPr>
            <a:xfrm flipH="1" flipV="1">
              <a:off x="19812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1B52980-AA1D-46E6-9445-81A3EDE5C383}"/>
                </a:ext>
              </a:extLst>
            </p:cNvPr>
            <p:cNvCxnSpPr/>
            <p:nvPr/>
          </p:nvCxnSpPr>
          <p:spPr>
            <a:xfrm flipV="1">
              <a:off x="47244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0CA1CE1-1B01-43D1-B9C0-B177242F91C5}"/>
                </a:ext>
              </a:extLst>
            </p:cNvPr>
            <p:cNvCxnSpPr/>
            <p:nvPr/>
          </p:nvCxnSpPr>
          <p:spPr>
            <a:xfrm flipH="1" flipV="1">
              <a:off x="7472594" y="4643159"/>
              <a:ext cx="152400" cy="228599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B32FE40-4D17-4C92-BA7B-ECB3892F44FE}"/>
                </a:ext>
              </a:extLst>
            </p:cNvPr>
            <p:cNvCxnSpPr/>
            <p:nvPr/>
          </p:nvCxnSpPr>
          <p:spPr>
            <a:xfrm>
              <a:off x="1066800" y="4629150"/>
              <a:ext cx="7010400" cy="1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D66DC01C-9985-4627-BD71-A61F642DE0D9}"/>
                </a:ext>
              </a:extLst>
            </p:cNvPr>
            <p:cNvSpPr txBox="1"/>
            <p:nvPr/>
          </p:nvSpPr>
          <p:spPr>
            <a:xfrm>
              <a:off x="5175705" y="4579478"/>
              <a:ext cx="319058" cy="30941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</a:rPr>
                <a:t>1004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3665A8F7-0F74-4396-BE3C-D7AC62680EF9}"/>
                </a:ext>
              </a:extLst>
            </p:cNvPr>
            <p:cNvSpPr txBox="1"/>
            <p:nvPr/>
          </p:nvSpPr>
          <p:spPr>
            <a:xfrm>
              <a:off x="723175" y="4590927"/>
              <a:ext cx="181766" cy="30941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</a:rPr>
                <a:t>PC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03F7419F-D0F6-4B8E-A97A-DB00BFCB9AC7}"/>
              </a:ext>
            </a:extLst>
          </p:cNvPr>
          <p:cNvGrpSpPr/>
          <p:nvPr/>
        </p:nvGrpSpPr>
        <p:grpSpPr>
          <a:xfrm>
            <a:off x="1429463" y="2933866"/>
            <a:ext cx="6290894" cy="177620"/>
            <a:chOff x="259986" y="4586208"/>
            <a:chExt cx="7588614" cy="340125"/>
          </a:xfrm>
        </p:grpSpPr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44BC25E-93CC-47AD-A6B9-878EC6AB3969}"/>
                </a:ext>
              </a:extLst>
            </p:cNvPr>
            <p:cNvCxnSpPr/>
            <p:nvPr/>
          </p:nvCxnSpPr>
          <p:spPr>
            <a:xfrm>
              <a:off x="1066800" y="4857750"/>
              <a:ext cx="6781800" cy="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C69FFC9-0639-4559-9F6A-F8185B7E8CA1}"/>
                </a:ext>
              </a:extLst>
            </p:cNvPr>
            <p:cNvCxnSpPr/>
            <p:nvPr/>
          </p:nvCxnSpPr>
          <p:spPr>
            <a:xfrm flipV="1">
              <a:off x="19812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A0469F03-2083-46E3-86C7-41D42EBF6019}"/>
                </a:ext>
              </a:extLst>
            </p:cNvPr>
            <p:cNvCxnSpPr/>
            <p:nvPr/>
          </p:nvCxnSpPr>
          <p:spPr>
            <a:xfrm flipH="1" flipV="1">
              <a:off x="47244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2C3B5749-2D1B-47AC-B320-47DDDDFB6BDD}"/>
                </a:ext>
              </a:extLst>
            </p:cNvPr>
            <p:cNvCxnSpPr/>
            <p:nvPr/>
          </p:nvCxnSpPr>
          <p:spPr>
            <a:xfrm flipV="1">
              <a:off x="74676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51994FB3-B5B8-48FC-BFF1-8DC1BEDF0237}"/>
                </a:ext>
              </a:extLst>
            </p:cNvPr>
            <p:cNvSpPr txBox="1"/>
            <p:nvPr/>
          </p:nvSpPr>
          <p:spPr>
            <a:xfrm>
              <a:off x="3129528" y="4592780"/>
              <a:ext cx="319058" cy="3094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</a:rPr>
                <a:t>1004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1344476-69D9-47EF-A85F-9F4354EB747B}"/>
                </a:ext>
              </a:extLst>
            </p:cNvPr>
            <p:cNvCxnSpPr/>
            <p:nvPr/>
          </p:nvCxnSpPr>
          <p:spPr>
            <a:xfrm flipH="1" flipV="1">
              <a:off x="19812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281E9961-1E9A-496F-AEFF-53FE4388BDC9}"/>
                </a:ext>
              </a:extLst>
            </p:cNvPr>
            <p:cNvCxnSpPr/>
            <p:nvPr/>
          </p:nvCxnSpPr>
          <p:spPr>
            <a:xfrm flipV="1">
              <a:off x="47244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A03E8EB-9766-4D3E-8A9A-3DF4E487A678}"/>
                </a:ext>
              </a:extLst>
            </p:cNvPr>
            <p:cNvCxnSpPr/>
            <p:nvPr/>
          </p:nvCxnSpPr>
          <p:spPr>
            <a:xfrm flipH="1" flipV="1">
              <a:off x="74676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BE15122D-0586-4F38-92BF-7C427E1B9CF3}"/>
                </a:ext>
              </a:extLst>
            </p:cNvPr>
            <p:cNvCxnSpPr/>
            <p:nvPr/>
          </p:nvCxnSpPr>
          <p:spPr>
            <a:xfrm>
              <a:off x="1066800" y="4629150"/>
              <a:ext cx="6781800" cy="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B8C31E3-D4C7-49FD-A276-C5B71B5F5E61}"/>
                </a:ext>
              </a:extLst>
            </p:cNvPr>
            <p:cNvSpPr txBox="1"/>
            <p:nvPr/>
          </p:nvSpPr>
          <p:spPr>
            <a:xfrm>
              <a:off x="5545151" y="4586208"/>
              <a:ext cx="319058" cy="3094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</a:rPr>
                <a:t>1008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7B112F04-5C51-41FA-A465-B5B2C0C9B07D}"/>
                </a:ext>
              </a:extLst>
            </p:cNvPr>
            <p:cNvSpPr txBox="1"/>
            <p:nvPr/>
          </p:nvSpPr>
          <p:spPr>
            <a:xfrm>
              <a:off x="259986" y="4616917"/>
              <a:ext cx="365466" cy="3094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</a:rPr>
                <a:t>PC+4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388CD06D-8FA2-418A-8D9F-577726D4F03F}"/>
              </a:ext>
            </a:extLst>
          </p:cNvPr>
          <p:cNvGrpSpPr/>
          <p:nvPr/>
        </p:nvGrpSpPr>
        <p:grpSpPr>
          <a:xfrm>
            <a:off x="1425850" y="3201755"/>
            <a:ext cx="6231338" cy="185097"/>
            <a:chOff x="331827" y="4576666"/>
            <a:chExt cx="7516773" cy="354441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0EE4134-217A-4226-A612-A1A61AECCB65}"/>
                </a:ext>
              </a:extLst>
            </p:cNvPr>
            <p:cNvCxnSpPr/>
            <p:nvPr/>
          </p:nvCxnSpPr>
          <p:spPr>
            <a:xfrm>
              <a:off x="1066800" y="4857750"/>
              <a:ext cx="6781800" cy="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9348FAA6-389E-45C5-97CC-C1AE3D8D48BC}"/>
                </a:ext>
              </a:extLst>
            </p:cNvPr>
            <p:cNvCxnSpPr/>
            <p:nvPr/>
          </p:nvCxnSpPr>
          <p:spPr>
            <a:xfrm flipV="1">
              <a:off x="19812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89B03288-C7F4-4CF7-9712-50865F4EB554}"/>
                </a:ext>
              </a:extLst>
            </p:cNvPr>
            <p:cNvCxnSpPr/>
            <p:nvPr/>
          </p:nvCxnSpPr>
          <p:spPr>
            <a:xfrm flipH="1" flipV="1">
              <a:off x="47244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AD8A4105-FAF1-4145-9540-CD843E6B6F75}"/>
                </a:ext>
              </a:extLst>
            </p:cNvPr>
            <p:cNvCxnSpPr/>
            <p:nvPr/>
          </p:nvCxnSpPr>
          <p:spPr>
            <a:xfrm flipV="1">
              <a:off x="74676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CF42A4-2F36-490B-97B2-56A3C34B379B}"/>
                </a:ext>
              </a:extLst>
            </p:cNvPr>
            <p:cNvSpPr txBox="1"/>
            <p:nvPr/>
          </p:nvSpPr>
          <p:spPr>
            <a:xfrm>
              <a:off x="2809399" y="4576666"/>
              <a:ext cx="850819" cy="3139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add x1,x2,x3</a:t>
              </a: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8DFCB752-E25B-4AFE-9A35-F7E69FF3763A}"/>
                </a:ext>
              </a:extLst>
            </p:cNvPr>
            <p:cNvCxnSpPr/>
            <p:nvPr/>
          </p:nvCxnSpPr>
          <p:spPr>
            <a:xfrm flipH="1" flipV="1">
              <a:off x="19812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72984B9E-F1DD-4F0E-AF37-6BB11F3F0A36}"/>
                </a:ext>
              </a:extLst>
            </p:cNvPr>
            <p:cNvCxnSpPr/>
            <p:nvPr/>
          </p:nvCxnSpPr>
          <p:spPr>
            <a:xfrm flipV="1">
              <a:off x="47244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B2A88E78-1833-42FB-8061-714A2F3B729D}"/>
                </a:ext>
              </a:extLst>
            </p:cNvPr>
            <p:cNvCxnSpPr/>
            <p:nvPr/>
          </p:nvCxnSpPr>
          <p:spPr>
            <a:xfrm flipH="1" flipV="1">
              <a:off x="74676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F2AF4CD3-BBCC-496D-8A18-F66693B676D7}"/>
                </a:ext>
              </a:extLst>
            </p:cNvPr>
            <p:cNvCxnSpPr/>
            <p:nvPr/>
          </p:nvCxnSpPr>
          <p:spPr>
            <a:xfrm>
              <a:off x="1066800" y="4629150"/>
              <a:ext cx="6781800" cy="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3F2E7ABC-7F78-4734-80C8-212CCABD349F}"/>
                </a:ext>
              </a:extLst>
            </p:cNvPr>
            <p:cNvSpPr txBox="1"/>
            <p:nvPr/>
          </p:nvSpPr>
          <p:spPr>
            <a:xfrm>
              <a:off x="5599733" y="4577941"/>
              <a:ext cx="875958" cy="30941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add x6,x7,x9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EEE8E07A-80C3-41FB-8196-FBA8C65572D2}"/>
                </a:ext>
              </a:extLst>
            </p:cNvPr>
            <p:cNvSpPr txBox="1"/>
            <p:nvPr/>
          </p:nvSpPr>
          <p:spPr>
            <a:xfrm>
              <a:off x="331827" y="4621693"/>
              <a:ext cx="583971" cy="30941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err="1">
                  <a:solidFill>
                    <a:schemeClr val="tx1"/>
                  </a:solidFill>
                  <a:latin typeface="18 VAG Rounded Light   02390" pitchFamily="2" charset="0"/>
                </a:rPr>
                <a:t>inst</a:t>
              </a:r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</a:rPr>
                <a:t>[31:0]</a:t>
              </a: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42936544-2757-487D-ABAB-6EFC6D9A199D}"/>
              </a:ext>
            </a:extLst>
          </p:cNvPr>
          <p:cNvGrpSpPr/>
          <p:nvPr/>
        </p:nvGrpSpPr>
        <p:grpSpPr>
          <a:xfrm>
            <a:off x="1434428" y="2418364"/>
            <a:ext cx="6412267" cy="171274"/>
            <a:chOff x="723175" y="3081983"/>
            <a:chExt cx="7735025" cy="327969"/>
          </a:xfrm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4C9C2EF0-4DF3-40BD-9DC6-C9EE2D38416F}"/>
                </a:ext>
              </a:extLst>
            </p:cNvPr>
            <p:cNvGrpSpPr/>
            <p:nvPr/>
          </p:nvGrpSpPr>
          <p:grpSpPr>
            <a:xfrm>
              <a:off x="723175" y="3081983"/>
              <a:ext cx="4001225" cy="327968"/>
              <a:chOff x="875575" y="4529784"/>
              <a:chExt cx="4001225" cy="327968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30FF5777-2B72-4B24-ACFE-76D5B2D8F26B}"/>
                  </a:ext>
                </a:extLst>
              </p:cNvPr>
              <p:cNvCxnSpPr/>
              <p:nvPr/>
            </p:nvCxnSpPr>
            <p:spPr>
              <a:xfrm>
                <a:off x="1066800" y="4857750"/>
                <a:ext cx="914400" cy="0"/>
              </a:xfrm>
              <a:prstGeom prst="line">
                <a:avLst/>
              </a:prstGeom>
              <a:ln w="28575" cap="rnd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DCC5A75D-5865-4AB4-AC0A-904639B4E6B7}"/>
                  </a:ext>
                </a:extLst>
              </p:cNvPr>
              <p:cNvCxnSpPr/>
              <p:nvPr/>
            </p:nvCxnSpPr>
            <p:spPr>
              <a:xfrm flipV="1">
                <a:off x="1981200" y="4629150"/>
                <a:ext cx="152400" cy="228600"/>
              </a:xfrm>
              <a:prstGeom prst="line">
                <a:avLst/>
              </a:prstGeom>
              <a:ln w="28575" cap="rnd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46CB15ED-F38C-490E-9DE7-B467CD439703}"/>
                  </a:ext>
                </a:extLst>
              </p:cNvPr>
              <p:cNvCxnSpPr/>
              <p:nvPr/>
            </p:nvCxnSpPr>
            <p:spPr>
              <a:xfrm>
                <a:off x="2133600" y="4629150"/>
                <a:ext cx="1295400" cy="1"/>
              </a:xfrm>
              <a:prstGeom prst="line">
                <a:avLst/>
              </a:prstGeom>
              <a:ln w="28575" cap="rnd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FA3E14E3-61A2-4327-BF80-0C6D3C42D025}"/>
                  </a:ext>
                </a:extLst>
              </p:cNvPr>
              <p:cNvCxnSpPr/>
              <p:nvPr/>
            </p:nvCxnSpPr>
            <p:spPr>
              <a:xfrm flipH="1" flipV="1">
                <a:off x="3429000" y="4629151"/>
                <a:ext cx="152400" cy="228600"/>
              </a:xfrm>
              <a:prstGeom prst="line">
                <a:avLst/>
              </a:prstGeom>
              <a:ln w="28575" cap="rnd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92816069-DA0E-4C48-9B66-78803C484975}"/>
                  </a:ext>
                </a:extLst>
              </p:cNvPr>
              <p:cNvCxnSpPr/>
              <p:nvPr/>
            </p:nvCxnSpPr>
            <p:spPr>
              <a:xfrm>
                <a:off x="3581400" y="4857751"/>
                <a:ext cx="1143000" cy="1"/>
              </a:xfrm>
              <a:prstGeom prst="line">
                <a:avLst/>
              </a:prstGeom>
              <a:ln w="28575" cap="rnd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E1732B0E-81DF-46AE-A86B-0244A55C7C24}"/>
                  </a:ext>
                </a:extLst>
              </p:cNvPr>
              <p:cNvCxnSpPr/>
              <p:nvPr/>
            </p:nvCxnSpPr>
            <p:spPr>
              <a:xfrm flipV="1">
                <a:off x="4724400" y="4629151"/>
                <a:ext cx="152400" cy="228600"/>
              </a:xfrm>
              <a:prstGeom prst="line">
                <a:avLst/>
              </a:prstGeom>
              <a:ln w="28575" cap="rnd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C4F80DE7-EB28-494A-B0AA-C31FADFC6C6A}"/>
                  </a:ext>
                </a:extLst>
              </p:cNvPr>
              <p:cNvSpPr txBox="1"/>
              <p:nvPr/>
            </p:nvSpPr>
            <p:spPr>
              <a:xfrm>
                <a:off x="875575" y="4529784"/>
                <a:ext cx="363532" cy="309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50" dirty="0">
                    <a:solidFill>
                      <a:schemeClr val="tx1"/>
                    </a:solidFill>
                    <a:latin typeface="18 VAG Rounded Light   02390" pitchFamily="2" charset="0"/>
                  </a:rPr>
                  <a:t>Clock</a:t>
                </a:r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8680597A-6D89-4553-BEE5-E17749130699}"/>
                  </a:ext>
                </a:extLst>
              </p:cNvPr>
              <p:cNvCxnSpPr/>
              <p:nvPr/>
            </p:nvCxnSpPr>
            <p:spPr>
              <a:xfrm flipV="1">
                <a:off x="1962693" y="4698506"/>
                <a:ext cx="125073" cy="32071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15B54856-9D6A-4096-9153-E0D705DC3D41}"/>
                  </a:ext>
                </a:extLst>
              </p:cNvPr>
              <p:cNvCxnSpPr/>
              <p:nvPr/>
            </p:nvCxnSpPr>
            <p:spPr>
              <a:xfrm flipH="1" flipV="1">
                <a:off x="2084560" y="4698506"/>
                <a:ext cx="16034" cy="109043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D0C99B07-8788-4EFA-8E2D-9C6060DBE06C}"/>
                  </a:ext>
                </a:extLst>
              </p:cNvPr>
              <p:cNvCxnSpPr/>
              <p:nvPr/>
            </p:nvCxnSpPr>
            <p:spPr>
              <a:xfrm flipV="1">
                <a:off x="4701951" y="4700170"/>
                <a:ext cx="125073" cy="32071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301918A6-BA00-498D-B620-11EC80B33BE7}"/>
                  </a:ext>
                </a:extLst>
              </p:cNvPr>
              <p:cNvCxnSpPr/>
              <p:nvPr/>
            </p:nvCxnSpPr>
            <p:spPr>
              <a:xfrm flipH="1" flipV="1">
                <a:off x="4823818" y="4700170"/>
                <a:ext cx="16034" cy="109043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745A5E5-876E-4D0C-BF43-B6A1F443E724}"/>
                </a:ext>
              </a:extLst>
            </p:cNvPr>
            <p:cNvCxnSpPr/>
            <p:nvPr/>
          </p:nvCxnSpPr>
          <p:spPr>
            <a:xfrm>
              <a:off x="4724400" y="3181350"/>
              <a:ext cx="1295400" cy="1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2CAE003-67F3-484A-A9B8-AC9DC52A14BC}"/>
                </a:ext>
              </a:extLst>
            </p:cNvPr>
            <p:cNvCxnSpPr/>
            <p:nvPr/>
          </p:nvCxnSpPr>
          <p:spPr>
            <a:xfrm flipH="1" flipV="1">
              <a:off x="6019800" y="3181351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B48B23D0-838A-465B-B3F1-EC7A38E85E95}"/>
                </a:ext>
              </a:extLst>
            </p:cNvPr>
            <p:cNvCxnSpPr/>
            <p:nvPr/>
          </p:nvCxnSpPr>
          <p:spPr>
            <a:xfrm>
              <a:off x="6172200" y="3409951"/>
              <a:ext cx="1143000" cy="1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F7B24E5-E3FB-4097-B19B-8F5BC9657617}"/>
                </a:ext>
              </a:extLst>
            </p:cNvPr>
            <p:cNvCxnSpPr/>
            <p:nvPr/>
          </p:nvCxnSpPr>
          <p:spPr>
            <a:xfrm flipV="1">
              <a:off x="7315200" y="3181351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8F26335-E6FE-452C-939E-E0D3CF99D0AC}"/>
                </a:ext>
              </a:extLst>
            </p:cNvPr>
            <p:cNvCxnSpPr/>
            <p:nvPr/>
          </p:nvCxnSpPr>
          <p:spPr>
            <a:xfrm flipV="1">
              <a:off x="7292751" y="3252370"/>
              <a:ext cx="125073" cy="32071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E6B4008D-C19F-44FE-8DBA-B1AFC579E8EF}"/>
                </a:ext>
              </a:extLst>
            </p:cNvPr>
            <p:cNvCxnSpPr/>
            <p:nvPr/>
          </p:nvCxnSpPr>
          <p:spPr>
            <a:xfrm flipH="1" flipV="1">
              <a:off x="7414618" y="3252370"/>
              <a:ext cx="16034" cy="109043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0722849C-8224-4414-9378-7D4E21985493}"/>
                </a:ext>
              </a:extLst>
            </p:cNvPr>
            <p:cNvCxnSpPr/>
            <p:nvPr/>
          </p:nvCxnSpPr>
          <p:spPr>
            <a:xfrm>
              <a:off x="7467600" y="3181349"/>
              <a:ext cx="990600" cy="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3420E411-C933-470B-9B08-37EE1271E038}"/>
              </a:ext>
            </a:extLst>
          </p:cNvPr>
          <p:cNvGrpSpPr/>
          <p:nvPr/>
        </p:nvGrpSpPr>
        <p:grpSpPr>
          <a:xfrm>
            <a:off x="1418679" y="3616152"/>
            <a:ext cx="6680693" cy="175086"/>
            <a:chOff x="-210222" y="4589292"/>
            <a:chExt cx="8058822" cy="335271"/>
          </a:xfrm>
        </p:grpSpPr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B9567C5-ECEC-495C-8C64-275723647D20}"/>
                </a:ext>
              </a:extLst>
            </p:cNvPr>
            <p:cNvCxnSpPr/>
            <p:nvPr/>
          </p:nvCxnSpPr>
          <p:spPr>
            <a:xfrm>
              <a:off x="1066800" y="4857750"/>
              <a:ext cx="6781800" cy="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0AF8BC1-2EEA-4C15-901A-17DCE92FB797}"/>
                </a:ext>
              </a:extLst>
            </p:cNvPr>
            <p:cNvCxnSpPr/>
            <p:nvPr/>
          </p:nvCxnSpPr>
          <p:spPr>
            <a:xfrm flipV="1">
              <a:off x="19812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66147D33-4505-4F72-ACBB-1FB5853F4B29}"/>
                </a:ext>
              </a:extLst>
            </p:cNvPr>
            <p:cNvCxnSpPr/>
            <p:nvPr/>
          </p:nvCxnSpPr>
          <p:spPr>
            <a:xfrm flipH="1" flipV="1">
              <a:off x="47244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EF145A8-2BB3-4E68-8273-238C76049D4E}"/>
                </a:ext>
              </a:extLst>
            </p:cNvPr>
            <p:cNvCxnSpPr/>
            <p:nvPr/>
          </p:nvCxnSpPr>
          <p:spPr>
            <a:xfrm flipV="1">
              <a:off x="74676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5E71FA15-810E-4EBB-B5B7-E2CC4155762D}"/>
                </a:ext>
              </a:extLst>
            </p:cNvPr>
            <p:cNvSpPr txBox="1"/>
            <p:nvPr/>
          </p:nvSpPr>
          <p:spPr>
            <a:xfrm>
              <a:off x="2797415" y="4589292"/>
              <a:ext cx="437012" cy="31395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err="1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Reg</a:t>
              </a:r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[2]</a:t>
              </a: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86352D26-32DD-48BB-BF71-FA1FABA4EC2F}"/>
                </a:ext>
              </a:extLst>
            </p:cNvPr>
            <p:cNvCxnSpPr/>
            <p:nvPr/>
          </p:nvCxnSpPr>
          <p:spPr>
            <a:xfrm flipH="1" flipV="1">
              <a:off x="19812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D5DBA1BF-BB7D-4C7B-9976-3FA9C590EDD3}"/>
                </a:ext>
              </a:extLst>
            </p:cNvPr>
            <p:cNvCxnSpPr/>
            <p:nvPr/>
          </p:nvCxnSpPr>
          <p:spPr>
            <a:xfrm flipV="1">
              <a:off x="47244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962AC669-9A17-498E-99F4-972A929DBC4D}"/>
                </a:ext>
              </a:extLst>
            </p:cNvPr>
            <p:cNvCxnSpPr/>
            <p:nvPr/>
          </p:nvCxnSpPr>
          <p:spPr>
            <a:xfrm flipH="1" flipV="1">
              <a:off x="74676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0F03D767-E796-4D10-8AE0-C44C41E51797}"/>
                </a:ext>
              </a:extLst>
            </p:cNvPr>
            <p:cNvCxnSpPr/>
            <p:nvPr/>
          </p:nvCxnSpPr>
          <p:spPr>
            <a:xfrm>
              <a:off x="1066800" y="4629157"/>
              <a:ext cx="6781800" cy="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AF54C875-C5DF-4C96-BB5C-BCE06A4A601F}"/>
                </a:ext>
              </a:extLst>
            </p:cNvPr>
            <p:cNvSpPr txBox="1"/>
            <p:nvPr/>
          </p:nvSpPr>
          <p:spPr>
            <a:xfrm>
              <a:off x="5587571" y="4594681"/>
              <a:ext cx="419609" cy="30941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err="1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Reg</a:t>
              </a:r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[7]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D8DFA1AB-36F1-4FF5-8086-518A4F0B2FB4}"/>
                </a:ext>
              </a:extLst>
            </p:cNvPr>
            <p:cNvSpPr txBox="1"/>
            <p:nvPr/>
          </p:nvSpPr>
          <p:spPr>
            <a:xfrm>
              <a:off x="-210222" y="4615149"/>
              <a:ext cx="518226" cy="30941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err="1">
                  <a:solidFill>
                    <a:schemeClr val="tx1"/>
                  </a:solidFill>
                  <a:latin typeface="18 VAG Rounded Light   02390" pitchFamily="2" charset="0"/>
                </a:rPr>
                <a:t>Reg</a:t>
              </a:r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</a:rPr>
                <a:t>[rs1]</a:t>
              </a:r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34B757F1-0BF5-4CDF-86BD-656194DE726A}"/>
              </a:ext>
            </a:extLst>
          </p:cNvPr>
          <p:cNvGrpSpPr/>
          <p:nvPr/>
        </p:nvGrpSpPr>
        <p:grpSpPr>
          <a:xfrm>
            <a:off x="1433398" y="4107285"/>
            <a:ext cx="6476466" cy="168629"/>
            <a:chOff x="-1259268" y="4579838"/>
            <a:chExt cx="7812468" cy="322907"/>
          </a:xfrm>
        </p:grpSpPr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3B09AB82-29B1-4808-B1D9-0743023BDE06}"/>
                </a:ext>
              </a:extLst>
            </p:cNvPr>
            <p:cNvCxnSpPr/>
            <p:nvPr/>
          </p:nvCxnSpPr>
          <p:spPr>
            <a:xfrm>
              <a:off x="1066800" y="4857750"/>
              <a:ext cx="5486400" cy="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A7E02519-CB1A-49E7-81A1-7D0BA5448F6C}"/>
                </a:ext>
              </a:extLst>
            </p:cNvPr>
            <p:cNvCxnSpPr/>
            <p:nvPr/>
          </p:nvCxnSpPr>
          <p:spPr>
            <a:xfrm flipV="1">
              <a:off x="19812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6084EE23-6B35-468D-AC36-F39D8CE37621}"/>
                </a:ext>
              </a:extLst>
            </p:cNvPr>
            <p:cNvCxnSpPr/>
            <p:nvPr/>
          </p:nvCxnSpPr>
          <p:spPr>
            <a:xfrm flipH="1" flipV="1">
              <a:off x="47244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D8491070-7624-462A-BACF-DD0B6FCBA12C}"/>
                </a:ext>
              </a:extLst>
            </p:cNvPr>
            <p:cNvSpPr txBox="1"/>
            <p:nvPr/>
          </p:nvSpPr>
          <p:spPr>
            <a:xfrm>
              <a:off x="2815600" y="4584279"/>
              <a:ext cx="955237" cy="31395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err="1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Reg</a:t>
              </a:r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[2]+</a:t>
              </a:r>
              <a:r>
                <a:rPr lang="en-US" sz="1050" dirty="0" err="1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Reg</a:t>
              </a:r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[3]</a:t>
              </a:r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CF0610B-0275-4519-BCDA-F8CC0552AA3C}"/>
                </a:ext>
              </a:extLst>
            </p:cNvPr>
            <p:cNvCxnSpPr/>
            <p:nvPr/>
          </p:nvCxnSpPr>
          <p:spPr>
            <a:xfrm flipH="1" flipV="1">
              <a:off x="19812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926BE44-9C42-48A5-A703-99F5C51224B3}"/>
                </a:ext>
              </a:extLst>
            </p:cNvPr>
            <p:cNvCxnSpPr/>
            <p:nvPr/>
          </p:nvCxnSpPr>
          <p:spPr>
            <a:xfrm flipV="1">
              <a:off x="47244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EFEBBC5-A935-416A-8CA3-76F9867844DF}"/>
                </a:ext>
              </a:extLst>
            </p:cNvPr>
            <p:cNvCxnSpPr/>
            <p:nvPr/>
          </p:nvCxnSpPr>
          <p:spPr>
            <a:xfrm>
              <a:off x="1066800" y="4629150"/>
              <a:ext cx="5486400" cy="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FB572781-F9B7-4CBD-A7BF-22ED34465D2C}"/>
                </a:ext>
              </a:extLst>
            </p:cNvPr>
            <p:cNvSpPr txBox="1"/>
            <p:nvPr/>
          </p:nvSpPr>
          <p:spPr>
            <a:xfrm>
              <a:off x="-1259268" y="4579838"/>
              <a:ext cx="210772" cy="3094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err="1">
                  <a:solidFill>
                    <a:schemeClr val="tx1"/>
                  </a:solidFill>
                  <a:latin typeface="18 VAG Rounded Light   02390" pitchFamily="2" charset="0"/>
                </a:rPr>
                <a:t>alu</a:t>
              </a:r>
              <a:endParaRPr lang="en-US" sz="105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24210A4-2DEC-4703-AA77-02D870F6FBF4}"/>
                </a:ext>
              </a:extLst>
            </p:cNvPr>
            <p:cNvSpPr txBox="1"/>
            <p:nvPr/>
          </p:nvSpPr>
          <p:spPr>
            <a:xfrm>
              <a:off x="5075335" y="4588786"/>
              <a:ext cx="955237" cy="31395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err="1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Reg</a:t>
              </a:r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[7]+</a:t>
              </a:r>
              <a:r>
                <a:rPr lang="en-US" sz="1050" dirty="0" err="1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Reg</a:t>
              </a:r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[9]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3E02169D-302F-4927-913D-FE9B7564E6C7}"/>
              </a:ext>
            </a:extLst>
          </p:cNvPr>
          <p:cNvGrpSpPr/>
          <p:nvPr/>
        </p:nvGrpSpPr>
        <p:grpSpPr>
          <a:xfrm>
            <a:off x="1433398" y="3868474"/>
            <a:ext cx="6665974" cy="171206"/>
            <a:chOff x="-192468" y="4566293"/>
            <a:chExt cx="8041068" cy="327842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1EBB145E-EF26-4A28-BAB6-0DCE1FB08F80}"/>
                </a:ext>
              </a:extLst>
            </p:cNvPr>
            <p:cNvCxnSpPr/>
            <p:nvPr/>
          </p:nvCxnSpPr>
          <p:spPr>
            <a:xfrm>
              <a:off x="1066800" y="4857750"/>
              <a:ext cx="6781800" cy="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59D9199-6E61-44D4-BD91-53CDDC18A3BF}"/>
                </a:ext>
              </a:extLst>
            </p:cNvPr>
            <p:cNvCxnSpPr/>
            <p:nvPr/>
          </p:nvCxnSpPr>
          <p:spPr>
            <a:xfrm flipV="1">
              <a:off x="19812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A805D089-1420-4046-AC9E-EC61A2532ED6}"/>
                </a:ext>
              </a:extLst>
            </p:cNvPr>
            <p:cNvCxnSpPr/>
            <p:nvPr/>
          </p:nvCxnSpPr>
          <p:spPr>
            <a:xfrm flipH="1" flipV="1">
              <a:off x="47244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E39314F9-0790-4891-A19C-27F20179327C}"/>
                </a:ext>
              </a:extLst>
            </p:cNvPr>
            <p:cNvCxnSpPr/>
            <p:nvPr/>
          </p:nvCxnSpPr>
          <p:spPr>
            <a:xfrm flipV="1">
              <a:off x="74676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B1AD86C3-F160-469C-9C42-E04D8D66A064}"/>
                </a:ext>
              </a:extLst>
            </p:cNvPr>
            <p:cNvSpPr txBox="1"/>
            <p:nvPr/>
          </p:nvSpPr>
          <p:spPr>
            <a:xfrm>
              <a:off x="2801021" y="4580174"/>
              <a:ext cx="437012" cy="31396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err="1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Reg</a:t>
              </a:r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[3]</a:t>
              </a:r>
            </a:p>
          </p:txBody>
        </p: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329B21DD-BFA4-422C-A4E4-C3DE1D53EA77}"/>
                </a:ext>
              </a:extLst>
            </p:cNvPr>
            <p:cNvCxnSpPr/>
            <p:nvPr/>
          </p:nvCxnSpPr>
          <p:spPr>
            <a:xfrm flipH="1" flipV="1">
              <a:off x="19812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83E71739-3796-4EDD-B964-C15C2AA3B086}"/>
                </a:ext>
              </a:extLst>
            </p:cNvPr>
            <p:cNvCxnSpPr/>
            <p:nvPr/>
          </p:nvCxnSpPr>
          <p:spPr>
            <a:xfrm flipV="1">
              <a:off x="47244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A1D7D099-16A5-48AA-B3E3-55CB7818A06B}"/>
                </a:ext>
              </a:extLst>
            </p:cNvPr>
            <p:cNvCxnSpPr/>
            <p:nvPr/>
          </p:nvCxnSpPr>
          <p:spPr>
            <a:xfrm flipH="1" flipV="1">
              <a:off x="74676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82CE9DE4-FE12-495D-9A7A-BAFA6E4A8895}"/>
                </a:ext>
              </a:extLst>
            </p:cNvPr>
            <p:cNvCxnSpPr/>
            <p:nvPr/>
          </p:nvCxnSpPr>
          <p:spPr>
            <a:xfrm>
              <a:off x="1066800" y="4629150"/>
              <a:ext cx="6781800" cy="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5D6672D9-D64F-493A-9F78-F6F864A8C732}"/>
                </a:ext>
              </a:extLst>
            </p:cNvPr>
            <p:cNvSpPr txBox="1"/>
            <p:nvPr/>
          </p:nvSpPr>
          <p:spPr>
            <a:xfrm>
              <a:off x="5587570" y="4573192"/>
              <a:ext cx="437012" cy="31396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err="1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Reg</a:t>
              </a:r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[9]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0C387472-CF35-4016-8020-0B00B521970C}"/>
                </a:ext>
              </a:extLst>
            </p:cNvPr>
            <p:cNvSpPr txBox="1"/>
            <p:nvPr/>
          </p:nvSpPr>
          <p:spPr>
            <a:xfrm>
              <a:off x="-192468" y="4566293"/>
              <a:ext cx="551099" cy="3139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err="1">
                  <a:solidFill>
                    <a:schemeClr val="tx1"/>
                  </a:solidFill>
                  <a:latin typeface="18 VAG Rounded Light   02390" pitchFamily="2" charset="0"/>
                </a:rPr>
                <a:t>Reg</a:t>
              </a:r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</a:rPr>
                <a:t>[rs2]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427A702E-0E04-4812-89D3-42FE8273E621}"/>
              </a:ext>
            </a:extLst>
          </p:cNvPr>
          <p:cNvGrpSpPr/>
          <p:nvPr/>
        </p:nvGrpSpPr>
        <p:grpSpPr>
          <a:xfrm>
            <a:off x="1361820" y="4577793"/>
            <a:ext cx="6548045" cy="201385"/>
            <a:chOff x="635589" y="4781534"/>
            <a:chExt cx="7898811" cy="385630"/>
          </a:xfrm>
        </p:grpSpPr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E77C0621-5742-40B8-8462-4879AE4ED689}"/>
                </a:ext>
              </a:extLst>
            </p:cNvPr>
            <p:cNvGrpSpPr/>
            <p:nvPr/>
          </p:nvGrpSpPr>
          <p:grpSpPr>
            <a:xfrm>
              <a:off x="635589" y="4781534"/>
              <a:ext cx="7898811" cy="385630"/>
              <a:chOff x="635589" y="4552934"/>
              <a:chExt cx="7898811" cy="385630"/>
            </a:xfrm>
          </p:grpSpPr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D3F5A31D-E978-464C-BAA2-17E169BE81D1}"/>
                  </a:ext>
                </a:extLst>
              </p:cNvPr>
              <p:cNvCxnSpPr/>
              <p:nvPr/>
            </p:nvCxnSpPr>
            <p:spPr>
              <a:xfrm>
                <a:off x="1066800" y="4857750"/>
                <a:ext cx="7467600" cy="0"/>
              </a:xfrm>
              <a:prstGeom prst="line">
                <a:avLst/>
              </a:prstGeom>
              <a:ln w="28575" cap="rnd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4877383F-3433-4988-A841-E74FFBB06613}"/>
                  </a:ext>
                </a:extLst>
              </p:cNvPr>
              <p:cNvCxnSpPr/>
              <p:nvPr/>
            </p:nvCxnSpPr>
            <p:spPr>
              <a:xfrm flipH="1" flipV="1">
                <a:off x="4724400" y="4629150"/>
                <a:ext cx="152400" cy="228600"/>
              </a:xfrm>
              <a:prstGeom prst="line">
                <a:avLst/>
              </a:prstGeom>
              <a:ln w="28575" cap="rnd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9EBA6F90-98F1-4AF9-A1E2-DE7A1F673CB7}"/>
                  </a:ext>
                </a:extLst>
              </p:cNvPr>
              <p:cNvSpPr txBox="1"/>
              <p:nvPr/>
            </p:nvSpPr>
            <p:spPr>
              <a:xfrm>
                <a:off x="3263338" y="4629150"/>
                <a:ext cx="214639" cy="3094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50" dirty="0">
                    <a:solidFill>
                      <a:schemeClr val="tx1"/>
                    </a:solidFill>
                    <a:latin typeface="18 VAG Rounded Light   02390" pitchFamily="2" charset="0"/>
                  </a:rPr>
                  <a:t>???</a:t>
                </a:r>
              </a:p>
            </p:txBody>
          </p: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D0A0C3B9-1426-469F-A452-9EA46CB25D32}"/>
                  </a:ext>
                </a:extLst>
              </p:cNvPr>
              <p:cNvCxnSpPr/>
              <p:nvPr/>
            </p:nvCxnSpPr>
            <p:spPr>
              <a:xfrm flipV="1">
                <a:off x="4724400" y="4629150"/>
                <a:ext cx="152400" cy="228600"/>
              </a:xfrm>
              <a:prstGeom prst="line">
                <a:avLst/>
              </a:prstGeom>
              <a:ln w="28575" cap="rnd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1516BD33-2347-4FB9-AD78-8EA9605C4F57}"/>
                  </a:ext>
                </a:extLst>
              </p:cNvPr>
              <p:cNvCxnSpPr/>
              <p:nvPr/>
            </p:nvCxnSpPr>
            <p:spPr>
              <a:xfrm>
                <a:off x="1066800" y="4629150"/>
                <a:ext cx="7467600" cy="0"/>
              </a:xfrm>
              <a:prstGeom prst="line">
                <a:avLst/>
              </a:prstGeom>
              <a:ln w="28575" cap="rnd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29E28E08-2948-4A98-B0D4-68CB416D8D7E}"/>
                  </a:ext>
                </a:extLst>
              </p:cNvPr>
              <p:cNvSpPr txBox="1"/>
              <p:nvPr/>
            </p:nvSpPr>
            <p:spPr>
              <a:xfrm>
                <a:off x="635589" y="4552934"/>
                <a:ext cx="396405" cy="3094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50" dirty="0" err="1">
                    <a:solidFill>
                      <a:schemeClr val="tx1"/>
                    </a:solidFill>
                    <a:latin typeface="18 VAG Rounded Light   02390" pitchFamily="2" charset="0"/>
                  </a:rPr>
                  <a:t>Reg</a:t>
                </a:r>
                <a:r>
                  <a:rPr lang="en-US" sz="1050" dirty="0">
                    <a:solidFill>
                      <a:schemeClr val="tx1"/>
                    </a:solidFill>
                    <a:latin typeface="18 VAG Rounded Light   02390" pitchFamily="2" charset="0"/>
                  </a:rPr>
                  <a:t>[1]</a:t>
                </a:r>
              </a:p>
            </p:txBody>
          </p:sp>
        </p:grp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C3BAAC78-8332-4A88-A4B8-C1510C5A9819}"/>
                </a:ext>
              </a:extLst>
            </p:cNvPr>
            <p:cNvSpPr txBox="1"/>
            <p:nvPr/>
          </p:nvSpPr>
          <p:spPr>
            <a:xfrm>
              <a:off x="5476306" y="4815069"/>
              <a:ext cx="955237" cy="3139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err="1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Reg</a:t>
              </a:r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[2]+</a:t>
              </a:r>
              <a:r>
                <a:rPr lang="en-US" sz="1050" dirty="0" err="1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Reg</a:t>
              </a:r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[3]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F758314-FA8B-4CD7-A4D6-BEB60E935C38}"/>
              </a:ext>
            </a:extLst>
          </p:cNvPr>
          <p:cNvGrpSpPr/>
          <p:nvPr/>
        </p:nvGrpSpPr>
        <p:grpSpPr>
          <a:xfrm>
            <a:off x="1433398" y="4349878"/>
            <a:ext cx="6647269" cy="175851"/>
            <a:chOff x="-1465305" y="4554505"/>
            <a:chExt cx="8018505" cy="336736"/>
          </a:xfrm>
        </p:grpSpPr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4C4C8A6A-5F4D-4503-B57F-0E9978D1207A}"/>
                </a:ext>
              </a:extLst>
            </p:cNvPr>
            <p:cNvCxnSpPr/>
            <p:nvPr/>
          </p:nvCxnSpPr>
          <p:spPr>
            <a:xfrm>
              <a:off x="1066800" y="4857750"/>
              <a:ext cx="5486400" cy="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B748A835-7890-41CA-A1A4-6C567E158110}"/>
                </a:ext>
              </a:extLst>
            </p:cNvPr>
            <p:cNvCxnSpPr/>
            <p:nvPr/>
          </p:nvCxnSpPr>
          <p:spPr>
            <a:xfrm flipV="1">
              <a:off x="19812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466CE58-2DCD-4B61-8320-293E4590351E}"/>
                </a:ext>
              </a:extLst>
            </p:cNvPr>
            <p:cNvCxnSpPr/>
            <p:nvPr/>
          </p:nvCxnSpPr>
          <p:spPr>
            <a:xfrm flipH="1" flipV="1">
              <a:off x="47244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F89D18BC-7904-41DE-A187-E0D5B15FDDDE}"/>
                </a:ext>
              </a:extLst>
            </p:cNvPr>
            <p:cNvSpPr txBox="1"/>
            <p:nvPr/>
          </p:nvSpPr>
          <p:spPr>
            <a:xfrm>
              <a:off x="2805227" y="4570517"/>
              <a:ext cx="955237" cy="3139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err="1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Reg</a:t>
              </a:r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[2]+</a:t>
              </a:r>
              <a:r>
                <a:rPr lang="en-US" sz="1050" dirty="0" err="1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Reg</a:t>
              </a:r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[3]</a:t>
              </a:r>
            </a:p>
          </p:txBody>
        </p: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6D3423BE-394F-4E02-A971-BC989A58DAE2}"/>
                </a:ext>
              </a:extLst>
            </p:cNvPr>
            <p:cNvCxnSpPr/>
            <p:nvPr/>
          </p:nvCxnSpPr>
          <p:spPr>
            <a:xfrm flipH="1" flipV="1">
              <a:off x="19812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CC4365B7-AB7A-4FCF-AB91-4A598BC05514}"/>
                </a:ext>
              </a:extLst>
            </p:cNvPr>
            <p:cNvCxnSpPr/>
            <p:nvPr/>
          </p:nvCxnSpPr>
          <p:spPr>
            <a:xfrm flipV="1">
              <a:off x="47244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62A90B6-65FD-48B0-95F1-6802D80633B8}"/>
                </a:ext>
              </a:extLst>
            </p:cNvPr>
            <p:cNvCxnSpPr/>
            <p:nvPr/>
          </p:nvCxnSpPr>
          <p:spPr>
            <a:xfrm>
              <a:off x="1066800" y="4629150"/>
              <a:ext cx="5486400" cy="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7934BE09-BE84-47B7-9597-07F89F326112}"/>
                </a:ext>
              </a:extLst>
            </p:cNvPr>
            <p:cNvSpPr txBox="1"/>
            <p:nvPr/>
          </p:nvSpPr>
          <p:spPr>
            <a:xfrm>
              <a:off x="-1465305" y="4554505"/>
              <a:ext cx="210772" cy="30941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err="1">
                  <a:solidFill>
                    <a:schemeClr val="tx1"/>
                  </a:solidFill>
                  <a:latin typeface="18 VAG Rounded Light   02390" pitchFamily="2" charset="0"/>
                </a:rPr>
                <a:t>wb</a:t>
              </a:r>
              <a:endParaRPr lang="en-US" sz="105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39CEC142-3104-4412-93A7-1583399D3998}"/>
                </a:ext>
              </a:extLst>
            </p:cNvPr>
            <p:cNvSpPr txBox="1"/>
            <p:nvPr/>
          </p:nvSpPr>
          <p:spPr>
            <a:xfrm>
              <a:off x="5073030" y="4577281"/>
              <a:ext cx="955237" cy="3139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err="1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Reg</a:t>
              </a:r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[7]+</a:t>
              </a:r>
              <a:r>
                <a:rPr lang="en-US" sz="1050" dirty="0" err="1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Reg</a:t>
              </a:r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[9]</a:t>
              </a: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F5A198EB-21D0-4F5A-8E42-AC57CC5926C2}"/>
              </a:ext>
            </a:extLst>
          </p:cNvPr>
          <p:cNvGrpSpPr/>
          <p:nvPr/>
        </p:nvGrpSpPr>
        <p:grpSpPr>
          <a:xfrm>
            <a:off x="1261481" y="3421850"/>
            <a:ext cx="6719448" cy="186028"/>
            <a:chOff x="-256973" y="4573572"/>
            <a:chExt cx="8105573" cy="356224"/>
          </a:xfrm>
        </p:grpSpPr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F4862BE-7266-4771-826A-02BF876CD0C4}"/>
                </a:ext>
              </a:extLst>
            </p:cNvPr>
            <p:cNvCxnSpPr/>
            <p:nvPr/>
          </p:nvCxnSpPr>
          <p:spPr>
            <a:xfrm>
              <a:off x="1066800" y="4857750"/>
              <a:ext cx="6781800" cy="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53B8B736-A41D-42A5-AA38-075C95219772}"/>
                </a:ext>
              </a:extLst>
            </p:cNvPr>
            <p:cNvCxnSpPr/>
            <p:nvPr/>
          </p:nvCxnSpPr>
          <p:spPr>
            <a:xfrm flipV="1">
              <a:off x="19812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0A92DA6B-681F-437A-B637-DB87AEE95CB8}"/>
                </a:ext>
              </a:extLst>
            </p:cNvPr>
            <p:cNvCxnSpPr/>
            <p:nvPr/>
          </p:nvCxnSpPr>
          <p:spPr>
            <a:xfrm flipH="1" flipV="1">
              <a:off x="47244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4B8B0439-2E67-4E7E-AE29-1E2190F1DA12}"/>
                </a:ext>
              </a:extLst>
            </p:cNvPr>
            <p:cNvCxnSpPr/>
            <p:nvPr/>
          </p:nvCxnSpPr>
          <p:spPr>
            <a:xfrm flipV="1">
              <a:off x="74676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47B19E03-37AC-45C7-8BC0-81BE51007A33}"/>
                </a:ext>
              </a:extLst>
            </p:cNvPr>
            <p:cNvSpPr txBox="1"/>
            <p:nvPr/>
          </p:nvSpPr>
          <p:spPr>
            <a:xfrm>
              <a:off x="2586314" y="4573572"/>
              <a:ext cx="773471" cy="3139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add control</a:t>
              </a:r>
            </a:p>
          </p:txBody>
        </p: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540026F2-BB68-4611-A11E-91D450B85636}"/>
                </a:ext>
              </a:extLst>
            </p:cNvPr>
            <p:cNvCxnSpPr/>
            <p:nvPr/>
          </p:nvCxnSpPr>
          <p:spPr>
            <a:xfrm flipH="1" flipV="1">
              <a:off x="19812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353D4859-34B0-407C-92C9-6FEBBADDE27E}"/>
                </a:ext>
              </a:extLst>
            </p:cNvPr>
            <p:cNvCxnSpPr/>
            <p:nvPr/>
          </p:nvCxnSpPr>
          <p:spPr>
            <a:xfrm flipV="1">
              <a:off x="47244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13B2FE7-7199-4C03-A7B3-EAA9BDBDE7AB}"/>
                </a:ext>
              </a:extLst>
            </p:cNvPr>
            <p:cNvCxnSpPr/>
            <p:nvPr/>
          </p:nvCxnSpPr>
          <p:spPr>
            <a:xfrm flipH="1" flipV="1">
              <a:off x="7467600" y="4629150"/>
              <a:ext cx="152400" cy="22860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80C8D073-F6A2-4724-9CD9-21655B644EEE}"/>
                </a:ext>
              </a:extLst>
            </p:cNvPr>
            <p:cNvCxnSpPr/>
            <p:nvPr/>
          </p:nvCxnSpPr>
          <p:spPr>
            <a:xfrm>
              <a:off x="1066800" y="4629150"/>
              <a:ext cx="6781800" cy="0"/>
            </a:xfrm>
            <a:prstGeom prst="line">
              <a:avLst/>
            </a:prstGeom>
            <a:ln w="28575" cap="rnd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7E3404D2-D655-4445-9631-4D702B7DCA67}"/>
                </a:ext>
              </a:extLst>
            </p:cNvPr>
            <p:cNvSpPr txBox="1"/>
            <p:nvPr/>
          </p:nvSpPr>
          <p:spPr>
            <a:xfrm>
              <a:off x="5375067" y="4573572"/>
              <a:ext cx="773471" cy="3139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  <a:cs typeface="Courier New"/>
                </a:rPr>
                <a:t>add control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4139766D-6D74-4111-9B47-BAAB02B25D80}"/>
                </a:ext>
              </a:extLst>
            </p:cNvPr>
            <p:cNvSpPr txBox="1"/>
            <p:nvPr/>
          </p:nvSpPr>
          <p:spPr>
            <a:xfrm>
              <a:off x="-256973" y="4615836"/>
              <a:ext cx="1249391" cy="3139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</a:rPr>
                <a:t>     Control logic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855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1D5B9B37-C6EB-4366-8C4B-32D6A9B27CFC}"/>
              </a:ext>
            </a:extLst>
          </p:cNvPr>
          <p:cNvCxnSpPr>
            <a:cxnSpLocks/>
          </p:cNvCxnSpPr>
          <p:nvPr/>
        </p:nvCxnSpPr>
        <p:spPr bwMode="auto">
          <a:xfrm flipV="1">
            <a:off x="8184931" y="2114550"/>
            <a:ext cx="9724" cy="154610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b="1" dirty="0">
                <a:latin typeface="Courier"/>
              </a:rPr>
              <a:t>add</a:t>
            </a:r>
            <a:r>
              <a:rPr lang="en-US" b="1" dirty="0">
                <a:latin typeface="+mj-lt"/>
              </a:rPr>
              <a:t> timing</a:t>
            </a:r>
          </a:p>
        </p:txBody>
      </p:sp>
      <p:cxnSp>
        <p:nvCxnSpPr>
          <p:cNvPr id="111" name="Straight Arrow Connector 110"/>
          <p:cNvCxnSpPr>
            <a:cxnSpLocks/>
          </p:cNvCxnSpPr>
          <p:nvPr/>
        </p:nvCxnSpPr>
        <p:spPr bwMode="auto">
          <a:xfrm flipV="1">
            <a:off x="6938941" y="2622176"/>
            <a:ext cx="5568" cy="103886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6" name="Rectangle 39"/>
          <p:cNvSpPr>
            <a:spLocks noChangeArrowheads="1"/>
          </p:cNvSpPr>
          <p:nvPr/>
        </p:nvSpPr>
        <p:spPr bwMode="auto">
          <a:xfrm>
            <a:off x="6785770" y="3697392"/>
            <a:ext cx="457557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ALUSel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67" name="Line 26">
            <a:extLst>
              <a:ext uri="{FF2B5EF4-FFF2-40B4-BE49-F238E27FC236}">
                <a16:creationId xmlns:a16="http://schemas.microsoft.com/office/drawing/2014/main" id="{C46246D5-3219-49A4-9CDA-187DCC95DA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2172" y="2153323"/>
            <a:ext cx="17595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68" name="Rectangle 27">
            <a:extLst>
              <a:ext uri="{FF2B5EF4-FFF2-40B4-BE49-F238E27FC236}">
                <a16:creationId xmlns:a16="http://schemas.microsoft.com/office/drawing/2014/main" id="{DD0673BC-FE0E-4E62-9A99-593691CA8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271" y="915919"/>
            <a:ext cx="231534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+4</a:t>
            </a:r>
          </a:p>
        </p:txBody>
      </p:sp>
      <p:sp>
        <p:nvSpPr>
          <p:cNvPr id="69" name="Freeform 28">
            <a:extLst>
              <a:ext uri="{FF2B5EF4-FFF2-40B4-BE49-F238E27FC236}">
                <a16:creationId xmlns:a16="http://schemas.microsoft.com/office/drawing/2014/main" id="{C09BEA44-8E69-4E86-B61B-571D49EC563A}"/>
              </a:ext>
            </a:extLst>
          </p:cNvPr>
          <p:cNvSpPr>
            <a:spLocks/>
          </p:cNvSpPr>
          <p:nvPr/>
        </p:nvSpPr>
        <p:spPr bwMode="auto">
          <a:xfrm>
            <a:off x="3114045" y="908782"/>
            <a:ext cx="388127" cy="652913"/>
          </a:xfrm>
          <a:custGeom>
            <a:avLst/>
            <a:gdLst>
              <a:gd name="T0" fmla="*/ 0 w 241"/>
              <a:gd name="T1" fmla="*/ 0 h 385"/>
              <a:gd name="T2" fmla="*/ 0 w 241"/>
              <a:gd name="T3" fmla="*/ 160 h 385"/>
              <a:gd name="T4" fmla="*/ 48 w 241"/>
              <a:gd name="T5" fmla="*/ 192 h 385"/>
              <a:gd name="T6" fmla="*/ 0 w 241"/>
              <a:gd name="T7" fmla="*/ 224 h 385"/>
              <a:gd name="T8" fmla="*/ 0 w 241"/>
              <a:gd name="T9" fmla="*/ 384 h 385"/>
              <a:gd name="T10" fmla="*/ 240 w 241"/>
              <a:gd name="T11" fmla="*/ 288 h 385"/>
              <a:gd name="T12" fmla="*/ 240 w 241"/>
              <a:gd name="T13" fmla="*/ 96 h 385"/>
              <a:gd name="T14" fmla="*/ 0 w 241"/>
              <a:gd name="T15" fmla="*/ 0 h 38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1"/>
              <a:gd name="T25" fmla="*/ 0 h 385"/>
              <a:gd name="T26" fmla="*/ 241 w 241"/>
              <a:gd name="T27" fmla="*/ 385 h 38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1" h="385">
                <a:moveTo>
                  <a:pt x="0" y="0"/>
                </a:moveTo>
                <a:lnTo>
                  <a:pt x="0" y="160"/>
                </a:lnTo>
                <a:lnTo>
                  <a:pt x="48" y="192"/>
                </a:lnTo>
                <a:lnTo>
                  <a:pt x="0" y="224"/>
                </a:lnTo>
                <a:lnTo>
                  <a:pt x="0" y="384"/>
                </a:lnTo>
                <a:lnTo>
                  <a:pt x="240" y="288"/>
                </a:lnTo>
                <a:lnTo>
                  <a:pt x="240" y="96"/>
                </a:lnTo>
                <a:lnTo>
                  <a:pt x="0" y="0"/>
                </a:lnTo>
              </a:path>
            </a:pathLst>
          </a:custGeom>
          <a:solidFill>
            <a:schemeClr val="bg1"/>
          </a:solidFill>
          <a:ln w="381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0" name="Line 29">
            <a:extLst>
              <a:ext uri="{FF2B5EF4-FFF2-40B4-BE49-F238E27FC236}">
                <a16:creationId xmlns:a16="http://schemas.microsoft.com/office/drawing/2014/main" id="{CE61774B-1D4B-48DF-AE52-9FD56A78B5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7805" y="989173"/>
            <a:ext cx="99389" cy="100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1" name="Rectangle 30">
            <a:extLst>
              <a:ext uri="{FF2B5EF4-FFF2-40B4-BE49-F238E27FC236}">
                <a16:creationId xmlns:a16="http://schemas.microsoft.com/office/drawing/2014/main" id="{352DD4BD-29E9-4AAE-B1DB-C3B9A1B5C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624" y="1132638"/>
            <a:ext cx="305272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72" name="Rectangle 31">
            <a:extLst>
              <a:ext uri="{FF2B5EF4-FFF2-40B4-BE49-F238E27FC236}">
                <a16:creationId xmlns:a16="http://schemas.microsoft.com/office/drawing/2014/main" id="{4841AE1E-942D-407F-9F3C-6DE166A69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4796" y="2392294"/>
            <a:ext cx="231534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clk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3" name="Line 32">
            <a:extLst>
              <a:ext uri="{FF2B5EF4-FFF2-40B4-BE49-F238E27FC236}">
                <a16:creationId xmlns:a16="http://schemas.microsoft.com/office/drawing/2014/main" id="{D9031487-C1D2-48DF-805B-E0D2976410B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86333" y="2306185"/>
            <a:ext cx="0" cy="14075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4" name="Freeform 34">
            <a:extLst>
              <a:ext uri="{FF2B5EF4-FFF2-40B4-BE49-F238E27FC236}">
                <a16:creationId xmlns:a16="http://schemas.microsoft.com/office/drawing/2014/main" id="{7C34D209-3B0B-4F78-A1B9-A89F19576764}"/>
              </a:ext>
            </a:extLst>
          </p:cNvPr>
          <p:cNvSpPr>
            <a:spLocks/>
          </p:cNvSpPr>
          <p:nvPr/>
        </p:nvSpPr>
        <p:spPr bwMode="auto">
          <a:xfrm flipV="1">
            <a:off x="2672348" y="1999230"/>
            <a:ext cx="234411" cy="45719"/>
          </a:xfrm>
          <a:custGeom>
            <a:avLst/>
            <a:gdLst>
              <a:gd name="T0" fmla="*/ 0 w 193"/>
              <a:gd name="T1" fmla="*/ 0 h 1"/>
              <a:gd name="T2" fmla="*/ 144 w 193"/>
              <a:gd name="T3" fmla="*/ 0 h 1"/>
              <a:gd name="T4" fmla="*/ 192 w 193"/>
              <a:gd name="T5" fmla="*/ 0 h 1"/>
              <a:gd name="T6" fmla="*/ 0 60000 65536"/>
              <a:gd name="T7" fmla="*/ 0 60000 65536"/>
              <a:gd name="T8" fmla="*/ 0 60000 65536"/>
              <a:gd name="T9" fmla="*/ 0 w 193"/>
              <a:gd name="T10" fmla="*/ 0 h 1"/>
              <a:gd name="T11" fmla="*/ 193 w 193"/>
              <a:gd name="T12" fmla="*/ 1 h 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3" h="1">
                <a:moveTo>
                  <a:pt x="0" y="0"/>
                </a:moveTo>
                <a:lnTo>
                  <a:pt x="144" y="0"/>
                </a:lnTo>
                <a:lnTo>
                  <a:pt x="19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3" name="Rectangle 36">
            <a:extLst>
              <a:ext uri="{FF2B5EF4-FFF2-40B4-BE49-F238E27FC236}">
                <a16:creationId xmlns:a16="http://schemas.microsoft.com/office/drawing/2014/main" id="{0B6F0E2C-84FD-44C8-9D8D-D0C5D3521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8118" y="1802508"/>
            <a:ext cx="579543" cy="99039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4" name="Rectangle 37">
            <a:extLst>
              <a:ext uri="{FF2B5EF4-FFF2-40B4-BE49-F238E27FC236}">
                <a16:creationId xmlns:a16="http://schemas.microsoft.com/office/drawing/2014/main" id="{743FA615-5816-4E9B-A204-C1158117A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6672" y="1900541"/>
            <a:ext cx="337332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5" name="Rectangle 38">
            <a:extLst>
              <a:ext uri="{FF2B5EF4-FFF2-40B4-BE49-F238E27FC236}">
                <a16:creationId xmlns:a16="http://schemas.microsoft.com/office/drawing/2014/main" id="{C0C18B3B-8E7B-4265-8E78-6B7E46CC3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0243" y="2058585"/>
            <a:ext cx="271609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endParaRPr lang="en-US" sz="688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6" name="Rectangle 39">
            <a:extLst>
              <a:ext uri="{FF2B5EF4-FFF2-40B4-BE49-F238E27FC236}">
                <a16:creationId xmlns:a16="http://schemas.microsoft.com/office/drawing/2014/main" id="{EC741D81-FE9D-45B1-A099-441F57ADB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1836" y="2533431"/>
            <a:ext cx="419085" cy="21520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25" dirty="0">
                <a:solidFill>
                  <a:schemeClr val="tx1"/>
                </a:solidFill>
                <a:latin typeface="18 VAG Rounded Light   02390" pitchFamily="2" charset="0"/>
              </a:rPr>
              <a:t>IMEM</a:t>
            </a:r>
          </a:p>
        </p:txBody>
      </p:sp>
      <p:sp>
        <p:nvSpPr>
          <p:cNvPr id="87" name="Rectangle 36">
            <a:extLst>
              <a:ext uri="{FF2B5EF4-FFF2-40B4-BE49-F238E27FC236}">
                <a16:creationId xmlns:a16="http://schemas.microsoft.com/office/drawing/2014/main" id="{392B52C4-4427-4763-B534-39F324320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0862" y="1963616"/>
            <a:ext cx="645166" cy="99039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0" name="Rectangle 37">
            <a:extLst>
              <a:ext uri="{FF2B5EF4-FFF2-40B4-BE49-F238E27FC236}">
                <a16:creationId xmlns:a16="http://schemas.microsoft.com/office/drawing/2014/main" id="{6A77939E-F8C1-41CF-93A2-506BE4C5F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0256" y="2260395"/>
            <a:ext cx="337332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3" name="Rectangle 39">
            <a:extLst>
              <a:ext uri="{FF2B5EF4-FFF2-40B4-BE49-F238E27FC236}">
                <a16:creationId xmlns:a16="http://schemas.microsoft.com/office/drawing/2014/main" id="{6FAA8BAF-A4B5-48F3-9091-0659AA782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6827" y="2643816"/>
            <a:ext cx="481603" cy="21520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25" dirty="0">
                <a:solidFill>
                  <a:schemeClr val="tx1"/>
                </a:solidFill>
                <a:latin typeface="18 VAG Rounded Light   02390" pitchFamily="2" charset="0"/>
              </a:rPr>
              <a:t>DMEM</a:t>
            </a:r>
          </a:p>
        </p:txBody>
      </p:sp>
      <p:sp>
        <p:nvSpPr>
          <p:cNvPr id="76" name="Rectangle 40">
            <a:extLst>
              <a:ext uri="{FF2B5EF4-FFF2-40B4-BE49-F238E27FC236}">
                <a16:creationId xmlns:a16="http://schemas.microsoft.com/office/drawing/2014/main" id="{0260D353-0D8A-480D-9453-9A466D2C5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578" y="1685403"/>
            <a:ext cx="219236" cy="62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8" name="Rectangle 42">
            <a:extLst>
              <a:ext uri="{FF2B5EF4-FFF2-40B4-BE49-F238E27FC236}">
                <a16:creationId xmlns:a16="http://schemas.microsoft.com/office/drawing/2014/main" id="{F6A3B51F-83B6-4BA2-84B2-0B64BF346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344" y="1896151"/>
            <a:ext cx="210695" cy="1767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PC</a:t>
            </a:r>
          </a:p>
        </p:txBody>
      </p:sp>
      <p:sp>
        <p:nvSpPr>
          <p:cNvPr id="79" name="Freeform 43">
            <a:extLst>
              <a:ext uri="{FF2B5EF4-FFF2-40B4-BE49-F238E27FC236}">
                <a16:creationId xmlns:a16="http://schemas.microsoft.com/office/drawing/2014/main" id="{405290FD-BF60-48AF-877D-9FEAF9BA268D}"/>
              </a:ext>
            </a:extLst>
          </p:cNvPr>
          <p:cNvSpPr>
            <a:spLocks/>
          </p:cNvSpPr>
          <p:nvPr/>
        </p:nvSpPr>
        <p:spPr bwMode="auto">
          <a:xfrm>
            <a:off x="2528709" y="2228174"/>
            <a:ext cx="83926" cy="83098"/>
          </a:xfrm>
          <a:custGeom>
            <a:avLst/>
            <a:gdLst>
              <a:gd name="T0" fmla="*/ 0 w 49"/>
              <a:gd name="T1" fmla="*/ 48 h 49"/>
              <a:gd name="T2" fmla="*/ 24 w 49"/>
              <a:gd name="T3" fmla="*/ 0 h 49"/>
              <a:gd name="T4" fmla="*/ 48 w 49"/>
              <a:gd name="T5" fmla="*/ 48 h 49"/>
              <a:gd name="T6" fmla="*/ 0 60000 65536"/>
              <a:gd name="T7" fmla="*/ 0 60000 65536"/>
              <a:gd name="T8" fmla="*/ 0 60000 65536"/>
              <a:gd name="T9" fmla="*/ 0 w 49"/>
              <a:gd name="T10" fmla="*/ 0 h 49"/>
              <a:gd name="T11" fmla="*/ 49 w 49"/>
              <a:gd name="T12" fmla="*/ 49 h 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" h="49">
                <a:moveTo>
                  <a:pt x="0" y="48"/>
                </a:moveTo>
                <a:lnTo>
                  <a:pt x="24" y="0"/>
                </a:lnTo>
                <a:lnTo>
                  <a:pt x="48" y="48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1" name="Freeform 45">
            <a:extLst>
              <a:ext uri="{FF2B5EF4-FFF2-40B4-BE49-F238E27FC236}">
                <a16:creationId xmlns:a16="http://schemas.microsoft.com/office/drawing/2014/main" id="{61B644E4-9004-44AC-8B4E-CFC2F884DC0D}"/>
              </a:ext>
            </a:extLst>
          </p:cNvPr>
          <p:cNvSpPr>
            <a:spLocks/>
          </p:cNvSpPr>
          <p:nvPr/>
        </p:nvSpPr>
        <p:spPr bwMode="auto">
          <a:xfrm>
            <a:off x="2768176" y="1441287"/>
            <a:ext cx="343106" cy="596259"/>
          </a:xfrm>
          <a:custGeom>
            <a:avLst/>
            <a:gdLst>
              <a:gd name="T0" fmla="*/ 1 w 168"/>
              <a:gd name="T1" fmla="*/ 333 h 333"/>
              <a:gd name="T2" fmla="*/ 0 w 168"/>
              <a:gd name="T3" fmla="*/ 5 h 333"/>
              <a:gd name="T4" fmla="*/ 5 w 168"/>
              <a:gd name="T5" fmla="*/ 0 h 333"/>
              <a:gd name="T6" fmla="*/ 168 w 168"/>
              <a:gd name="T7" fmla="*/ 4 h 333"/>
              <a:gd name="T8" fmla="*/ 0 60000 65536"/>
              <a:gd name="T9" fmla="*/ 0 60000 65536"/>
              <a:gd name="T10" fmla="*/ 0 60000 65536"/>
              <a:gd name="T11" fmla="*/ 0 60000 65536"/>
              <a:gd name="T12" fmla="*/ 0 w 168"/>
              <a:gd name="T13" fmla="*/ 0 h 333"/>
              <a:gd name="T14" fmla="*/ 168 w 168"/>
              <a:gd name="T15" fmla="*/ 333 h 3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8" h="333">
                <a:moveTo>
                  <a:pt x="1" y="333"/>
                </a:moveTo>
                <a:lnTo>
                  <a:pt x="0" y="5"/>
                </a:lnTo>
                <a:lnTo>
                  <a:pt x="5" y="0"/>
                </a:lnTo>
                <a:lnTo>
                  <a:pt x="168" y="4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2" name="Rectangle 42">
            <a:extLst>
              <a:ext uri="{FF2B5EF4-FFF2-40B4-BE49-F238E27FC236}">
                <a16:creationId xmlns:a16="http://schemas.microsoft.com/office/drawing/2014/main" id="{11D6AB96-FD6E-4C80-9A3E-06E6339BA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146" y="1515114"/>
            <a:ext cx="359774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pc+4</a:t>
            </a:r>
          </a:p>
        </p:txBody>
      </p:sp>
      <p:sp>
        <p:nvSpPr>
          <p:cNvPr id="88" name="Freeform 48">
            <a:extLst>
              <a:ext uri="{FF2B5EF4-FFF2-40B4-BE49-F238E27FC236}">
                <a16:creationId xmlns:a16="http://schemas.microsoft.com/office/drawing/2014/main" id="{025F4AC0-1F57-483B-B4C8-6BEC3D2E2934}"/>
              </a:ext>
            </a:extLst>
          </p:cNvPr>
          <p:cNvSpPr>
            <a:spLocks/>
          </p:cNvSpPr>
          <p:nvPr/>
        </p:nvSpPr>
        <p:spPr bwMode="auto">
          <a:xfrm>
            <a:off x="3674441" y="1950551"/>
            <a:ext cx="902203" cy="1710101"/>
          </a:xfrm>
          <a:custGeom>
            <a:avLst/>
            <a:gdLst>
              <a:gd name="T0" fmla="*/ 0 w 817"/>
              <a:gd name="T1" fmla="*/ 192 h 193"/>
              <a:gd name="T2" fmla="*/ 0 w 817"/>
              <a:gd name="T3" fmla="*/ 0 h 193"/>
              <a:gd name="T4" fmla="*/ 816 w 817"/>
              <a:gd name="T5" fmla="*/ 0 h 193"/>
              <a:gd name="T6" fmla="*/ 0 60000 65536"/>
              <a:gd name="T7" fmla="*/ 0 60000 65536"/>
              <a:gd name="T8" fmla="*/ 0 60000 65536"/>
              <a:gd name="T9" fmla="*/ 0 w 817"/>
              <a:gd name="T10" fmla="*/ 0 h 193"/>
              <a:gd name="T11" fmla="*/ 817 w 817"/>
              <a:gd name="T12" fmla="*/ 193 h 1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17" h="193">
                <a:moveTo>
                  <a:pt x="0" y="192"/>
                </a:moveTo>
                <a:lnTo>
                  <a:pt x="0" y="0"/>
                </a:ln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9" name="Freeform 49">
            <a:extLst>
              <a:ext uri="{FF2B5EF4-FFF2-40B4-BE49-F238E27FC236}">
                <a16:creationId xmlns:a16="http://schemas.microsoft.com/office/drawing/2014/main" id="{082656B7-C425-4423-B0D6-AE354E75728B}"/>
              </a:ext>
            </a:extLst>
          </p:cNvPr>
          <p:cNvSpPr>
            <a:spLocks/>
          </p:cNvSpPr>
          <p:nvPr/>
        </p:nvSpPr>
        <p:spPr bwMode="auto">
          <a:xfrm>
            <a:off x="3679227" y="2173488"/>
            <a:ext cx="897416" cy="1208"/>
          </a:xfrm>
          <a:custGeom>
            <a:avLst/>
            <a:gdLst>
              <a:gd name="T0" fmla="*/ 0 w 817"/>
              <a:gd name="T1" fmla="*/ 0 h 1"/>
              <a:gd name="T2" fmla="*/ 816 w 817"/>
              <a:gd name="T3" fmla="*/ 0 h 1"/>
              <a:gd name="T4" fmla="*/ 0 60000 65536"/>
              <a:gd name="T5" fmla="*/ 0 60000 65536"/>
              <a:gd name="T6" fmla="*/ 0 w 817"/>
              <a:gd name="T7" fmla="*/ 0 h 1"/>
              <a:gd name="T8" fmla="*/ 817 w 817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17" h="1">
                <a:moveTo>
                  <a:pt x="0" y="0"/>
                </a:move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90" name="Rectangle 56">
            <a:extLst>
              <a:ext uri="{FF2B5EF4-FFF2-40B4-BE49-F238E27FC236}">
                <a16:creationId xmlns:a16="http://schemas.microsoft.com/office/drawing/2014/main" id="{68E37CBC-F7CE-4FE7-A1AF-00E0F7DBE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767" y="2173392"/>
            <a:ext cx="640299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[24:20]</a:t>
            </a:r>
          </a:p>
        </p:txBody>
      </p:sp>
      <p:sp>
        <p:nvSpPr>
          <p:cNvPr id="92" name="Freeform 61">
            <a:extLst>
              <a:ext uri="{FF2B5EF4-FFF2-40B4-BE49-F238E27FC236}">
                <a16:creationId xmlns:a16="http://schemas.microsoft.com/office/drawing/2014/main" id="{506DAC58-778E-434D-B838-C46DE7C812C1}"/>
              </a:ext>
            </a:extLst>
          </p:cNvPr>
          <p:cNvSpPr>
            <a:spLocks/>
          </p:cNvSpPr>
          <p:nvPr/>
        </p:nvSpPr>
        <p:spPr bwMode="auto">
          <a:xfrm>
            <a:off x="3681699" y="2352043"/>
            <a:ext cx="886158" cy="45719"/>
          </a:xfrm>
          <a:custGeom>
            <a:avLst/>
            <a:gdLst>
              <a:gd name="T0" fmla="*/ 0 w 817"/>
              <a:gd name="T1" fmla="*/ 0 h 1"/>
              <a:gd name="T2" fmla="*/ 816 w 817"/>
              <a:gd name="T3" fmla="*/ 0 h 1"/>
              <a:gd name="T4" fmla="*/ 0 60000 65536"/>
              <a:gd name="T5" fmla="*/ 0 60000 65536"/>
              <a:gd name="T6" fmla="*/ 0 w 817"/>
              <a:gd name="T7" fmla="*/ 0 h 1"/>
              <a:gd name="T8" fmla="*/ 817 w 817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17" h="1">
                <a:moveTo>
                  <a:pt x="0" y="0"/>
                </a:move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grpSp>
        <p:nvGrpSpPr>
          <p:cNvPr id="93" name="Group 62">
            <a:extLst>
              <a:ext uri="{FF2B5EF4-FFF2-40B4-BE49-F238E27FC236}">
                <a16:creationId xmlns:a16="http://schemas.microsoft.com/office/drawing/2014/main" id="{26CE999E-97CD-419B-8041-C80556536956}"/>
              </a:ext>
            </a:extLst>
          </p:cNvPr>
          <p:cNvGrpSpPr>
            <a:grpSpLocks/>
          </p:cNvGrpSpPr>
          <p:nvPr/>
        </p:nvGrpSpPr>
        <p:grpSpPr bwMode="auto">
          <a:xfrm>
            <a:off x="6702620" y="1976171"/>
            <a:ext cx="335748" cy="730621"/>
            <a:chOff x="4085" y="1630"/>
            <a:chExt cx="243" cy="385"/>
          </a:xfrm>
          <a:noFill/>
        </p:grpSpPr>
        <p:sp>
          <p:nvSpPr>
            <p:cNvPr id="152" name="Freeform 65">
              <a:extLst>
                <a:ext uri="{FF2B5EF4-FFF2-40B4-BE49-F238E27FC236}">
                  <a16:creationId xmlns:a16="http://schemas.microsoft.com/office/drawing/2014/main" id="{44BFF6C2-7A1C-4DE7-9168-AEF95EE26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5" y="1630"/>
              <a:ext cx="241" cy="385"/>
            </a:xfrm>
            <a:custGeom>
              <a:avLst/>
              <a:gdLst>
                <a:gd name="T0" fmla="*/ 0 w 241"/>
                <a:gd name="T1" fmla="*/ 0 h 385"/>
                <a:gd name="T2" fmla="*/ 0 w 241"/>
                <a:gd name="T3" fmla="*/ 160 h 385"/>
                <a:gd name="T4" fmla="*/ 48 w 241"/>
                <a:gd name="T5" fmla="*/ 192 h 385"/>
                <a:gd name="T6" fmla="*/ 0 w 241"/>
                <a:gd name="T7" fmla="*/ 224 h 385"/>
                <a:gd name="T8" fmla="*/ 0 w 241"/>
                <a:gd name="T9" fmla="*/ 384 h 385"/>
                <a:gd name="T10" fmla="*/ 240 w 241"/>
                <a:gd name="T11" fmla="*/ 288 h 385"/>
                <a:gd name="T12" fmla="*/ 240 w 241"/>
                <a:gd name="T13" fmla="*/ 96 h 385"/>
                <a:gd name="T14" fmla="*/ 0 w 241"/>
                <a:gd name="T15" fmla="*/ 0 h 3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1"/>
                <a:gd name="T25" fmla="*/ 0 h 385"/>
                <a:gd name="T26" fmla="*/ 241 w 241"/>
                <a:gd name="T27" fmla="*/ 385 h 38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1" h="385">
                  <a:moveTo>
                    <a:pt x="0" y="0"/>
                  </a:moveTo>
                  <a:lnTo>
                    <a:pt x="0" y="160"/>
                  </a:lnTo>
                  <a:lnTo>
                    <a:pt x="48" y="192"/>
                  </a:lnTo>
                  <a:lnTo>
                    <a:pt x="0" y="224"/>
                  </a:lnTo>
                  <a:lnTo>
                    <a:pt x="0" y="384"/>
                  </a:lnTo>
                  <a:lnTo>
                    <a:pt x="240" y="288"/>
                  </a:lnTo>
                  <a:lnTo>
                    <a:pt x="240" y="96"/>
                  </a:lnTo>
                  <a:lnTo>
                    <a:pt x="0" y="0"/>
                  </a:lnTo>
                </a:path>
              </a:pathLst>
            </a:custGeom>
            <a:grpFill/>
            <a:ln w="38100" cap="rnd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125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53" name="Rectangle 66">
              <a:extLst>
                <a:ext uri="{FF2B5EF4-FFF2-40B4-BE49-F238E27FC236}">
                  <a16:creationId xmlns:a16="http://schemas.microsoft.com/office/drawing/2014/main" id="{8B63DB52-687F-4FCB-B1B9-D25FA1D36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" y="1711"/>
              <a:ext cx="238" cy="113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125" dirty="0">
                  <a:solidFill>
                    <a:schemeClr val="tx1"/>
                  </a:solidFill>
                  <a:latin typeface="18 VAG Rounded Light   02390" pitchFamily="2" charset="0"/>
                </a:rPr>
                <a:t>ALU</a:t>
              </a:r>
            </a:p>
          </p:txBody>
        </p:sp>
      </p:grpSp>
      <p:sp>
        <p:nvSpPr>
          <p:cNvPr id="94" name="Rectangle 72">
            <a:extLst>
              <a:ext uri="{FF2B5EF4-FFF2-40B4-BE49-F238E27FC236}">
                <a16:creationId xmlns:a16="http://schemas.microsoft.com/office/drawing/2014/main" id="{E11E2148-3E95-4976-A151-72F2C32A1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566" y="2820209"/>
            <a:ext cx="231534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clk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95" name="Rectangle 74">
            <a:extLst>
              <a:ext uri="{FF2B5EF4-FFF2-40B4-BE49-F238E27FC236}">
                <a16:creationId xmlns:a16="http://schemas.microsoft.com/office/drawing/2014/main" id="{2A4904DD-5982-4DDC-9DA8-54C055606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9825" y="1386601"/>
            <a:ext cx="877380" cy="143978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96" name="Rectangle 76">
            <a:extLst>
              <a:ext uri="{FF2B5EF4-FFF2-40B4-BE49-F238E27FC236}">
                <a16:creationId xmlns:a16="http://schemas.microsoft.com/office/drawing/2014/main" id="{10E551AE-6B38-41FA-A060-FE91ED813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2494" y="2607876"/>
            <a:ext cx="465573" cy="21520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25" dirty="0" err="1">
                <a:solidFill>
                  <a:schemeClr val="tx1"/>
                </a:solidFill>
                <a:latin typeface="18 VAG Rounded Light   02390" pitchFamily="2" charset="0"/>
              </a:rPr>
              <a:t>Reg</a:t>
            </a:r>
            <a:r>
              <a:rPr lang="en-US" sz="1125" dirty="0">
                <a:solidFill>
                  <a:schemeClr val="tx1"/>
                </a:solidFill>
                <a:latin typeface="18 VAG Rounded Light   02390" pitchFamily="2" charset="0"/>
              </a:rPr>
              <a:t> [ ]</a:t>
            </a:r>
          </a:p>
        </p:txBody>
      </p:sp>
      <p:sp>
        <p:nvSpPr>
          <p:cNvPr id="98" name="Freeform 53">
            <a:extLst>
              <a:ext uri="{FF2B5EF4-FFF2-40B4-BE49-F238E27FC236}">
                <a16:creationId xmlns:a16="http://schemas.microsoft.com/office/drawing/2014/main" id="{0D7ABEF3-269C-4686-ACE9-FE165FBC7E3A}"/>
              </a:ext>
            </a:extLst>
          </p:cNvPr>
          <p:cNvSpPr>
            <a:spLocks/>
          </p:cNvSpPr>
          <p:nvPr/>
        </p:nvSpPr>
        <p:spPr bwMode="auto">
          <a:xfrm>
            <a:off x="5465494" y="2121211"/>
            <a:ext cx="2210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99" name="Line 86">
            <a:extLst>
              <a:ext uri="{FF2B5EF4-FFF2-40B4-BE49-F238E27FC236}">
                <a16:creationId xmlns:a16="http://schemas.microsoft.com/office/drawing/2014/main" id="{511E4E4F-3048-429D-AD59-0478ACE20E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51103" y="927699"/>
            <a:ext cx="4184" cy="101709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00" name="Line 86">
            <a:extLst>
              <a:ext uri="{FF2B5EF4-FFF2-40B4-BE49-F238E27FC236}">
                <a16:creationId xmlns:a16="http://schemas.microsoft.com/office/drawing/2014/main" id="{D0718223-F6CD-4103-9563-9D20251BA2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9920" y="907778"/>
            <a:ext cx="4405368" cy="9924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01" name="Line 86">
            <a:extLst>
              <a:ext uri="{FF2B5EF4-FFF2-40B4-BE49-F238E27FC236}">
                <a16:creationId xmlns:a16="http://schemas.microsoft.com/office/drawing/2014/main" id="{91EC750C-5FFE-4772-A5BF-B858E2EC95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7007" y="906173"/>
            <a:ext cx="5656" cy="7308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02" name="Freeform 53">
            <a:extLst>
              <a:ext uri="{FF2B5EF4-FFF2-40B4-BE49-F238E27FC236}">
                <a16:creationId xmlns:a16="http://schemas.microsoft.com/office/drawing/2014/main" id="{06052B64-C7FC-409C-8330-D3B41C34C934}"/>
              </a:ext>
            </a:extLst>
          </p:cNvPr>
          <p:cNvSpPr>
            <a:spLocks/>
          </p:cNvSpPr>
          <p:nvPr/>
        </p:nvSpPr>
        <p:spPr bwMode="auto">
          <a:xfrm flipV="1">
            <a:off x="3949919" y="1607498"/>
            <a:ext cx="627556" cy="29488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03" name="Freeform 43">
            <a:extLst>
              <a:ext uri="{FF2B5EF4-FFF2-40B4-BE49-F238E27FC236}">
                <a16:creationId xmlns:a16="http://schemas.microsoft.com/office/drawing/2014/main" id="{7FE222B9-AE92-4F55-B75A-B1A08A58FB6D}"/>
              </a:ext>
            </a:extLst>
          </p:cNvPr>
          <p:cNvSpPr>
            <a:spLocks/>
          </p:cNvSpPr>
          <p:nvPr/>
        </p:nvSpPr>
        <p:spPr bwMode="auto">
          <a:xfrm>
            <a:off x="5160837" y="2740541"/>
            <a:ext cx="83926" cy="83098"/>
          </a:xfrm>
          <a:custGeom>
            <a:avLst/>
            <a:gdLst>
              <a:gd name="T0" fmla="*/ 0 w 49"/>
              <a:gd name="T1" fmla="*/ 48 h 49"/>
              <a:gd name="T2" fmla="*/ 24 w 49"/>
              <a:gd name="T3" fmla="*/ 0 h 49"/>
              <a:gd name="T4" fmla="*/ 48 w 49"/>
              <a:gd name="T5" fmla="*/ 48 h 49"/>
              <a:gd name="T6" fmla="*/ 0 60000 65536"/>
              <a:gd name="T7" fmla="*/ 0 60000 65536"/>
              <a:gd name="T8" fmla="*/ 0 60000 65536"/>
              <a:gd name="T9" fmla="*/ 0 w 49"/>
              <a:gd name="T10" fmla="*/ 0 h 49"/>
              <a:gd name="T11" fmla="*/ 49 w 49"/>
              <a:gd name="T12" fmla="*/ 49 h 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" h="49">
                <a:moveTo>
                  <a:pt x="0" y="48"/>
                </a:moveTo>
                <a:lnTo>
                  <a:pt x="24" y="0"/>
                </a:lnTo>
                <a:lnTo>
                  <a:pt x="48" y="48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9" name="Line 85">
            <a:extLst>
              <a:ext uri="{FF2B5EF4-FFF2-40B4-BE49-F238E27FC236}">
                <a16:creationId xmlns:a16="http://schemas.microsoft.com/office/drawing/2014/main" id="{2FAB5AEE-1C73-47C5-A2C2-CCB8E298CF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02799" y="2839945"/>
            <a:ext cx="0" cy="14366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0" name="Rectangle 56">
            <a:extLst>
              <a:ext uri="{FF2B5EF4-FFF2-40B4-BE49-F238E27FC236}">
                <a16:creationId xmlns:a16="http://schemas.microsoft.com/office/drawing/2014/main" id="{4FB05D05-78A7-439F-9B29-CBB7FA472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767" y="1969137"/>
            <a:ext cx="592209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[19:15]</a:t>
            </a:r>
          </a:p>
        </p:txBody>
      </p:sp>
      <p:sp>
        <p:nvSpPr>
          <p:cNvPr id="131" name="Rectangle 56">
            <a:extLst>
              <a:ext uri="{FF2B5EF4-FFF2-40B4-BE49-F238E27FC236}">
                <a16:creationId xmlns:a16="http://schemas.microsoft.com/office/drawing/2014/main" id="{0D5748A3-0C90-4C5F-A672-B64CBE67B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6880" y="1748825"/>
            <a:ext cx="518471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[11:7]</a:t>
            </a:r>
          </a:p>
        </p:txBody>
      </p:sp>
      <p:sp>
        <p:nvSpPr>
          <p:cNvPr id="133" name="Rectangle 76">
            <a:extLst>
              <a:ext uri="{FF2B5EF4-FFF2-40B4-BE49-F238E27FC236}">
                <a16:creationId xmlns:a16="http://schemas.microsoft.com/office/drawing/2014/main" id="{B0AC7351-7FB7-40CD-9034-592301F62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316" y="2302512"/>
            <a:ext cx="417483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AddrB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4" name="Rectangle 76">
            <a:extLst>
              <a:ext uri="{FF2B5EF4-FFF2-40B4-BE49-F238E27FC236}">
                <a16:creationId xmlns:a16="http://schemas.microsoft.com/office/drawing/2014/main" id="{BEBE2F27-9BA7-4A07-9739-CDD3C31C3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316" y="2064387"/>
            <a:ext cx="422291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AddrA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6" name="Rectangle 76">
            <a:extLst>
              <a:ext uri="{FF2B5EF4-FFF2-40B4-BE49-F238E27FC236}">
                <a16:creationId xmlns:a16="http://schemas.microsoft.com/office/drawing/2014/main" id="{80869AEB-098A-4ACF-933F-6CF114420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0827" y="2050710"/>
            <a:ext cx="417483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DataA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8" name="Rectangle 76">
            <a:extLst>
              <a:ext uri="{FF2B5EF4-FFF2-40B4-BE49-F238E27FC236}">
                <a16:creationId xmlns:a16="http://schemas.microsoft.com/office/drawing/2014/main" id="{B8EFE784-8671-421E-AA55-30B7A0C36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0827" y="2344670"/>
            <a:ext cx="40786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DataB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9" name="Rectangle 76">
            <a:extLst>
              <a:ext uri="{FF2B5EF4-FFF2-40B4-BE49-F238E27FC236}">
                <a16:creationId xmlns:a16="http://schemas.microsoft.com/office/drawing/2014/main" id="{5B9E3BDB-7878-404E-8CE9-C90D6DCEC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174" y="1852568"/>
            <a:ext cx="42389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AddrD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2" name="Rectangle 76">
            <a:extLst>
              <a:ext uri="{FF2B5EF4-FFF2-40B4-BE49-F238E27FC236}">
                <a16:creationId xmlns:a16="http://schemas.microsoft.com/office/drawing/2014/main" id="{842CC90C-1869-4F95-88CB-CB0BB95BF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316" y="1541068"/>
            <a:ext cx="41908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DataD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3" name="Rectangle 72">
            <a:extLst>
              <a:ext uri="{FF2B5EF4-FFF2-40B4-BE49-F238E27FC236}">
                <a16:creationId xmlns:a16="http://schemas.microsoft.com/office/drawing/2014/main" id="{15CCE4F7-851D-4A77-8654-0352F472D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4029" y="1748641"/>
            <a:ext cx="250770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alu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5" name="Rectangle 76">
            <a:extLst>
              <a:ext uri="{FF2B5EF4-FFF2-40B4-BE49-F238E27FC236}">
                <a16:creationId xmlns:a16="http://schemas.microsoft.com/office/drawing/2014/main" id="{D0936E18-FFDA-4F03-833B-71551A07E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9733" y="1453245"/>
            <a:ext cx="356568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R[rs1]</a:t>
            </a:r>
          </a:p>
        </p:txBody>
      </p:sp>
      <p:sp>
        <p:nvSpPr>
          <p:cNvPr id="147" name="Rectangle 76">
            <a:extLst>
              <a:ext uri="{FF2B5EF4-FFF2-40B4-BE49-F238E27FC236}">
                <a16:creationId xmlns:a16="http://schemas.microsoft.com/office/drawing/2014/main" id="{E734EC37-4805-4659-87EC-345910149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7694" y="3003776"/>
            <a:ext cx="380613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R[rs2]</a:t>
            </a:r>
          </a:p>
        </p:txBody>
      </p:sp>
      <p:sp>
        <p:nvSpPr>
          <p:cNvPr id="149" name="Rectangle 56">
            <a:extLst>
              <a:ext uri="{FF2B5EF4-FFF2-40B4-BE49-F238E27FC236}">
                <a16:creationId xmlns:a16="http://schemas.microsoft.com/office/drawing/2014/main" id="{349084F9-9B1F-47E8-B209-9030D0489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851" y="3715935"/>
            <a:ext cx="54732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[31:0]</a:t>
            </a:r>
          </a:p>
        </p:txBody>
      </p:sp>
      <p:sp>
        <p:nvSpPr>
          <p:cNvPr id="151" name="Freeform 53">
            <a:extLst>
              <a:ext uri="{FF2B5EF4-FFF2-40B4-BE49-F238E27FC236}">
                <a16:creationId xmlns:a16="http://schemas.microsoft.com/office/drawing/2014/main" id="{2F97B989-C9BE-4B1C-81F7-39C537E85170}"/>
              </a:ext>
            </a:extLst>
          </p:cNvPr>
          <p:cNvSpPr>
            <a:spLocks/>
          </p:cNvSpPr>
          <p:nvPr/>
        </p:nvSpPr>
        <p:spPr bwMode="auto">
          <a:xfrm>
            <a:off x="5476744" y="2481519"/>
            <a:ext cx="211501" cy="53913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D285805-23B3-4B9E-B1A8-68D5489D9B73}"/>
              </a:ext>
            </a:extLst>
          </p:cNvPr>
          <p:cNvGrpSpPr/>
          <p:nvPr/>
        </p:nvGrpSpPr>
        <p:grpSpPr>
          <a:xfrm>
            <a:off x="1774227" y="2848770"/>
            <a:ext cx="6622666" cy="1382021"/>
            <a:chOff x="1442576" y="4222262"/>
            <a:chExt cx="10596266" cy="2211235"/>
          </a:xfrm>
          <a:noFill/>
        </p:grpSpPr>
        <p:sp>
          <p:nvSpPr>
            <p:cNvPr id="156" name="Rectangle 74">
              <a:extLst>
                <a:ext uri="{FF2B5EF4-FFF2-40B4-BE49-F238E27FC236}">
                  <a16:creationId xmlns:a16="http://schemas.microsoft.com/office/drawing/2014/main" id="{EEB79B59-4862-4AFE-9178-8FA7B8F33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2576" y="5548410"/>
              <a:ext cx="10596266" cy="885087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125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57" name="Rectangle 39">
              <a:extLst>
                <a:ext uri="{FF2B5EF4-FFF2-40B4-BE49-F238E27FC236}">
                  <a16:creationId xmlns:a16="http://schemas.microsoft.com/office/drawing/2014/main" id="{DBBFBA2A-FF83-409C-97E7-E677BD5AB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851" y="6069327"/>
              <a:ext cx="1339950" cy="344325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125" dirty="0">
                  <a:solidFill>
                    <a:schemeClr val="tx1"/>
                  </a:solidFill>
                  <a:latin typeface="18 VAG Rounded Light   02390" pitchFamily="2" charset="0"/>
                </a:rPr>
                <a:t>Control logic</a:t>
              </a:r>
            </a:p>
          </p:txBody>
        </p:sp>
        <p:sp>
          <p:nvSpPr>
            <p:cNvPr id="158" name="Rectangle 39">
              <a:extLst>
                <a:ext uri="{FF2B5EF4-FFF2-40B4-BE49-F238E27FC236}">
                  <a16:creationId xmlns:a16="http://schemas.microsoft.com/office/drawing/2014/main" id="{C05216CA-CA60-48AC-AE26-86A01215D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714" y="5611733"/>
              <a:ext cx="850072" cy="313547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000" dirty="0" err="1">
                  <a:solidFill>
                    <a:schemeClr val="tx1"/>
                  </a:solidFill>
                  <a:latin typeface="18 VAG Rounded Light   02390" pitchFamily="2" charset="0"/>
                </a:rPr>
                <a:t>RegWEn</a:t>
              </a:r>
              <a:endParaRPr lang="en-US" sz="10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F46B2570-F707-4A3E-9A57-919613BFF4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05264" y="4222262"/>
              <a:ext cx="0" cy="1306503"/>
            </a:xfrm>
            <a:prstGeom prst="straightConnector1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AF3EB63-580D-4265-98D4-D7C0A4A53A43}"/>
              </a:ext>
            </a:extLst>
          </p:cNvPr>
          <p:cNvGrpSpPr/>
          <p:nvPr/>
        </p:nvGrpSpPr>
        <p:grpSpPr>
          <a:xfrm>
            <a:off x="6401531" y="2399636"/>
            <a:ext cx="173296" cy="458658"/>
            <a:chOff x="5791200" y="1352550"/>
            <a:chExt cx="152400" cy="533400"/>
          </a:xfrm>
        </p:grpSpPr>
        <p:sp>
          <p:nvSpPr>
            <p:cNvPr id="105" name="Trapezoid 104">
              <a:extLst>
                <a:ext uri="{FF2B5EF4-FFF2-40B4-BE49-F238E27FC236}">
                  <a16:creationId xmlns:a16="http://schemas.microsoft.com/office/drawing/2014/main" id="{18ADDF91-FB7E-4640-8CB1-5EA94638B1A7}"/>
                </a:ext>
              </a:extLst>
            </p:cNvPr>
            <p:cNvSpPr/>
            <p:nvPr/>
          </p:nvSpPr>
          <p:spPr>
            <a:xfrm rot="5400000">
              <a:off x="5600700" y="1543050"/>
              <a:ext cx="533400" cy="152400"/>
            </a:xfrm>
            <a:prstGeom prst="trapezoid">
              <a:avLst>
                <a:gd name="adj" fmla="val 62709"/>
              </a:avLst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375">
                <a:latin typeface="18 VAG Rounded Light   02390" pitchFamily="2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5AE6B79-F2FB-4EE4-95D7-8E26017BC478}"/>
                </a:ext>
              </a:extLst>
            </p:cNvPr>
            <p:cNvSpPr txBox="1"/>
            <p:nvPr/>
          </p:nvSpPr>
          <p:spPr>
            <a:xfrm>
              <a:off x="5807075" y="1390650"/>
              <a:ext cx="76200" cy="156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75" dirty="0">
                  <a:solidFill>
                    <a:schemeClr val="tx1"/>
                  </a:solidFill>
                  <a:latin typeface="18 VAG Rounded Light   02390" pitchFamily="2" charset="0"/>
                </a:rPr>
                <a:t>0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2EE3FAD-7B79-4A07-B9F8-A46307B0CB49}"/>
                </a:ext>
              </a:extLst>
            </p:cNvPr>
            <p:cNvSpPr txBox="1"/>
            <p:nvPr/>
          </p:nvSpPr>
          <p:spPr>
            <a:xfrm>
              <a:off x="5821935" y="1638300"/>
              <a:ext cx="35244" cy="1565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75" dirty="0">
                  <a:solidFill>
                    <a:schemeClr val="tx1"/>
                  </a:solidFill>
                  <a:latin typeface="18 VAG Rounded Light   02390" pitchFamily="2" charset="0"/>
                </a:rPr>
                <a:t>1</a:t>
              </a:r>
            </a:p>
          </p:txBody>
        </p:sp>
      </p:grpSp>
      <p:sp>
        <p:nvSpPr>
          <p:cNvPr id="108" name="Freeform 53">
            <a:extLst>
              <a:ext uri="{FF2B5EF4-FFF2-40B4-BE49-F238E27FC236}">
                <a16:creationId xmlns:a16="http://schemas.microsoft.com/office/drawing/2014/main" id="{2E7DA787-8E69-4B24-BB67-8D5C09A4779B}"/>
              </a:ext>
            </a:extLst>
          </p:cNvPr>
          <p:cNvSpPr>
            <a:spLocks/>
          </p:cNvSpPr>
          <p:nvPr/>
        </p:nvSpPr>
        <p:spPr bwMode="auto">
          <a:xfrm flipV="1">
            <a:off x="6292772" y="2697447"/>
            <a:ext cx="1231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109" name="Line 86">
            <a:extLst>
              <a:ext uri="{FF2B5EF4-FFF2-40B4-BE49-F238E27FC236}">
                <a16:creationId xmlns:a16="http://schemas.microsoft.com/office/drawing/2014/main" id="{32C18C58-FEB1-4AB0-AEF5-262D760AF4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79511" y="2757916"/>
            <a:ext cx="4" cy="4386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10" name="Freeform 53">
            <a:extLst>
              <a:ext uri="{FF2B5EF4-FFF2-40B4-BE49-F238E27FC236}">
                <a16:creationId xmlns:a16="http://schemas.microsoft.com/office/drawing/2014/main" id="{55F78D96-4983-4084-9955-EE2C7CFA2811}"/>
              </a:ext>
            </a:extLst>
          </p:cNvPr>
          <p:cNvSpPr>
            <a:spLocks/>
          </p:cNvSpPr>
          <p:nvPr/>
        </p:nvSpPr>
        <p:spPr bwMode="auto">
          <a:xfrm>
            <a:off x="6597191" y="2600318"/>
            <a:ext cx="108617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5" name="Rectangle 76">
            <a:extLst>
              <a:ext uri="{FF2B5EF4-FFF2-40B4-BE49-F238E27FC236}">
                <a16:creationId xmlns:a16="http://schemas.microsoft.com/office/drawing/2014/main" id="{C9ED7DEE-75BE-49F7-9186-92C60B8EF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878" y="3207879"/>
            <a:ext cx="601827" cy="1959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Imm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[31:0]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A866699-37AD-47C7-ADE3-3570AD42108C}"/>
              </a:ext>
            </a:extLst>
          </p:cNvPr>
          <p:cNvCxnSpPr>
            <a:cxnSpLocks/>
          </p:cNvCxnSpPr>
          <p:nvPr/>
        </p:nvCxnSpPr>
        <p:spPr bwMode="auto">
          <a:xfrm flipV="1">
            <a:off x="6482329" y="2814279"/>
            <a:ext cx="5850" cy="84637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ectangle 39">
            <a:extLst>
              <a:ext uri="{FF2B5EF4-FFF2-40B4-BE49-F238E27FC236}">
                <a16:creationId xmlns:a16="http://schemas.microsoft.com/office/drawing/2014/main" id="{6A9E40A1-4BFA-4670-9061-920A4875E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394" y="3672789"/>
            <a:ext cx="334126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Bsel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 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C2EC051-7E6C-4880-81E9-5628FAEB3331}"/>
              </a:ext>
            </a:extLst>
          </p:cNvPr>
          <p:cNvGrpSpPr/>
          <p:nvPr/>
        </p:nvGrpSpPr>
        <p:grpSpPr>
          <a:xfrm>
            <a:off x="4075838" y="2830399"/>
            <a:ext cx="521515" cy="717808"/>
            <a:chOff x="3789405" y="3105151"/>
            <a:chExt cx="533400" cy="762000"/>
          </a:xfrm>
        </p:grpSpPr>
        <p:sp>
          <p:nvSpPr>
            <p:cNvPr id="113" name="Trapezoid 112">
              <a:extLst>
                <a:ext uri="{FF2B5EF4-FFF2-40B4-BE49-F238E27FC236}">
                  <a16:creationId xmlns:a16="http://schemas.microsoft.com/office/drawing/2014/main" id="{E7D1C109-C137-4804-B832-2BBC518CCECD}"/>
                </a:ext>
              </a:extLst>
            </p:cNvPr>
            <p:cNvSpPr/>
            <p:nvPr/>
          </p:nvSpPr>
          <p:spPr>
            <a:xfrm rot="5400000">
              <a:off x="3675105" y="3219451"/>
              <a:ext cx="762000" cy="533400"/>
            </a:xfrm>
            <a:prstGeom prst="trapezoid">
              <a:avLst>
                <a:gd name="adj" fmla="val 30656"/>
              </a:avLst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040" dirty="0">
                <a:latin typeface="18 VAG Rounded Light   02390" pitchFamily="2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AF28F40-BC89-43E7-986F-17C0BB46A989}"/>
                </a:ext>
              </a:extLst>
            </p:cNvPr>
            <p:cNvSpPr txBox="1"/>
            <p:nvPr/>
          </p:nvSpPr>
          <p:spPr>
            <a:xfrm>
              <a:off x="3818311" y="3253521"/>
              <a:ext cx="502026" cy="4655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25" dirty="0" err="1">
                  <a:solidFill>
                    <a:schemeClr val="tx1"/>
                  </a:solidFill>
                  <a:latin typeface="18 VAG Rounded Light   02390" pitchFamily="2" charset="0"/>
                </a:rPr>
                <a:t>Imm</a:t>
              </a:r>
              <a:r>
                <a:rPr lang="en-US" sz="1125" dirty="0">
                  <a:solidFill>
                    <a:schemeClr val="tx1"/>
                  </a:solidFill>
                  <a:latin typeface="18 VAG Rounded Light   02390" pitchFamily="2" charset="0"/>
                </a:rPr>
                <a:t>.</a:t>
              </a:r>
            </a:p>
            <a:p>
              <a:r>
                <a:rPr lang="en-US" sz="1125" dirty="0">
                  <a:solidFill>
                    <a:schemeClr val="tx1"/>
                  </a:solidFill>
                  <a:latin typeface="18 VAG Rounded Light   02390" pitchFamily="2" charset="0"/>
                </a:rPr>
                <a:t>Gen</a:t>
              </a:r>
            </a:p>
          </p:txBody>
        </p:sp>
      </p:grpSp>
      <p:sp>
        <p:nvSpPr>
          <p:cNvPr id="117" name="Rectangle 56">
            <a:extLst>
              <a:ext uri="{FF2B5EF4-FFF2-40B4-BE49-F238E27FC236}">
                <a16:creationId xmlns:a16="http://schemas.microsoft.com/office/drawing/2014/main" id="{2249A50E-7A3E-4E2E-ADAB-AEDBD4796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3751" y="2907196"/>
            <a:ext cx="430307" cy="3498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b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</a:b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[31:20]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5CBFAB8-68CC-4C39-9B66-F81892878DC4}"/>
              </a:ext>
            </a:extLst>
          </p:cNvPr>
          <p:cNvCxnSpPr>
            <a:cxnSpLocks/>
            <a:endCxn id="113" idx="3"/>
          </p:cNvCxnSpPr>
          <p:nvPr/>
        </p:nvCxnSpPr>
        <p:spPr bwMode="auto">
          <a:xfrm flipH="1" flipV="1">
            <a:off x="4336596" y="3468270"/>
            <a:ext cx="5942" cy="17137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Rectangle 39">
            <a:extLst>
              <a:ext uri="{FF2B5EF4-FFF2-40B4-BE49-F238E27FC236}">
                <a16:creationId xmlns:a16="http://schemas.microsoft.com/office/drawing/2014/main" id="{2AAE59D5-8D07-45E8-A576-A1A128816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7843" y="3719973"/>
            <a:ext cx="484809" cy="34985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ImmSel</a:t>
            </a:r>
            <a:b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</a:b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1" name="Freeform 61">
            <a:extLst>
              <a:ext uri="{FF2B5EF4-FFF2-40B4-BE49-F238E27FC236}">
                <a16:creationId xmlns:a16="http://schemas.microsoft.com/office/drawing/2014/main" id="{561FDB16-26A8-4D93-A7EA-91551376733D}"/>
              </a:ext>
            </a:extLst>
          </p:cNvPr>
          <p:cNvSpPr>
            <a:spLocks/>
          </p:cNvSpPr>
          <p:nvPr/>
        </p:nvSpPr>
        <p:spPr bwMode="auto">
          <a:xfrm>
            <a:off x="3693737" y="3189302"/>
            <a:ext cx="382101" cy="45719"/>
          </a:xfrm>
          <a:custGeom>
            <a:avLst/>
            <a:gdLst>
              <a:gd name="T0" fmla="*/ 0 w 817"/>
              <a:gd name="T1" fmla="*/ 0 h 1"/>
              <a:gd name="T2" fmla="*/ 816 w 817"/>
              <a:gd name="T3" fmla="*/ 0 h 1"/>
              <a:gd name="T4" fmla="*/ 0 60000 65536"/>
              <a:gd name="T5" fmla="*/ 0 60000 65536"/>
              <a:gd name="T6" fmla="*/ 0 w 817"/>
              <a:gd name="T7" fmla="*/ 0 h 1"/>
              <a:gd name="T8" fmla="*/ 817 w 817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17" h="1">
                <a:moveTo>
                  <a:pt x="0" y="0"/>
                </a:move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2" name="Line 85">
            <a:extLst>
              <a:ext uri="{FF2B5EF4-FFF2-40B4-BE49-F238E27FC236}">
                <a16:creationId xmlns:a16="http://schemas.microsoft.com/office/drawing/2014/main" id="{3F1BF7E2-7C78-4F8B-9A36-3519990D51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9238" y="3191403"/>
            <a:ext cx="1663521" cy="5208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15" name="Rectangle 76">
            <a:extLst>
              <a:ext uri="{FF2B5EF4-FFF2-40B4-BE49-F238E27FC236}">
                <a16:creationId xmlns:a16="http://schemas.microsoft.com/office/drawing/2014/main" id="{A5647F8A-FB34-4267-AAF7-A2E76C642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0048" y="2029896"/>
            <a:ext cx="40786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DataB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16" name="Line 86">
            <a:extLst>
              <a:ext uri="{FF2B5EF4-FFF2-40B4-BE49-F238E27FC236}">
                <a16:creationId xmlns:a16="http://schemas.microsoft.com/office/drawing/2014/main" id="{D81ADB33-0737-4505-86BF-6075792AEA0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2123" y="1944792"/>
            <a:ext cx="7898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4D355E3-C505-42B1-8BF7-7EEE182B682E}"/>
              </a:ext>
            </a:extLst>
          </p:cNvPr>
          <p:cNvCxnSpPr>
            <a:cxnSpLocks/>
          </p:cNvCxnSpPr>
          <p:nvPr/>
        </p:nvCxnSpPr>
        <p:spPr bwMode="auto">
          <a:xfrm flipV="1">
            <a:off x="7489227" y="2964323"/>
            <a:ext cx="6734" cy="69633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5" name="Rectangle 39">
            <a:extLst>
              <a:ext uri="{FF2B5EF4-FFF2-40B4-BE49-F238E27FC236}">
                <a16:creationId xmlns:a16="http://schemas.microsoft.com/office/drawing/2014/main" id="{F439F464-9A64-4DB9-B566-D2B0B2979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1601" y="3706673"/>
            <a:ext cx="431909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WBSel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8" name="Trapezoid 127">
            <a:extLst>
              <a:ext uri="{FF2B5EF4-FFF2-40B4-BE49-F238E27FC236}">
                <a16:creationId xmlns:a16="http://schemas.microsoft.com/office/drawing/2014/main" id="{EFB53943-9D5C-441E-9153-FEBBA539F621}"/>
              </a:ext>
            </a:extLst>
          </p:cNvPr>
          <p:cNvSpPr/>
          <p:nvPr/>
        </p:nvSpPr>
        <p:spPr>
          <a:xfrm rot="5400000">
            <a:off x="7798199" y="1709303"/>
            <a:ext cx="778862" cy="181697"/>
          </a:xfrm>
          <a:prstGeom prst="trapezoid">
            <a:avLst>
              <a:gd name="adj" fmla="val 62709"/>
            </a:avLst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375">
              <a:latin typeface="18 VAG Rounded Light   02390" pitchFamily="2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F3EBA22-51DF-47CF-85F0-CFCAFA0BF558}"/>
              </a:ext>
            </a:extLst>
          </p:cNvPr>
          <p:cNvSpPr txBox="1"/>
          <p:nvPr/>
        </p:nvSpPr>
        <p:spPr>
          <a:xfrm>
            <a:off x="8129168" y="1976020"/>
            <a:ext cx="86648" cy="1346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09BB171-C87D-4A89-B6D1-3A7C9C58284D}"/>
              </a:ext>
            </a:extLst>
          </p:cNvPr>
          <p:cNvSpPr txBox="1"/>
          <p:nvPr/>
        </p:nvSpPr>
        <p:spPr>
          <a:xfrm>
            <a:off x="8129168" y="1754396"/>
            <a:ext cx="40076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1</a:t>
            </a:r>
          </a:p>
        </p:txBody>
      </p:sp>
      <p:sp>
        <p:nvSpPr>
          <p:cNvPr id="137" name="Line 86">
            <a:extLst>
              <a:ext uri="{FF2B5EF4-FFF2-40B4-BE49-F238E27FC236}">
                <a16:creationId xmlns:a16="http://schemas.microsoft.com/office/drawing/2014/main" id="{2EA22C46-0124-4DA4-B204-7AA1DCDA36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15752" y="2048532"/>
            <a:ext cx="183075" cy="2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 type="triangl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0" name="Line 86">
            <a:extLst>
              <a:ext uri="{FF2B5EF4-FFF2-40B4-BE49-F238E27FC236}">
                <a16:creationId xmlns:a16="http://schemas.microsoft.com/office/drawing/2014/main" id="{740B9511-F327-46DC-B0FE-EEA617577E64}"/>
              </a:ext>
            </a:extLst>
          </p:cNvPr>
          <p:cNvSpPr>
            <a:spLocks noChangeShapeType="1"/>
          </p:cNvSpPr>
          <p:nvPr/>
        </p:nvSpPr>
        <p:spPr bwMode="auto">
          <a:xfrm>
            <a:off x="7139722" y="725592"/>
            <a:ext cx="1542" cy="1629043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1" name="Line 86">
            <a:extLst>
              <a:ext uri="{FF2B5EF4-FFF2-40B4-BE49-F238E27FC236}">
                <a16:creationId xmlns:a16="http://schemas.microsoft.com/office/drawing/2014/main" id="{A7F2C532-A968-4CAD-9F64-C276386571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154590" y="1798104"/>
            <a:ext cx="932468" cy="3099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 type="triangl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4" name="Rectangle 39">
            <a:extLst>
              <a:ext uri="{FF2B5EF4-FFF2-40B4-BE49-F238E27FC236}">
                <a16:creationId xmlns:a16="http://schemas.microsoft.com/office/drawing/2014/main" id="{4E2EB9BB-0452-464A-85CC-9C8CEE53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0411" y="3717385"/>
            <a:ext cx="555340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MemRW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3" name="Rectangle 72">
            <a:extLst>
              <a:ext uri="{FF2B5EF4-FFF2-40B4-BE49-F238E27FC236}">
                <a16:creationId xmlns:a16="http://schemas.microsoft.com/office/drawing/2014/main" id="{935851EE-D663-4C9C-9CF4-2B23F49EB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299" y="2938860"/>
            <a:ext cx="231534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clk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4" name="Freeform 43">
            <a:extLst>
              <a:ext uri="{FF2B5EF4-FFF2-40B4-BE49-F238E27FC236}">
                <a16:creationId xmlns:a16="http://schemas.microsoft.com/office/drawing/2014/main" id="{25970377-6E78-48A2-9C9A-6DAFC5D5988E}"/>
              </a:ext>
            </a:extLst>
          </p:cNvPr>
          <p:cNvSpPr>
            <a:spLocks/>
          </p:cNvSpPr>
          <p:nvPr/>
        </p:nvSpPr>
        <p:spPr bwMode="auto">
          <a:xfrm>
            <a:off x="7744570" y="2859192"/>
            <a:ext cx="83926" cy="83098"/>
          </a:xfrm>
          <a:custGeom>
            <a:avLst/>
            <a:gdLst>
              <a:gd name="T0" fmla="*/ 0 w 49"/>
              <a:gd name="T1" fmla="*/ 48 h 49"/>
              <a:gd name="T2" fmla="*/ 24 w 49"/>
              <a:gd name="T3" fmla="*/ 0 h 49"/>
              <a:gd name="T4" fmla="*/ 48 w 49"/>
              <a:gd name="T5" fmla="*/ 48 h 49"/>
              <a:gd name="T6" fmla="*/ 0 60000 65536"/>
              <a:gd name="T7" fmla="*/ 0 60000 65536"/>
              <a:gd name="T8" fmla="*/ 0 60000 65536"/>
              <a:gd name="T9" fmla="*/ 0 w 49"/>
              <a:gd name="T10" fmla="*/ 0 h 49"/>
              <a:gd name="T11" fmla="*/ 49 w 49"/>
              <a:gd name="T12" fmla="*/ 49 h 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" h="49">
                <a:moveTo>
                  <a:pt x="0" y="48"/>
                </a:moveTo>
                <a:lnTo>
                  <a:pt x="24" y="0"/>
                </a:lnTo>
                <a:lnTo>
                  <a:pt x="48" y="48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6" name="Line 85">
            <a:extLst>
              <a:ext uri="{FF2B5EF4-FFF2-40B4-BE49-F238E27FC236}">
                <a16:creationId xmlns:a16="http://schemas.microsoft.com/office/drawing/2014/main" id="{7AB62058-19FC-4A3F-BBB3-6ED42AF96F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94027" y="2935392"/>
            <a:ext cx="0" cy="14366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CDCAE83F-2209-4EC0-878A-785CF6AB7EC1}"/>
              </a:ext>
            </a:extLst>
          </p:cNvPr>
          <p:cNvCxnSpPr>
            <a:cxnSpLocks/>
          </p:cNvCxnSpPr>
          <p:nvPr/>
        </p:nvCxnSpPr>
        <p:spPr bwMode="auto">
          <a:xfrm flipV="1">
            <a:off x="8184931" y="2114550"/>
            <a:ext cx="9724" cy="154610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6" name="Trapezoid 145">
            <a:extLst>
              <a:ext uri="{FF2B5EF4-FFF2-40B4-BE49-F238E27FC236}">
                <a16:creationId xmlns:a16="http://schemas.microsoft.com/office/drawing/2014/main" id="{7EFFA162-8B82-4164-9164-F9F0F719FB72}"/>
              </a:ext>
            </a:extLst>
          </p:cNvPr>
          <p:cNvSpPr/>
          <p:nvPr/>
        </p:nvSpPr>
        <p:spPr>
          <a:xfrm rot="5400000">
            <a:off x="6253201" y="2009815"/>
            <a:ext cx="458658" cy="173296"/>
          </a:xfrm>
          <a:prstGeom prst="trapezoid">
            <a:avLst>
              <a:gd name="adj" fmla="val 62709"/>
            </a:avLst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375">
              <a:latin typeface="18 VAG Rounded Light   02390" pitchFamily="2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56D9889-5B10-49F6-BC6A-F968CDEE142E}"/>
              </a:ext>
            </a:extLst>
          </p:cNvPr>
          <p:cNvSpPr txBox="1"/>
          <p:nvPr/>
        </p:nvSpPr>
        <p:spPr>
          <a:xfrm>
            <a:off x="6426223" y="2128420"/>
            <a:ext cx="86648" cy="1346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6469D3A-2243-482E-B687-BCAE3AA4767B}"/>
              </a:ext>
            </a:extLst>
          </p:cNvPr>
          <p:cNvSpPr txBox="1"/>
          <p:nvPr/>
        </p:nvSpPr>
        <p:spPr>
          <a:xfrm>
            <a:off x="6426223" y="1906796"/>
            <a:ext cx="40076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1</a:t>
            </a:r>
          </a:p>
        </p:txBody>
      </p:sp>
      <p:sp>
        <p:nvSpPr>
          <p:cNvPr id="160" name="Freeform 53">
            <a:extLst>
              <a:ext uri="{FF2B5EF4-FFF2-40B4-BE49-F238E27FC236}">
                <a16:creationId xmlns:a16="http://schemas.microsoft.com/office/drawing/2014/main" id="{142AEEA9-ADFD-4868-90C9-B836F1202178}"/>
              </a:ext>
            </a:extLst>
          </p:cNvPr>
          <p:cNvSpPr>
            <a:spLocks/>
          </p:cNvSpPr>
          <p:nvPr/>
        </p:nvSpPr>
        <p:spPr bwMode="auto">
          <a:xfrm>
            <a:off x="6597177" y="2118307"/>
            <a:ext cx="108617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2AA3D17-1E0F-4D80-9074-04964FEE358C}"/>
              </a:ext>
            </a:extLst>
          </p:cNvPr>
          <p:cNvGrpSpPr/>
          <p:nvPr/>
        </p:nvGrpSpPr>
        <p:grpSpPr>
          <a:xfrm>
            <a:off x="5634813" y="1938964"/>
            <a:ext cx="591829" cy="694020"/>
            <a:chOff x="3504668" y="4010988"/>
            <a:chExt cx="632945" cy="433763"/>
          </a:xfrm>
          <a:effectLst/>
        </p:grpSpPr>
        <p:sp>
          <p:nvSpPr>
            <p:cNvPr id="162" name="Trapezoid 161">
              <a:extLst>
                <a:ext uri="{FF2B5EF4-FFF2-40B4-BE49-F238E27FC236}">
                  <a16:creationId xmlns:a16="http://schemas.microsoft.com/office/drawing/2014/main" id="{17A7729A-7AB4-48B6-8598-A42FE979B235}"/>
                </a:ext>
              </a:extLst>
            </p:cNvPr>
            <p:cNvSpPr/>
            <p:nvPr/>
          </p:nvSpPr>
          <p:spPr>
            <a:xfrm rot="5400000">
              <a:off x="3583284" y="4000115"/>
              <a:ext cx="433763" cy="455509"/>
            </a:xfrm>
            <a:prstGeom prst="trapezoid">
              <a:avLst>
                <a:gd name="adj" fmla="val 30656"/>
              </a:avLst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46304" tIns="73152" rIns="146304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600" dirty="0">
                <a:latin typeface="18 VAG Rounded Light   02390" pitchFamily="2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429C3E4-6D69-4A88-A93D-4629E93DFF7A}"/>
                </a:ext>
              </a:extLst>
            </p:cNvPr>
            <p:cNvSpPr txBox="1"/>
            <p:nvPr/>
          </p:nvSpPr>
          <p:spPr>
            <a:xfrm>
              <a:off x="3504668" y="4108644"/>
              <a:ext cx="632945" cy="2693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</a:rPr>
                <a:t>Branch</a:t>
              </a:r>
            </a:p>
            <a:p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</a:rPr>
                <a:t>Comp</a:t>
              </a:r>
            </a:p>
          </p:txBody>
        </p:sp>
      </p:grpSp>
      <p:sp>
        <p:nvSpPr>
          <p:cNvPr id="7" name="Line 86">
            <a:extLst>
              <a:ext uri="{FF2B5EF4-FFF2-40B4-BE49-F238E27FC236}">
                <a16:creationId xmlns:a16="http://schemas.microsoft.com/office/drawing/2014/main" id="{C4CDA898-50BA-451E-8728-55ACF98E19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4935" y="2504056"/>
            <a:ext cx="4073" cy="5043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66" name="Line 85">
            <a:extLst>
              <a:ext uri="{FF2B5EF4-FFF2-40B4-BE49-F238E27FC236}">
                <a16:creationId xmlns:a16="http://schemas.microsoft.com/office/drawing/2014/main" id="{F44784CA-431D-4DAA-A34E-DA467676D10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5950" y="3010517"/>
            <a:ext cx="1542277" cy="13321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67" name="Line 86">
            <a:extLst>
              <a:ext uri="{FF2B5EF4-FFF2-40B4-BE49-F238E27FC236}">
                <a16:creationId xmlns:a16="http://schemas.microsoft.com/office/drawing/2014/main" id="{26DCC4E3-F924-4B31-9631-0693FC5E3F0E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4978" y="2740541"/>
            <a:ext cx="2212" cy="27563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68" name="Freeform 53">
            <a:extLst>
              <a:ext uri="{FF2B5EF4-FFF2-40B4-BE49-F238E27FC236}">
                <a16:creationId xmlns:a16="http://schemas.microsoft.com/office/drawing/2014/main" id="{740A9671-1E3A-46CC-B45B-984544841F82}"/>
              </a:ext>
            </a:extLst>
          </p:cNvPr>
          <p:cNvSpPr>
            <a:spLocks/>
          </p:cNvSpPr>
          <p:nvPr/>
        </p:nvSpPr>
        <p:spPr bwMode="auto">
          <a:xfrm>
            <a:off x="7114978" y="2737273"/>
            <a:ext cx="145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69" name="Freeform 53">
            <a:extLst>
              <a:ext uri="{FF2B5EF4-FFF2-40B4-BE49-F238E27FC236}">
                <a16:creationId xmlns:a16="http://schemas.microsoft.com/office/drawing/2014/main" id="{FBBFD2BF-2B47-4405-8F8B-431B16B02C70}"/>
              </a:ext>
            </a:extLst>
          </p:cNvPr>
          <p:cNvSpPr>
            <a:spLocks/>
          </p:cNvSpPr>
          <p:nvPr/>
        </p:nvSpPr>
        <p:spPr bwMode="auto">
          <a:xfrm>
            <a:off x="7049630" y="2371595"/>
            <a:ext cx="229465" cy="48738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70" name="Line 86">
            <a:extLst>
              <a:ext uri="{FF2B5EF4-FFF2-40B4-BE49-F238E27FC236}">
                <a16:creationId xmlns:a16="http://schemas.microsoft.com/office/drawing/2014/main" id="{657CC48C-40C1-41BF-B79D-828815656E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2201" y="1734512"/>
            <a:ext cx="3749" cy="3837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71" name="Line 85">
            <a:extLst>
              <a:ext uri="{FF2B5EF4-FFF2-40B4-BE49-F238E27FC236}">
                <a16:creationId xmlns:a16="http://schemas.microsoft.com/office/drawing/2014/main" id="{E4F01C06-4B75-48D5-A1CC-3DF47A0DDA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72536" y="1727390"/>
            <a:ext cx="617544" cy="1254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73" name="Freeform 53">
            <a:extLst>
              <a:ext uri="{FF2B5EF4-FFF2-40B4-BE49-F238E27FC236}">
                <a16:creationId xmlns:a16="http://schemas.microsoft.com/office/drawing/2014/main" id="{4C634BBB-B75C-4986-A086-63F234F291F2}"/>
              </a:ext>
            </a:extLst>
          </p:cNvPr>
          <p:cNvSpPr>
            <a:spLocks/>
          </p:cNvSpPr>
          <p:nvPr/>
        </p:nvSpPr>
        <p:spPr bwMode="auto">
          <a:xfrm flipV="1">
            <a:off x="6193828" y="2173391"/>
            <a:ext cx="219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174" name="Line 86">
            <a:extLst>
              <a:ext uri="{FF2B5EF4-FFF2-40B4-BE49-F238E27FC236}">
                <a16:creationId xmlns:a16="http://schemas.microsoft.com/office/drawing/2014/main" id="{17A5FA9C-70A9-47AD-B1E3-BC13AA7F76F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3828" y="1737035"/>
            <a:ext cx="0" cy="472562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75" name="Freeform 53">
            <a:extLst>
              <a:ext uri="{FF2B5EF4-FFF2-40B4-BE49-F238E27FC236}">
                <a16:creationId xmlns:a16="http://schemas.microsoft.com/office/drawing/2014/main" id="{CE303E76-34DF-4EE1-ACD6-21E1B2D8F337}"/>
              </a:ext>
            </a:extLst>
          </p:cNvPr>
          <p:cNvSpPr>
            <a:spLocks/>
          </p:cNvSpPr>
          <p:nvPr/>
        </p:nvSpPr>
        <p:spPr bwMode="auto">
          <a:xfrm flipV="1">
            <a:off x="6292771" y="1944084"/>
            <a:ext cx="1231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176" name="Line 86">
            <a:extLst>
              <a:ext uri="{FF2B5EF4-FFF2-40B4-BE49-F238E27FC236}">
                <a16:creationId xmlns:a16="http://schemas.microsoft.com/office/drawing/2014/main" id="{62921AA0-99FB-4B44-B0D7-79BCB48055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2771" y="1258992"/>
            <a:ext cx="0" cy="7308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77" name="Freeform 53">
            <a:extLst>
              <a:ext uri="{FF2B5EF4-FFF2-40B4-BE49-F238E27FC236}">
                <a16:creationId xmlns:a16="http://schemas.microsoft.com/office/drawing/2014/main" id="{68870AF6-CC61-41F1-997D-87881F6189E0}"/>
              </a:ext>
            </a:extLst>
          </p:cNvPr>
          <p:cNvSpPr>
            <a:spLocks/>
          </p:cNvSpPr>
          <p:nvPr/>
        </p:nvSpPr>
        <p:spPr bwMode="auto">
          <a:xfrm flipV="1">
            <a:off x="6200104" y="2448067"/>
            <a:ext cx="219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178" name="Line 86">
            <a:extLst>
              <a:ext uri="{FF2B5EF4-FFF2-40B4-BE49-F238E27FC236}">
                <a16:creationId xmlns:a16="http://schemas.microsoft.com/office/drawing/2014/main" id="{35578188-7DDC-4AF1-A3B8-158F23925FA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8489" y="2498920"/>
            <a:ext cx="728" cy="491282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79" name="Line 85">
            <a:extLst>
              <a:ext uri="{FF2B5EF4-FFF2-40B4-BE49-F238E27FC236}">
                <a16:creationId xmlns:a16="http://schemas.microsoft.com/office/drawing/2014/main" id="{5C101DBD-B20C-4615-818E-7AC79DA52A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6880" y="1237663"/>
            <a:ext cx="2488505" cy="2467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80" name="Line 86">
            <a:extLst>
              <a:ext uri="{FF2B5EF4-FFF2-40B4-BE49-F238E27FC236}">
                <a16:creationId xmlns:a16="http://schemas.microsoft.com/office/drawing/2014/main" id="{103114CD-3F21-40D6-8340-293BDC0878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01378" y="1245890"/>
            <a:ext cx="3749" cy="3837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81" name="Line 85">
            <a:extLst>
              <a:ext uri="{FF2B5EF4-FFF2-40B4-BE49-F238E27FC236}">
                <a16:creationId xmlns:a16="http://schemas.microsoft.com/office/drawing/2014/main" id="{9035C5E4-F0E6-46FB-9DC2-CC05946378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83770" y="1647544"/>
            <a:ext cx="1011514" cy="977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4780ED4E-0E35-44F7-A459-55C6A6E7CA14}"/>
              </a:ext>
            </a:extLst>
          </p:cNvPr>
          <p:cNvCxnSpPr>
            <a:cxnSpLocks/>
          </p:cNvCxnSpPr>
          <p:nvPr/>
        </p:nvCxnSpPr>
        <p:spPr bwMode="auto">
          <a:xfrm flipV="1">
            <a:off x="6500843" y="2262342"/>
            <a:ext cx="0" cy="10701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3" name="Line 85">
            <a:extLst>
              <a:ext uri="{FF2B5EF4-FFF2-40B4-BE49-F238E27FC236}">
                <a16:creationId xmlns:a16="http://schemas.microsoft.com/office/drawing/2014/main" id="{1B357AEA-7FA9-451B-AC0B-BBEB52A4A6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4454" y="2370732"/>
            <a:ext cx="108617" cy="0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84" name="Line 86">
            <a:extLst>
              <a:ext uri="{FF2B5EF4-FFF2-40B4-BE49-F238E27FC236}">
                <a16:creationId xmlns:a16="http://schemas.microsoft.com/office/drawing/2014/main" id="{FCDF9C8F-C8C1-4179-BA2D-E1A18F45DB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5153" y="2374047"/>
            <a:ext cx="4426" cy="1294197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4A52E58E-2811-4FA1-A0F7-211E8320801B}"/>
              </a:ext>
            </a:extLst>
          </p:cNvPr>
          <p:cNvCxnSpPr>
            <a:cxnSpLocks/>
          </p:cNvCxnSpPr>
          <p:nvPr/>
        </p:nvCxnSpPr>
        <p:spPr bwMode="auto">
          <a:xfrm flipV="1">
            <a:off x="5799154" y="2626930"/>
            <a:ext cx="5850" cy="104131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A2F972D-B3A1-4E61-96C3-8F2D4827BA00}"/>
              </a:ext>
            </a:extLst>
          </p:cNvPr>
          <p:cNvCxnSpPr>
            <a:cxnSpLocks/>
          </p:cNvCxnSpPr>
          <p:nvPr/>
        </p:nvCxnSpPr>
        <p:spPr bwMode="auto">
          <a:xfrm flipH="1">
            <a:off x="5948307" y="2568069"/>
            <a:ext cx="1" cy="1092584"/>
          </a:xfrm>
          <a:prstGeom prst="straightConnector1">
            <a:avLst/>
          </a:prstGeom>
          <a:solidFill>
            <a:schemeClr val="accent1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3AE3C03-5A56-414B-AAC7-96DA3C9C7AF9}"/>
              </a:ext>
            </a:extLst>
          </p:cNvPr>
          <p:cNvCxnSpPr>
            <a:cxnSpLocks/>
          </p:cNvCxnSpPr>
          <p:nvPr/>
        </p:nvCxnSpPr>
        <p:spPr bwMode="auto">
          <a:xfrm>
            <a:off x="6062154" y="2535832"/>
            <a:ext cx="5151" cy="1124821"/>
          </a:xfrm>
          <a:prstGeom prst="straightConnector1">
            <a:avLst/>
          </a:prstGeom>
          <a:solidFill>
            <a:schemeClr val="accent1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9" name="Rectangle 72">
            <a:extLst>
              <a:ext uri="{FF2B5EF4-FFF2-40B4-BE49-F238E27FC236}">
                <a16:creationId xmlns:a16="http://schemas.microsoft.com/office/drawing/2014/main" id="{D02842DD-6F42-47E4-AFDE-926DB4FFD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0614" y="2173220"/>
            <a:ext cx="367789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mem</a:t>
            </a:r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F1FDA431-B56D-4D46-8D03-412DDF1B2C5A}"/>
              </a:ext>
            </a:extLst>
          </p:cNvPr>
          <p:cNvSpPr/>
          <p:nvPr/>
        </p:nvSpPr>
        <p:spPr>
          <a:xfrm rot="5400000">
            <a:off x="2062200" y="1903419"/>
            <a:ext cx="458658" cy="173296"/>
          </a:xfrm>
          <a:prstGeom prst="trapezoid">
            <a:avLst>
              <a:gd name="adj" fmla="val 62709"/>
            </a:avLst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375">
              <a:latin typeface="18 VAG Rounded Light   0239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0518C3-7A65-433C-8741-2B1B35740251}"/>
              </a:ext>
            </a:extLst>
          </p:cNvPr>
          <p:cNvSpPr txBox="1"/>
          <p:nvPr/>
        </p:nvSpPr>
        <p:spPr>
          <a:xfrm>
            <a:off x="2231817" y="1828825"/>
            <a:ext cx="86648" cy="1346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C9DF3E-9A27-4460-B1CD-ED14FDB35EE6}"/>
              </a:ext>
            </a:extLst>
          </p:cNvPr>
          <p:cNvSpPr txBox="1"/>
          <p:nvPr/>
        </p:nvSpPr>
        <p:spPr>
          <a:xfrm>
            <a:off x="2223804" y="2025388"/>
            <a:ext cx="40076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1</a:t>
            </a:r>
          </a:p>
        </p:txBody>
      </p:sp>
      <p:sp>
        <p:nvSpPr>
          <p:cNvPr id="27" name="Freeform 53">
            <a:extLst>
              <a:ext uri="{FF2B5EF4-FFF2-40B4-BE49-F238E27FC236}">
                <a16:creationId xmlns:a16="http://schemas.microsoft.com/office/drawing/2014/main" id="{F6D7A59B-DEEE-48D0-9710-3B61D5DB5FA6}"/>
              </a:ext>
            </a:extLst>
          </p:cNvPr>
          <p:cNvSpPr>
            <a:spLocks/>
          </p:cNvSpPr>
          <p:nvPr/>
        </p:nvSpPr>
        <p:spPr bwMode="auto">
          <a:xfrm flipV="1">
            <a:off x="2008663" y="1849509"/>
            <a:ext cx="219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28" name="Line 86">
            <a:extLst>
              <a:ext uri="{FF2B5EF4-FFF2-40B4-BE49-F238E27FC236}">
                <a16:creationId xmlns:a16="http://schemas.microsoft.com/office/drawing/2014/main" id="{8A93C7F9-883E-450A-A667-A96D2F8A13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06176" y="828843"/>
            <a:ext cx="7030" cy="10613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29" name="Freeform 53">
            <a:extLst>
              <a:ext uri="{FF2B5EF4-FFF2-40B4-BE49-F238E27FC236}">
                <a16:creationId xmlns:a16="http://schemas.microsoft.com/office/drawing/2014/main" id="{250067ED-DD8A-4633-9F3F-009C62DEED97}"/>
              </a:ext>
            </a:extLst>
          </p:cNvPr>
          <p:cNvSpPr>
            <a:spLocks/>
          </p:cNvSpPr>
          <p:nvPr/>
        </p:nvSpPr>
        <p:spPr bwMode="auto">
          <a:xfrm flipV="1">
            <a:off x="1884278" y="2041448"/>
            <a:ext cx="332275" cy="56132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202" name="Rectangle 31">
            <a:extLst>
              <a:ext uri="{FF2B5EF4-FFF2-40B4-BE49-F238E27FC236}">
                <a16:creationId xmlns:a16="http://schemas.microsoft.com/office/drawing/2014/main" id="{F6703989-B3FD-4988-89AB-F6A120551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4717" y="2038301"/>
            <a:ext cx="213901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pc</a:t>
            </a:r>
          </a:p>
        </p:txBody>
      </p:sp>
      <p:sp>
        <p:nvSpPr>
          <p:cNvPr id="203" name="Freeform 53">
            <a:extLst>
              <a:ext uri="{FF2B5EF4-FFF2-40B4-BE49-F238E27FC236}">
                <a16:creationId xmlns:a16="http://schemas.microsoft.com/office/drawing/2014/main" id="{70ED40A3-7BCD-4E14-89B0-F8A1BC98090A}"/>
              </a:ext>
            </a:extLst>
          </p:cNvPr>
          <p:cNvSpPr>
            <a:spLocks/>
          </p:cNvSpPr>
          <p:nvPr/>
        </p:nvSpPr>
        <p:spPr bwMode="auto">
          <a:xfrm flipV="1">
            <a:off x="2383827" y="1944792"/>
            <a:ext cx="1231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204" name="Line 86">
            <a:extLst>
              <a:ext uri="{FF2B5EF4-FFF2-40B4-BE49-F238E27FC236}">
                <a16:creationId xmlns:a16="http://schemas.microsoft.com/office/drawing/2014/main" id="{C904B6EF-F57C-486F-ADCC-DE1CA929B3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99277" y="835589"/>
            <a:ext cx="3749" cy="3837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205" name="Line 86">
            <a:extLst>
              <a:ext uri="{FF2B5EF4-FFF2-40B4-BE49-F238E27FC236}">
                <a16:creationId xmlns:a16="http://schemas.microsoft.com/office/drawing/2014/main" id="{8253448A-1806-4E53-9FCD-B7933E7610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99277" y="798382"/>
            <a:ext cx="4306750" cy="3776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206" name="Line 86">
            <a:extLst>
              <a:ext uri="{FF2B5EF4-FFF2-40B4-BE49-F238E27FC236}">
                <a16:creationId xmlns:a16="http://schemas.microsoft.com/office/drawing/2014/main" id="{5E790511-532F-4B40-B7A6-B6531E4286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9023" y="1221907"/>
            <a:ext cx="90254" cy="977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207" name="Line 86">
            <a:extLst>
              <a:ext uri="{FF2B5EF4-FFF2-40B4-BE49-F238E27FC236}">
                <a16:creationId xmlns:a16="http://schemas.microsoft.com/office/drawing/2014/main" id="{EB7D75FF-5827-4066-B92F-08A163F873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2763" y="722786"/>
            <a:ext cx="5278285" cy="2806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208" name="Line 86">
            <a:extLst>
              <a:ext uri="{FF2B5EF4-FFF2-40B4-BE49-F238E27FC236}">
                <a16:creationId xmlns:a16="http://schemas.microsoft.com/office/drawing/2014/main" id="{C06246E2-5C92-4544-95F8-4ABD6AFBC7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60744" y="728336"/>
            <a:ext cx="1986" cy="1366877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B53549EB-63D4-48A0-8F5C-01CD5110EFDD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0779" y="2154836"/>
            <a:ext cx="11644" cy="149574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E16544A-10BD-4F1B-B8D0-1A9B7CA10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6045" y="3672511"/>
            <a:ext cx="460864" cy="2366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00" dirty="0" err="1">
                <a:solidFill>
                  <a:schemeClr val="tx1"/>
                </a:solidFill>
                <a:latin typeface="18 VAG Rounded Light   02390" pitchFamily="2" charset="0"/>
              </a:rPr>
              <a:t>PCSel</a:t>
            </a:r>
            <a:endParaRPr lang="en-US" sz="1100" dirty="0">
              <a:solidFill>
                <a:srgbClr val="D8E156"/>
              </a:solidFill>
              <a:latin typeface="18 VAG Rounded Light   0239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8C23AE-8052-4B5C-923A-5ED2190C6B03}"/>
              </a:ext>
            </a:extLst>
          </p:cNvPr>
          <p:cNvSpPr txBox="1"/>
          <p:nvPr/>
        </p:nvSpPr>
        <p:spPr>
          <a:xfrm>
            <a:off x="5581426" y="3702586"/>
            <a:ext cx="28373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 err="1">
                <a:solidFill>
                  <a:schemeClr val="tx1"/>
                </a:solidFill>
                <a:latin typeface="18 VAG Rounded Light   02390" pitchFamily="2" charset="0"/>
              </a:rPr>
              <a:t>BrUn</a:t>
            </a:r>
            <a:endParaRPr lang="en-US" sz="105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67FD7E-D109-4FC7-A5D4-46A4588F2385}"/>
              </a:ext>
            </a:extLst>
          </p:cNvPr>
          <p:cNvSpPr txBox="1"/>
          <p:nvPr/>
        </p:nvSpPr>
        <p:spPr>
          <a:xfrm>
            <a:off x="5830562" y="3925992"/>
            <a:ext cx="24846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tx1"/>
                </a:solidFill>
                <a:latin typeface="18 VAG Rounded Light   02390" pitchFamily="2" charset="0"/>
              </a:rPr>
              <a:t>BrEq</a:t>
            </a:r>
            <a:endParaRPr lang="en-US" sz="105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7158BF-CAA2-499F-98FF-6128FBF0F698}"/>
              </a:ext>
            </a:extLst>
          </p:cNvPr>
          <p:cNvSpPr txBox="1"/>
          <p:nvPr/>
        </p:nvSpPr>
        <p:spPr>
          <a:xfrm>
            <a:off x="6006341" y="3713806"/>
            <a:ext cx="22602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 err="1">
                <a:solidFill>
                  <a:schemeClr val="tx1"/>
                </a:solidFill>
                <a:latin typeface="18 VAG Rounded Light   02390" pitchFamily="2" charset="0"/>
              </a:rPr>
              <a:t>BrLT</a:t>
            </a:r>
            <a:endParaRPr lang="en-US" sz="105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214" name="Rectangle 39">
            <a:extLst>
              <a:ext uri="{FF2B5EF4-FFF2-40B4-BE49-F238E27FC236}">
                <a16:creationId xmlns:a16="http://schemas.microsoft.com/office/drawing/2014/main" id="{BF69195C-865C-4FE3-8B46-CF0920822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18" y="3668176"/>
            <a:ext cx="313991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Asel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64" name="Line 86">
            <a:extLst>
              <a:ext uri="{FF2B5EF4-FFF2-40B4-BE49-F238E27FC236}">
                <a16:creationId xmlns:a16="http://schemas.microsoft.com/office/drawing/2014/main" id="{A73D360A-F681-4507-BF82-3B2FE4C125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15750" y="1563792"/>
            <a:ext cx="215728" cy="7684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 type="triangl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65" name="Line 86">
            <a:extLst>
              <a:ext uri="{FF2B5EF4-FFF2-40B4-BE49-F238E27FC236}">
                <a16:creationId xmlns:a16="http://schemas.microsoft.com/office/drawing/2014/main" id="{23EFFA0D-085E-412F-AC33-C38DE8FC2758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3715" y="811890"/>
            <a:ext cx="2312" cy="749806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297BF6A-F5DE-4257-8DAB-B9E5CA015300}"/>
              </a:ext>
            </a:extLst>
          </p:cNvPr>
          <p:cNvSpPr txBox="1"/>
          <p:nvPr/>
        </p:nvSpPr>
        <p:spPr>
          <a:xfrm>
            <a:off x="8118921" y="1487592"/>
            <a:ext cx="60914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2</a:t>
            </a:r>
          </a:p>
        </p:txBody>
      </p:sp>
      <p:sp>
        <p:nvSpPr>
          <p:cNvPr id="185" name="Line 86">
            <a:extLst>
              <a:ext uri="{FF2B5EF4-FFF2-40B4-BE49-F238E27FC236}">
                <a16:creationId xmlns:a16="http://schemas.microsoft.com/office/drawing/2014/main" id="{37684DCD-D56B-4871-B0CC-88DE1CF26CD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15692" y="803603"/>
            <a:ext cx="1570183" cy="2868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1BF5F011-5FAA-4B5D-B33B-D0C1F7B57711}"/>
              </a:ext>
            </a:extLst>
          </p:cNvPr>
          <p:cNvSpPr/>
          <p:nvPr/>
        </p:nvSpPr>
        <p:spPr>
          <a:xfrm flipV="1">
            <a:off x="3707484" y="1899073"/>
            <a:ext cx="856972" cy="45719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8E652DD5-4D51-4367-B84A-B05CBB0E859D}"/>
              </a:ext>
            </a:extLst>
          </p:cNvPr>
          <p:cNvSpPr/>
          <p:nvPr/>
        </p:nvSpPr>
        <p:spPr>
          <a:xfrm flipV="1">
            <a:off x="3526827" y="2127673"/>
            <a:ext cx="158495" cy="45719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032B49C9-BBD1-49E0-92DD-550C76F6E38D}"/>
              </a:ext>
            </a:extLst>
          </p:cNvPr>
          <p:cNvSpPr/>
          <p:nvPr/>
        </p:nvSpPr>
        <p:spPr>
          <a:xfrm flipV="1">
            <a:off x="3680765" y="2126962"/>
            <a:ext cx="856972" cy="45719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7FEDE86C-613E-4CE5-BC0B-13619005B23B}"/>
              </a:ext>
            </a:extLst>
          </p:cNvPr>
          <p:cNvSpPr/>
          <p:nvPr/>
        </p:nvSpPr>
        <p:spPr>
          <a:xfrm flipV="1">
            <a:off x="3679227" y="2325792"/>
            <a:ext cx="856972" cy="45719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7055D10-EDC7-4706-8CFB-7525885BD4E8}"/>
              </a:ext>
            </a:extLst>
          </p:cNvPr>
          <p:cNvSpPr/>
          <p:nvPr/>
        </p:nvSpPr>
        <p:spPr>
          <a:xfrm>
            <a:off x="5466912" y="1719892"/>
            <a:ext cx="907821" cy="499960"/>
          </a:xfrm>
          <a:custGeom>
            <a:avLst/>
            <a:gdLst>
              <a:gd name="connsiteX0" fmla="*/ 0 w 907821"/>
              <a:gd name="connsiteY0" fmla="*/ 397995 h 499960"/>
              <a:gd name="connsiteX1" fmla="*/ 101965 w 907821"/>
              <a:gd name="connsiteY1" fmla="*/ 397995 h 499960"/>
              <a:gd name="connsiteX2" fmla="*/ 92098 w 907821"/>
              <a:gd name="connsiteY2" fmla="*/ 0 h 499960"/>
              <a:gd name="connsiteX3" fmla="*/ 723626 w 907821"/>
              <a:gd name="connsiteY3" fmla="*/ 0 h 499960"/>
              <a:gd name="connsiteX4" fmla="*/ 726915 w 907821"/>
              <a:gd name="connsiteY4" fmla="*/ 499960 h 499960"/>
              <a:gd name="connsiteX5" fmla="*/ 907821 w 907821"/>
              <a:gd name="connsiteY5" fmla="*/ 499960 h 49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7821" h="499960">
                <a:moveTo>
                  <a:pt x="0" y="397995"/>
                </a:moveTo>
                <a:lnTo>
                  <a:pt x="101965" y="397995"/>
                </a:lnTo>
                <a:lnTo>
                  <a:pt x="92098" y="0"/>
                </a:lnTo>
                <a:lnTo>
                  <a:pt x="723626" y="0"/>
                </a:lnTo>
                <a:cubicBezTo>
                  <a:pt x="724722" y="166653"/>
                  <a:pt x="725819" y="333307"/>
                  <a:pt x="726915" y="499960"/>
                </a:cubicBezTo>
                <a:lnTo>
                  <a:pt x="907821" y="499960"/>
                </a:lnTo>
              </a:path>
            </a:pathLst>
          </a:custGeom>
          <a:noFill/>
          <a:ln w="76200">
            <a:solidFill>
              <a:srgbClr val="D8E156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BF2EA8-32DD-47B1-A4D7-150EC74B93A1}"/>
              </a:ext>
            </a:extLst>
          </p:cNvPr>
          <p:cNvSpPr/>
          <p:nvPr/>
        </p:nvSpPr>
        <p:spPr>
          <a:xfrm>
            <a:off x="5463623" y="2482989"/>
            <a:ext cx="911110" cy="519695"/>
          </a:xfrm>
          <a:custGeom>
            <a:avLst/>
            <a:gdLst>
              <a:gd name="connsiteX0" fmla="*/ 0 w 911110"/>
              <a:gd name="connsiteY0" fmla="*/ 3289 h 519695"/>
              <a:gd name="connsiteX1" fmla="*/ 95387 w 911110"/>
              <a:gd name="connsiteY1" fmla="*/ 3289 h 519695"/>
              <a:gd name="connsiteX2" fmla="*/ 101965 w 911110"/>
              <a:gd name="connsiteY2" fmla="*/ 519695 h 519695"/>
              <a:gd name="connsiteX3" fmla="*/ 733493 w 911110"/>
              <a:gd name="connsiteY3" fmla="*/ 513116 h 519695"/>
              <a:gd name="connsiteX4" fmla="*/ 736782 w 911110"/>
              <a:gd name="connsiteY4" fmla="*/ 6578 h 519695"/>
              <a:gd name="connsiteX5" fmla="*/ 911110 w 911110"/>
              <a:gd name="connsiteY5" fmla="*/ 0 h 519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110" h="519695">
                <a:moveTo>
                  <a:pt x="0" y="3289"/>
                </a:moveTo>
                <a:lnTo>
                  <a:pt x="95387" y="3289"/>
                </a:lnTo>
                <a:cubicBezTo>
                  <a:pt x="97580" y="175424"/>
                  <a:pt x="99772" y="347560"/>
                  <a:pt x="101965" y="519695"/>
                </a:cubicBezTo>
                <a:lnTo>
                  <a:pt x="733493" y="513116"/>
                </a:lnTo>
                <a:cubicBezTo>
                  <a:pt x="734589" y="344270"/>
                  <a:pt x="735686" y="175424"/>
                  <a:pt x="736782" y="6578"/>
                </a:cubicBezTo>
                <a:lnTo>
                  <a:pt x="911110" y="0"/>
                </a:lnTo>
              </a:path>
            </a:pathLst>
          </a:custGeom>
          <a:noFill/>
          <a:ln w="76200">
            <a:solidFill>
              <a:srgbClr val="D8E156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E44976-55B5-4442-B80F-21AAB74C6A7B}"/>
              </a:ext>
            </a:extLst>
          </p:cNvPr>
          <p:cNvCxnSpPr>
            <a:cxnSpLocks/>
          </p:cNvCxnSpPr>
          <p:nvPr/>
        </p:nvCxnSpPr>
        <p:spPr>
          <a:xfrm flipV="1">
            <a:off x="2570671" y="2312508"/>
            <a:ext cx="0" cy="195967"/>
          </a:xfrm>
          <a:prstGeom prst="line">
            <a:avLst/>
          </a:prstGeom>
          <a:ln w="76200">
            <a:solidFill>
              <a:srgbClr val="D8E1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D00BAF-5D61-4A49-9E1A-A5D24497E5EF}"/>
              </a:ext>
            </a:extLst>
          </p:cNvPr>
          <p:cNvCxnSpPr>
            <a:cxnSpLocks/>
          </p:cNvCxnSpPr>
          <p:nvPr/>
        </p:nvCxnSpPr>
        <p:spPr>
          <a:xfrm flipV="1">
            <a:off x="2702814" y="2020992"/>
            <a:ext cx="214413" cy="1"/>
          </a:xfrm>
          <a:prstGeom prst="line">
            <a:avLst/>
          </a:prstGeom>
          <a:ln w="76200">
            <a:solidFill>
              <a:srgbClr val="D8E1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E3EC439-026C-454E-85B3-0FB913530EA4}"/>
              </a:ext>
            </a:extLst>
          </p:cNvPr>
          <p:cNvSpPr/>
          <p:nvPr/>
        </p:nvSpPr>
        <p:spPr>
          <a:xfrm>
            <a:off x="2770039" y="1457249"/>
            <a:ext cx="321679" cy="545065"/>
          </a:xfrm>
          <a:custGeom>
            <a:avLst/>
            <a:gdLst>
              <a:gd name="connsiteX0" fmla="*/ 0 w 321679"/>
              <a:gd name="connsiteY0" fmla="*/ 545065 h 545065"/>
              <a:gd name="connsiteX1" fmla="*/ 5957 w 321679"/>
              <a:gd name="connsiteY1" fmla="*/ 0 h 545065"/>
              <a:gd name="connsiteX2" fmla="*/ 321679 w 321679"/>
              <a:gd name="connsiteY2" fmla="*/ 0 h 54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679" h="545065">
                <a:moveTo>
                  <a:pt x="0" y="545065"/>
                </a:moveTo>
                <a:cubicBezTo>
                  <a:pt x="1986" y="363377"/>
                  <a:pt x="3971" y="181688"/>
                  <a:pt x="5957" y="0"/>
                </a:cubicBezTo>
                <a:lnTo>
                  <a:pt x="321679" y="0"/>
                </a:lnTo>
              </a:path>
            </a:pathLst>
          </a:custGeom>
          <a:noFill/>
          <a:ln w="76200">
            <a:solidFill>
              <a:srgbClr val="C5DBC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7CAB70E-718B-401B-928A-AA487A981DE2}"/>
              </a:ext>
            </a:extLst>
          </p:cNvPr>
          <p:cNvSpPr/>
          <p:nvPr/>
        </p:nvSpPr>
        <p:spPr>
          <a:xfrm>
            <a:off x="2016478" y="793043"/>
            <a:ext cx="1587542" cy="1102045"/>
          </a:xfrm>
          <a:custGeom>
            <a:avLst/>
            <a:gdLst>
              <a:gd name="connsiteX0" fmla="*/ 1483294 w 1587542"/>
              <a:gd name="connsiteY0" fmla="*/ 425925 h 1102045"/>
              <a:gd name="connsiteX1" fmla="*/ 1587542 w 1587542"/>
              <a:gd name="connsiteY1" fmla="*/ 422947 h 1102045"/>
              <a:gd name="connsiteX2" fmla="*/ 1578606 w 1587542"/>
              <a:gd name="connsiteY2" fmla="*/ 5957 h 1102045"/>
              <a:gd name="connsiteX3" fmla="*/ 2979 w 1587542"/>
              <a:gd name="connsiteY3" fmla="*/ 0 h 1102045"/>
              <a:gd name="connsiteX4" fmla="*/ 0 w 1587542"/>
              <a:gd name="connsiteY4" fmla="*/ 1096088 h 1102045"/>
              <a:gd name="connsiteX5" fmla="*/ 163818 w 1587542"/>
              <a:gd name="connsiteY5" fmla="*/ 1102045 h 110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542" h="1102045">
                <a:moveTo>
                  <a:pt x="1483294" y="425925"/>
                </a:moveTo>
                <a:lnTo>
                  <a:pt x="1587542" y="422947"/>
                </a:lnTo>
                <a:lnTo>
                  <a:pt x="1578606" y="5957"/>
                </a:lnTo>
                <a:lnTo>
                  <a:pt x="2979" y="0"/>
                </a:lnTo>
                <a:lnTo>
                  <a:pt x="0" y="1096088"/>
                </a:lnTo>
                <a:lnTo>
                  <a:pt x="163818" y="1102045"/>
                </a:lnTo>
              </a:path>
            </a:pathLst>
          </a:custGeom>
          <a:noFill/>
          <a:ln w="76200">
            <a:solidFill>
              <a:srgbClr val="C5DBC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0E404B-0201-4533-8BA7-004A806222F8}"/>
              </a:ext>
            </a:extLst>
          </p:cNvPr>
          <p:cNvCxnSpPr>
            <a:cxnSpLocks/>
          </p:cNvCxnSpPr>
          <p:nvPr/>
        </p:nvCxnSpPr>
        <p:spPr>
          <a:xfrm flipH="1">
            <a:off x="2530313" y="3954201"/>
            <a:ext cx="1682314" cy="0"/>
          </a:xfrm>
          <a:prstGeom prst="straightConnector1">
            <a:avLst/>
          </a:prstGeom>
          <a:ln w="76200">
            <a:solidFill>
              <a:srgbClr val="D8E156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A4A1D6B7-A4C4-4B50-B631-5F6DB8FFBCC6}"/>
              </a:ext>
            </a:extLst>
          </p:cNvPr>
          <p:cNvSpPr txBox="1"/>
          <p:nvPr/>
        </p:nvSpPr>
        <p:spPr>
          <a:xfrm>
            <a:off x="1895389" y="3850305"/>
            <a:ext cx="5952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=pc+4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129E828-7DFD-4DB1-BC8B-916FFC163F51}"/>
              </a:ext>
            </a:extLst>
          </p:cNvPr>
          <p:cNvSpPr txBox="1"/>
          <p:nvPr/>
        </p:nvSpPr>
        <p:spPr>
          <a:xfrm>
            <a:off x="4206232" y="3832175"/>
            <a:ext cx="5952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=*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B293B7B-5275-4F08-BA0C-47EF0D1232F4}"/>
              </a:ext>
            </a:extLst>
          </p:cNvPr>
          <p:cNvSpPr txBox="1"/>
          <p:nvPr/>
        </p:nvSpPr>
        <p:spPr>
          <a:xfrm>
            <a:off x="4697717" y="3823396"/>
            <a:ext cx="3247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=1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182FA24C-6682-4CBF-BC3D-5384C42AD80F}"/>
              </a:ext>
            </a:extLst>
          </p:cNvPr>
          <p:cNvSpPr txBox="1"/>
          <p:nvPr/>
        </p:nvSpPr>
        <p:spPr>
          <a:xfrm>
            <a:off x="5584227" y="3795915"/>
            <a:ext cx="3247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=*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A576D142-BF07-46DF-86DB-1CF88849C886}"/>
              </a:ext>
            </a:extLst>
          </p:cNvPr>
          <p:cNvSpPr txBox="1"/>
          <p:nvPr/>
        </p:nvSpPr>
        <p:spPr>
          <a:xfrm>
            <a:off x="5998332" y="3873988"/>
            <a:ext cx="3247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=*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B3B6D8AF-59F5-4F85-A85A-7412E9956904}"/>
              </a:ext>
            </a:extLst>
          </p:cNvPr>
          <p:cNvSpPr txBox="1"/>
          <p:nvPr/>
        </p:nvSpPr>
        <p:spPr>
          <a:xfrm>
            <a:off x="6008437" y="3773592"/>
            <a:ext cx="3247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=*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19E9893-5B8C-4558-B10A-FA7FC268FF33}"/>
              </a:ext>
            </a:extLst>
          </p:cNvPr>
          <p:cNvSpPr txBox="1"/>
          <p:nvPr/>
        </p:nvSpPr>
        <p:spPr>
          <a:xfrm>
            <a:off x="6270027" y="3751269"/>
            <a:ext cx="3640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=0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A29983F9-899D-448B-A5E2-6DF906A943F2}"/>
              </a:ext>
            </a:extLst>
          </p:cNvPr>
          <p:cNvSpPr txBox="1"/>
          <p:nvPr/>
        </p:nvSpPr>
        <p:spPr>
          <a:xfrm>
            <a:off x="6498627" y="3740582"/>
            <a:ext cx="3423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=0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86F0947-D37E-498D-9FA7-C1C9FF78F3E7}"/>
              </a:ext>
            </a:extLst>
          </p:cNvPr>
          <p:cNvSpPr txBox="1"/>
          <p:nvPr/>
        </p:nvSpPr>
        <p:spPr>
          <a:xfrm>
            <a:off x="6727227" y="3816782"/>
            <a:ext cx="5958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=add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4EF468CB-A558-415A-A22B-62FAFC4805FF}"/>
              </a:ext>
            </a:extLst>
          </p:cNvPr>
          <p:cNvSpPr txBox="1"/>
          <p:nvPr/>
        </p:nvSpPr>
        <p:spPr>
          <a:xfrm>
            <a:off x="7357189" y="3825965"/>
            <a:ext cx="5958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=Read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DE2494D-79B2-49DA-B725-FA2B1477AB1C}"/>
              </a:ext>
            </a:extLst>
          </p:cNvPr>
          <p:cNvSpPr txBox="1"/>
          <p:nvPr/>
        </p:nvSpPr>
        <p:spPr>
          <a:xfrm>
            <a:off x="8001630" y="3835333"/>
            <a:ext cx="4319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=1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C89B46A6-5B1E-4FA2-B3D4-76F8BCD5924F}"/>
              </a:ext>
            </a:extLst>
          </p:cNvPr>
          <p:cNvSpPr/>
          <p:nvPr/>
        </p:nvSpPr>
        <p:spPr>
          <a:xfrm rot="5400000">
            <a:off x="2716868" y="2785445"/>
            <a:ext cx="1793259" cy="133724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ADC729C-4924-4C4E-BE40-DD75E20CC615}"/>
              </a:ext>
            </a:extLst>
          </p:cNvPr>
          <p:cNvSpPr/>
          <p:nvPr/>
        </p:nvSpPr>
        <p:spPr>
          <a:xfrm>
            <a:off x="2202365" y="1898275"/>
            <a:ext cx="276446" cy="85060"/>
          </a:xfrm>
          <a:custGeom>
            <a:avLst/>
            <a:gdLst>
              <a:gd name="connsiteX0" fmla="*/ 0 w 276446"/>
              <a:gd name="connsiteY0" fmla="*/ 0 h 85060"/>
              <a:gd name="connsiteX1" fmla="*/ 182880 w 276446"/>
              <a:gd name="connsiteY1" fmla="*/ 85060 h 85060"/>
              <a:gd name="connsiteX2" fmla="*/ 276446 w 276446"/>
              <a:gd name="connsiteY2" fmla="*/ 85060 h 85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446" h="85060">
                <a:moveTo>
                  <a:pt x="0" y="0"/>
                </a:moveTo>
                <a:lnTo>
                  <a:pt x="182880" y="85060"/>
                </a:lnTo>
                <a:lnTo>
                  <a:pt x="276446" y="85060"/>
                </a:lnTo>
              </a:path>
            </a:pathLst>
          </a:custGeom>
          <a:noFill/>
          <a:ln w="76200" cap="rnd">
            <a:solidFill>
              <a:srgbClr val="C5DBC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88512FF-3EFE-4600-AF61-6C6B18F198C6}"/>
              </a:ext>
            </a:extLst>
          </p:cNvPr>
          <p:cNvSpPr/>
          <p:nvPr/>
        </p:nvSpPr>
        <p:spPr>
          <a:xfrm>
            <a:off x="6383087" y="2110926"/>
            <a:ext cx="306217" cy="114831"/>
          </a:xfrm>
          <a:custGeom>
            <a:avLst/>
            <a:gdLst>
              <a:gd name="connsiteX0" fmla="*/ 0 w 306217"/>
              <a:gd name="connsiteY0" fmla="*/ 114831 h 114831"/>
              <a:gd name="connsiteX1" fmla="*/ 191386 w 306217"/>
              <a:gd name="connsiteY1" fmla="*/ 8506 h 114831"/>
              <a:gd name="connsiteX2" fmla="*/ 306217 w 306217"/>
              <a:gd name="connsiteY2" fmla="*/ 0 h 114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217" h="114831">
                <a:moveTo>
                  <a:pt x="0" y="114831"/>
                </a:moveTo>
                <a:lnTo>
                  <a:pt x="191386" y="8506"/>
                </a:lnTo>
                <a:lnTo>
                  <a:pt x="306217" y="0"/>
                </a:lnTo>
              </a:path>
            </a:pathLst>
          </a:custGeom>
          <a:noFill/>
          <a:ln w="76200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2523FCF-D4B4-49F0-8876-AA8EB9E9FD88}"/>
              </a:ext>
            </a:extLst>
          </p:cNvPr>
          <p:cNvSpPr/>
          <p:nvPr/>
        </p:nvSpPr>
        <p:spPr>
          <a:xfrm>
            <a:off x="6395846" y="2485192"/>
            <a:ext cx="314723" cy="131843"/>
          </a:xfrm>
          <a:custGeom>
            <a:avLst/>
            <a:gdLst>
              <a:gd name="connsiteX0" fmla="*/ 0 w 314723"/>
              <a:gd name="connsiteY0" fmla="*/ 0 h 131843"/>
              <a:gd name="connsiteX1" fmla="*/ 170121 w 314723"/>
              <a:gd name="connsiteY1" fmla="*/ 131843 h 131843"/>
              <a:gd name="connsiteX2" fmla="*/ 314723 w 314723"/>
              <a:gd name="connsiteY2" fmla="*/ 131843 h 13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723" h="131843">
                <a:moveTo>
                  <a:pt x="0" y="0"/>
                </a:moveTo>
                <a:lnTo>
                  <a:pt x="170121" y="131843"/>
                </a:lnTo>
                <a:lnTo>
                  <a:pt x="314723" y="131843"/>
                </a:lnTo>
              </a:path>
            </a:pathLst>
          </a:custGeom>
          <a:noFill/>
          <a:ln w="76200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292BBDA-56A1-4C78-9854-FA412ED671E4}"/>
              </a:ext>
            </a:extLst>
          </p:cNvPr>
          <p:cNvSpPr/>
          <p:nvPr/>
        </p:nvSpPr>
        <p:spPr>
          <a:xfrm>
            <a:off x="7037482" y="1789444"/>
            <a:ext cx="1034772" cy="584963"/>
          </a:xfrm>
          <a:custGeom>
            <a:avLst/>
            <a:gdLst>
              <a:gd name="connsiteX0" fmla="*/ 0 w 1034772"/>
              <a:gd name="connsiteY0" fmla="*/ 584963 h 584963"/>
              <a:gd name="connsiteX1" fmla="*/ 111925 w 1034772"/>
              <a:gd name="connsiteY1" fmla="*/ 580739 h 584963"/>
              <a:gd name="connsiteX2" fmla="*/ 105589 w 1034772"/>
              <a:gd name="connsiteY2" fmla="*/ 0 h 584963"/>
              <a:gd name="connsiteX3" fmla="*/ 1034772 w 1034772"/>
              <a:gd name="connsiteY3" fmla="*/ 8447 h 584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772" h="584963">
                <a:moveTo>
                  <a:pt x="0" y="584963"/>
                </a:moveTo>
                <a:lnTo>
                  <a:pt x="111925" y="580739"/>
                </a:lnTo>
                <a:lnTo>
                  <a:pt x="105589" y="0"/>
                </a:lnTo>
                <a:lnTo>
                  <a:pt x="1034772" y="8447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3624A3-6967-401C-8913-28FDDB50DD3C}"/>
              </a:ext>
            </a:extLst>
          </p:cNvPr>
          <p:cNvCxnSpPr>
            <a:stCxn id="128" idx="2"/>
          </p:cNvCxnSpPr>
          <p:nvPr/>
        </p:nvCxnSpPr>
        <p:spPr>
          <a:xfrm>
            <a:off x="8096782" y="1800152"/>
            <a:ext cx="191420" cy="143932"/>
          </a:xfrm>
          <a:prstGeom prst="line">
            <a:avLst/>
          </a:prstGeom>
          <a:ln w="76200" cap="rnd">
            <a:solidFill>
              <a:srgbClr val="D8E156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5BF4BE9-BC1D-4D3C-9603-1035A86A85B0}"/>
              </a:ext>
            </a:extLst>
          </p:cNvPr>
          <p:cNvSpPr/>
          <p:nvPr/>
        </p:nvSpPr>
        <p:spPr>
          <a:xfrm>
            <a:off x="3936107" y="910082"/>
            <a:ext cx="4428713" cy="1046376"/>
          </a:xfrm>
          <a:custGeom>
            <a:avLst/>
            <a:gdLst>
              <a:gd name="connsiteX0" fmla="*/ 4360840 w 4428713"/>
              <a:gd name="connsiteY0" fmla="*/ 1046376 h 1046376"/>
              <a:gd name="connsiteX1" fmla="*/ 4426828 w 4428713"/>
              <a:gd name="connsiteY1" fmla="*/ 1046376 h 1046376"/>
              <a:gd name="connsiteX2" fmla="*/ 4428713 w 4428713"/>
              <a:gd name="connsiteY2" fmla="*/ 1886 h 1046376"/>
              <a:gd name="connsiteX3" fmla="*/ 0 w 4428713"/>
              <a:gd name="connsiteY3" fmla="*/ 0 h 1046376"/>
              <a:gd name="connsiteX4" fmla="*/ 3771 w 4428713"/>
              <a:gd name="connsiteY4" fmla="*/ 727750 h 1046376"/>
              <a:gd name="connsiteX5" fmla="*/ 610857 w 4428713"/>
              <a:gd name="connsiteY5" fmla="*/ 735291 h 10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713" h="1046376">
                <a:moveTo>
                  <a:pt x="4360840" y="1046376"/>
                </a:moveTo>
                <a:lnTo>
                  <a:pt x="4426828" y="1046376"/>
                </a:lnTo>
                <a:cubicBezTo>
                  <a:pt x="4427456" y="698213"/>
                  <a:pt x="4428085" y="350049"/>
                  <a:pt x="4428713" y="1886"/>
                </a:cubicBezTo>
                <a:lnTo>
                  <a:pt x="0" y="0"/>
                </a:lnTo>
                <a:lnTo>
                  <a:pt x="3771" y="727750"/>
                </a:lnTo>
                <a:lnTo>
                  <a:pt x="610857" y="735291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3CCC7D-CAA4-4D45-BB6E-6B84FB3A1EBC}"/>
              </a:ext>
            </a:extLst>
          </p:cNvPr>
          <p:cNvCxnSpPr/>
          <p:nvPr/>
        </p:nvCxnSpPr>
        <p:spPr>
          <a:xfrm flipV="1">
            <a:off x="5203227" y="2823079"/>
            <a:ext cx="0" cy="200759"/>
          </a:xfrm>
          <a:prstGeom prst="line">
            <a:avLst/>
          </a:prstGeom>
          <a:ln w="76200" cap="rnd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4B72A64-E4DE-4C15-AC2D-7B3313E67BF0}"/>
              </a:ext>
            </a:extLst>
          </p:cNvPr>
          <p:cNvCxnSpPr/>
          <p:nvPr/>
        </p:nvCxnSpPr>
        <p:spPr>
          <a:xfrm flipV="1">
            <a:off x="2567917" y="2310215"/>
            <a:ext cx="0" cy="200759"/>
          </a:xfrm>
          <a:prstGeom prst="line">
            <a:avLst/>
          </a:prstGeom>
          <a:ln w="76200" cap="rnd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5E069E-EE48-4A0D-A1DE-ED73F3721689}"/>
              </a:ext>
            </a:extLst>
          </p:cNvPr>
          <p:cNvSpPr txBox="1"/>
          <p:nvPr/>
        </p:nvSpPr>
        <p:spPr>
          <a:xfrm>
            <a:off x="1672873" y="4240175"/>
            <a:ext cx="6008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18 VAG Rounded Light   02390" pitchFamily="2" charset="0"/>
              </a:rPr>
              <a:t>Critical path = </a:t>
            </a:r>
            <a:r>
              <a:rPr lang="en-US" sz="1600" dirty="0" err="1">
                <a:solidFill>
                  <a:schemeClr val="tx1"/>
                </a:solidFill>
                <a:latin typeface="18 VAG Rounded Light   02390" pitchFamily="2" charset="0"/>
              </a:rPr>
              <a:t>t</a:t>
            </a:r>
            <a:r>
              <a:rPr lang="en-US" sz="1600" baseline="-25000" dirty="0" err="1">
                <a:solidFill>
                  <a:schemeClr val="tx1"/>
                </a:solidFill>
                <a:latin typeface="18 VAG Rounded Light   02390" pitchFamily="2" charset="0"/>
              </a:rPr>
              <a:t>clk</a:t>
            </a:r>
            <a:r>
              <a:rPr lang="en-US" sz="1600" baseline="-25000" dirty="0">
                <a:solidFill>
                  <a:schemeClr val="tx1"/>
                </a:solidFill>
                <a:latin typeface="18 VAG Rounded Light   02390" pitchFamily="2" charset="0"/>
              </a:rPr>
              <a:t>-q</a:t>
            </a:r>
            <a:r>
              <a:rPr lang="en-US" sz="1600" dirty="0">
                <a:solidFill>
                  <a:schemeClr val="tx1"/>
                </a:solidFill>
                <a:latin typeface="18 VAG Rounded Light   02390" pitchFamily="2" charset="0"/>
              </a:rPr>
              <a:t> +max { </a:t>
            </a:r>
            <a:r>
              <a:rPr lang="en-US" sz="1600" dirty="0" err="1">
                <a:solidFill>
                  <a:srgbClr val="C5DBC3"/>
                </a:solidFill>
                <a:latin typeface="18 VAG Rounded Light   02390" pitchFamily="2" charset="0"/>
              </a:rPr>
              <a:t>t</a:t>
            </a:r>
            <a:r>
              <a:rPr lang="en-US" sz="1600" baseline="-25000" dirty="0" err="1">
                <a:solidFill>
                  <a:srgbClr val="C5DBC3"/>
                </a:solidFill>
                <a:latin typeface="18 VAG Rounded Light   02390" pitchFamily="2" charset="0"/>
              </a:rPr>
              <a:t>Add</a:t>
            </a:r>
            <a:r>
              <a:rPr lang="en-US" sz="1600" dirty="0" err="1">
                <a:solidFill>
                  <a:srgbClr val="C5DBC3"/>
                </a:solidFill>
                <a:latin typeface="18 VAG Rounded Light   02390" pitchFamily="2" charset="0"/>
              </a:rPr>
              <a:t>+t</a:t>
            </a:r>
            <a:r>
              <a:rPr lang="en-US" sz="1600" baseline="-25000" dirty="0" err="1">
                <a:solidFill>
                  <a:srgbClr val="C5DBC3"/>
                </a:solidFill>
                <a:latin typeface="18 VAG Rounded Light   02390" pitchFamily="2" charset="0"/>
              </a:rPr>
              <a:t>mux</a:t>
            </a:r>
            <a:r>
              <a:rPr lang="en-US" sz="1600" baseline="-25000" dirty="0">
                <a:solidFill>
                  <a:srgbClr val="C5DBC3"/>
                </a:solidFill>
                <a:latin typeface="18 VAG Rounded Light   02390" pitchFamily="2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18 VAG Rounded Light   02390" pitchFamily="2" charset="0"/>
              </a:rPr>
              <a:t>, </a:t>
            </a:r>
            <a:r>
              <a:rPr lang="en-US" sz="1600" dirty="0" err="1">
                <a:solidFill>
                  <a:srgbClr val="D8E156"/>
                </a:solidFill>
                <a:latin typeface="18 VAG Rounded Light   02390" pitchFamily="2" charset="0"/>
              </a:rPr>
              <a:t>t</a:t>
            </a:r>
            <a:r>
              <a:rPr lang="en-US" sz="1600" baseline="-25000" dirty="0" err="1">
                <a:solidFill>
                  <a:srgbClr val="D8E156"/>
                </a:solidFill>
                <a:latin typeface="18 VAG Rounded Light   02390" pitchFamily="2" charset="0"/>
              </a:rPr>
              <a:t>IMEM</a:t>
            </a:r>
            <a:r>
              <a:rPr lang="en-US" sz="1600" dirty="0" err="1">
                <a:solidFill>
                  <a:srgbClr val="D8E156"/>
                </a:solidFill>
                <a:latin typeface="18 VAG Rounded Light   02390" pitchFamily="2" charset="0"/>
              </a:rPr>
              <a:t>+t</a:t>
            </a:r>
            <a:r>
              <a:rPr lang="en-US" sz="1600" baseline="-25000" dirty="0" err="1">
                <a:solidFill>
                  <a:srgbClr val="D8E156"/>
                </a:solidFill>
                <a:latin typeface="18 VAG Rounded Light   02390" pitchFamily="2" charset="0"/>
              </a:rPr>
              <a:t>Reg</a:t>
            </a:r>
            <a:r>
              <a:rPr lang="en-US" sz="1600" dirty="0" err="1">
                <a:solidFill>
                  <a:srgbClr val="D8E156"/>
                </a:solidFill>
                <a:latin typeface="18 VAG Rounded Light   02390" pitchFamily="2" charset="0"/>
              </a:rPr>
              <a:t>+t</a:t>
            </a:r>
            <a:r>
              <a:rPr lang="en-US" sz="1600" baseline="-25000" dirty="0" err="1">
                <a:solidFill>
                  <a:srgbClr val="D8E156"/>
                </a:solidFill>
                <a:latin typeface="18 VAG Rounded Light   02390" pitchFamily="2" charset="0"/>
              </a:rPr>
              <a:t>mux</a:t>
            </a:r>
            <a:r>
              <a:rPr lang="en-US" sz="1600" dirty="0" err="1">
                <a:solidFill>
                  <a:srgbClr val="D8E156"/>
                </a:solidFill>
                <a:latin typeface="18 VAG Rounded Light   02390" pitchFamily="2" charset="0"/>
              </a:rPr>
              <a:t>+t</a:t>
            </a:r>
            <a:r>
              <a:rPr lang="en-US" sz="1600" baseline="-25000" dirty="0" err="1">
                <a:solidFill>
                  <a:srgbClr val="D8E156"/>
                </a:solidFill>
                <a:latin typeface="18 VAG Rounded Light   02390" pitchFamily="2" charset="0"/>
              </a:rPr>
              <a:t>ALU</a:t>
            </a:r>
            <a:r>
              <a:rPr lang="en-US" sz="1600" dirty="0" err="1">
                <a:solidFill>
                  <a:srgbClr val="D8E156"/>
                </a:solidFill>
                <a:latin typeface="18 VAG Rounded Light   02390" pitchFamily="2" charset="0"/>
              </a:rPr>
              <a:t>+t</a:t>
            </a:r>
            <a:r>
              <a:rPr lang="en-US" sz="1600" baseline="-25000" dirty="0" err="1">
                <a:solidFill>
                  <a:srgbClr val="D8E156"/>
                </a:solidFill>
                <a:latin typeface="18 VAG Rounded Light   02390" pitchFamily="2" charset="0"/>
              </a:rPr>
              <a:t>mux</a:t>
            </a:r>
            <a:r>
              <a:rPr lang="en-US" sz="1600" baseline="-25000" dirty="0">
                <a:solidFill>
                  <a:srgbClr val="D8E156"/>
                </a:solidFill>
                <a:latin typeface="18 VAG Rounded Light   02390" pitchFamily="2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18 VAG Rounded Light   02390" pitchFamily="2" charset="0"/>
              </a:rPr>
              <a:t>} + </a:t>
            </a:r>
            <a:r>
              <a:rPr lang="en-US" sz="1600" dirty="0" err="1">
                <a:solidFill>
                  <a:schemeClr val="tx1"/>
                </a:solidFill>
                <a:latin typeface="18 VAG Rounded Light   02390" pitchFamily="2" charset="0"/>
              </a:rPr>
              <a:t>t</a:t>
            </a:r>
            <a:r>
              <a:rPr lang="en-US" sz="1600" baseline="-25000" dirty="0" err="1">
                <a:solidFill>
                  <a:schemeClr val="tx1"/>
                </a:solidFill>
                <a:latin typeface="18 VAG Rounded Light   02390" pitchFamily="2" charset="0"/>
              </a:rPr>
              <a:t>setup</a:t>
            </a:r>
            <a:endParaRPr lang="en-US" sz="1600" baseline="-25000" dirty="0">
              <a:solidFill>
                <a:schemeClr val="tx1"/>
              </a:solidFill>
              <a:latin typeface="18 VAG Rounded Light   02390" pitchFamily="2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18 VAG Rounded Light   02390" pitchFamily="2" charset="0"/>
              </a:rPr>
              <a:t>	  = </a:t>
            </a:r>
            <a:r>
              <a:rPr lang="en-US" sz="1600" dirty="0" err="1">
                <a:solidFill>
                  <a:schemeClr val="tx1"/>
                </a:solidFill>
                <a:latin typeface="18 VAG Rounded Light   02390" pitchFamily="2" charset="0"/>
              </a:rPr>
              <a:t>t</a:t>
            </a:r>
            <a:r>
              <a:rPr lang="en-US" sz="1600" baseline="-25000" dirty="0" err="1">
                <a:solidFill>
                  <a:schemeClr val="tx1"/>
                </a:solidFill>
                <a:latin typeface="18 VAG Rounded Light   02390" pitchFamily="2" charset="0"/>
              </a:rPr>
              <a:t>clk</a:t>
            </a:r>
            <a:r>
              <a:rPr lang="en-US" sz="1600" baseline="-25000" dirty="0">
                <a:solidFill>
                  <a:schemeClr val="tx1"/>
                </a:solidFill>
                <a:latin typeface="18 VAG Rounded Light   02390" pitchFamily="2" charset="0"/>
              </a:rPr>
              <a:t>-q</a:t>
            </a:r>
            <a:r>
              <a:rPr lang="en-US" sz="1600" dirty="0">
                <a:solidFill>
                  <a:schemeClr val="tx1"/>
                </a:solidFill>
                <a:latin typeface="18 VAG Rounded Light   02390" pitchFamily="2" charset="0"/>
              </a:rPr>
              <a:t> + </a:t>
            </a:r>
            <a:r>
              <a:rPr lang="en-US" sz="1600" dirty="0" err="1">
                <a:solidFill>
                  <a:schemeClr val="tx1"/>
                </a:solidFill>
                <a:latin typeface="18 VAG Rounded Light   02390" pitchFamily="2" charset="0"/>
              </a:rPr>
              <a:t>t</a:t>
            </a:r>
            <a:r>
              <a:rPr lang="en-US" sz="1600" baseline="-25000" dirty="0" err="1">
                <a:solidFill>
                  <a:schemeClr val="tx1"/>
                </a:solidFill>
                <a:latin typeface="18 VAG Rounded Light   02390" pitchFamily="2" charset="0"/>
              </a:rPr>
              <a:t>IMEM</a:t>
            </a:r>
            <a:r>
              <a:rPr lang="en-US" sz="1600" dirty="0" err="1">
                <a:solidFill>
                  <a:schemeClr val="tx1"/>
                </a:solidFill>
                <a:latin typeface="18 VAG Rounded Light   02390" pitchFamily="2" charset="0"/>
              </a:rPr>
              <a:t>+t</a:t>
            </a:r>
            <a:r>
              <a:rPr lang="en-US" sz="1600" baseline="-25000" dirty="0" err="1">
                <a:solidFill>
                  <a:schemeClr val="tx1"/>
                </a:solidFill>
                <a:latin typeface="18 VAG Rounded Light   02390" pitchFamily="2" charset="0"/>
              </a:rPr>
              <a:t>Reg</a:t>
            </a:r>
            <a:r>
              <a:rPr lang="en-US" sz="1600" dirty="0" err="1">
                <a:solidFill>
                  <a:schemeClr val="tx1"/>
                </a:solidFill>
                <a:latin typeface="18 VAG Rounded Light   02390" pitchFamily="2" charset="0"/>
              </a:rPr>
              <a:t>+t</a:t>
            </a:r>
            <a:r>
              <a:rPr lang="en-US" sz="1600" baseline="-25000" dirty="0" err="1">
                <a:solidFill>
                  <a:schemeClr val="tx1"/>
                </a:solidFill>
                <a:latin typeface="18 VAG Rounded Light   02390" pitchFamily="2" charset="0"/>
              </a:rPr>
              <a:t>mux</a:t>
            </a:r>
            <a:r>
              <a:rPr lang="en-US" sz="1600" dirty="0" err="1">
                <a:solidFill>
                  <a:schemeClr val="tx1"/>
                </a:solidFill>
                <a:latin typeface="18 VAG Rounded Light   02390" pitchFamily="2" charset="0"/>
              </a:rPr>
              <a:t>+t</a:t>
            </a:r>
            <a:r>
              <a:rPr lang="en-US" sz="1600" baseline="-25000" dirty="0" err="1">
                <a:solidFill>
                  <a:schemeClr val="tx1"/>
                </a:solidFill>
                <a:latin typeface="18 VAG Rounded Light   02390" pitchFamily="2" charset="0"/>
              </a:rPr>
              <a:t>ALU</a:t>
            </a:r>
            <a:r>
              <a:rPr lang="en-US" sz="1600" dirty="0" err="1">
                <a:solidFill>
                  <a:schemeClr val="tx1"/>
                </a:solidFill>
                <a:latin typeface="18 VAG Rounded Light   02390" pitchFamily="2" charset="0"/>
              </a:rPr>
              <a:t>+t</a:t>
            </a:r>
            <a:r>
              <a:rPr lang="en-US" sz="1600" baseline="-25000" dirty="0" err="1">
                <a:solidFill>
                  <a:schemeClr val="tx1"/>
                </a:solidFill>
                <a:latin typeface="18 VAG Rounded Light   02390" pitchFamily="2" charset="0"/>
              </a:rPr>
              <a:t>mux</a:t>
            </a:r>
            <a:r>
              <a:rPr lang="en-US" sz="1600" dirty="0" err="1">
                <a:solidFill>
                  <a:schemeClr val="tx1"/>
                </a:solidFill>
                <a:latin typeface="18 VAG Rounded Light   02390" pitchFamily="2" charset="0"/>
              </a:rPr>
              <a:t>+t</a:t>
            </a:r>
            <a:r>
              <a:rPr lang="en-US" sz="1600" baseline="-25000" dirty="0" err="1">
                <a:solidFill>
                  <a:schemeClr val="tx1"/>
                </a:solidFill>
                <a:latin typeface="18 VAG Rounded Light   02390" pitchFamily="2" charset="0"/>
              </a:rPr>
              <a:t>setup</a:t>
            </a:r>
            <a:endParaRPr lang="en-US" sz="16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386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ne 58">
            <a:extLst>
              <a:ext uri="{FF2B5EF4-FFF2-40B4-BE49-F238E27FC236}">
                <a16:creationId xmlns:a16="http://schemas.microsoft.com/office/drawing/2014/main" id="{7AC45841-DD5C-4C1F-8705-978518FAE30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3118" y="1964956"/>
            <a:ext cx="6094" cy="174657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1D5B9B37-C6EB-4366-8C4B-32D6A9B27CFC}"/>
              </a:ext>
            </a:extLst>
          </p:cNvPr>
          <p:cNvCxnSpPr>
            <a:cxnSpLocks/>
          </p:cNvCxnSpPr>
          <p:nvPr/>
        </p:nvCxnSpPr>
        <p:spPr bwMode="auto">
          <a:xfrm flipV="1">
            <a:off x="7978821" y="2134714"/>
            <a:ext cx="9724" cy="154610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50"/>
            <a:ext cx="8041360" cy="571500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b="1" dirty="0" err="1">
                <a:latin typeface="Courier"/>
              </a:rPr>
              <a:t>lw</a:t>
            </a:r>
            <a:r>
              <a:rPr lang="en-US" b="1" dirty="0">
                <a:latin typeface="Courier"/>
              </a:rPr>
              <a:t> reg, offset(</a:t>
            </a:r>
            <a:r>
              <a:rPr lang="en-US" b="1" dirty="0" err="1">
                <a:latin typeface="Courier"/>
              </a:rPr>
              <a:t>regbaseptr</a:t>
            </a:r>
            <a:r>
              <a:rPr lang="en-US" b="1" dirty="0">
                <a:latin typeface="Courier"/>
              </a:rPr>
              <a:t>)</a:t>
            </a:r>
          </a:p>
        </p:txBody>
      </p:sp>
      <p:cxnSp>
        <p:nvCxnSpPr>
          <p:cNvPr id="111" name="Straight Arrow Connector 110"/>
          <p:cNvCxnSpPr>
            <a:cxnSpLocks/>
          </p:cNvCxnSpPr>
          <p:nvPr/>
        </p:nvCxnSpPr>
        <p:spPr bwMode="auto">
          <a:xfrm flipV="1">
            <a:off x="6732831" y="2642340"/>
            <a:ext cx="5568" cy="103886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6" name="Rectangle 39"/>
          <p:cNvSpPr>
            <a:spLocks noChangeArrowheads="1"/>
          </p:cNvSpPr>
          <p:nvPr/>
        </p:nvSpPr>
        <p:spPr bwMode="auto">
          <a:xfrm>
            <a:off x="6579660" y="3717556"/>
            <a:ext cx="457557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ALUSel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67" name="Line 26">
            <a:extLst>
              <a:ext uri="{FF2B5EF4-FFF2-40B4-BE49-F238E27FC236}">
                <a16:creationId xmlns:a16="http://schemas.microsoft.com/office/drawing/2014/main" id="{C46246D5-3219-49A4-9CDA-187DCC95DA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96062" y="2173487"/>
            <a:ext cx="17595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68" name="Rectangle 27">
            <a:extLst>
              <a:ext uri="{FF2B5EF4-FFF2-40B4-BE49-F238E27FC236}">
                <a16:creationId xmlns:a16="http://schemas.microsoft.com/office/drawing/2014/main" id="{DD0673BC-FE0E-4E62-9A99-593691CA8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0161" y="936083"/>
            <a:ext cx="231534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+4</a:t>
            </a:r>
          </a:p>
        </p:txBody>
      </p:sp>
      <p:sp>
        <p:nvSpPr>
          <p:cNvPr id="69" name="Freeform 28">
            <a:extLst>
              <a:ext uri="{FF2B5EF4-FFF2-40B4-BE49-F238E27FC236}">
                <a16:creationId xmlns:a16="http://schemas.microsoft.com/office/drawing/2014/main" id="{C09BEA44-8E69-4E86-B61B-571D49EC563A}"/>
              </a:ext>
            </a:extLst>
          </p:cNvPr>
          <p:cNvSpPr>
            <a:spLocks/>
          </p:cNvSpPr>
          <p:nvPr/>
        </p:nvSpPr>
        <p:spPr bwMode="auto">
          <a:xfrm>
            <a:off x="2907935" y="928946"/>
            <a:ext cx="388127" cy="652913"/>
          </a:xfrm>
          <a:custGeom>
            <a:avLst/>
            <a:gdLst>
              <a:gd name="T0" fmla="*/ 0 w 241"/>
              <a:gd name="T1" fmla="*/ 0 h 385"/>
              <a:gd name="T2" fmla="*/ 0 w 241"/>
              <a:gd name="T3" fmla="*/ 160 h 385"/>
              <a:gd name="T4" fmla="*/ 48 w 241"/>
              <a:gd name="T5" fmla="*/ 192 h 385"/>
              <a:gd name="T6" fmla="*/ 0 w 241"/>
              <a:gd name="T7" fmla="*/ 224 h 385"/>
              <a:gd name="T8" fmla="*/ 0 w 241"/>
              <a:gd name="T9" fmla="*/ 384 h 385"/>
              <a:gd name="T10" fmla="*/ 240 w 241"/>
              <a:gd name="T11" fmla="*/ 288 h 385"/>
              <a:gd name="T12" fmla="*/ 240 w 241"/>
              <a:gd name="T13" fmla="*/ 96 h 385"/>
              <a:gd name="T14" fmla="*/ 0 w 241"/>
              <a:gd name="T15" fmla="*/ 0 h 38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1"/>
              <a:gd name="T25" fmla="*/ 0 h 385"/>
              <a:gd name="T26" fmla="*/ 241 w 241"/>
              <a:gd name="T27" fmla="*/ 385 h 38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1" h="385">
                <a:moveTo>
                  <a:pt x="0" y="0"/>
                </a:moveTo>
                <a:lnTo>
                  <a:pt x="0" y="160"/>
                </a:lnTo>
                <a:lnTo>
                  <a:pt x="48" y="192"/>
                </a:lnTo>
                <a:lnTo>
                  <a:pt x="0" y="224"/>
                </a:lnTo>
                <a:lnTo>
                  <a:pt x="0" y="384"/>
                </a:lnTo>
                <a:lnTo>
                  <a:pt x="240" y="288"/>
                </a:lnTo>
                <a:lnTo>
                  <a:pt x="240" y="96"/>
                </a:lnTo>
                <a:lnTo>
                  <a:pt x="0" y="0"/>
                </a:lnTo>
              </a:path>
            </a:pathLst>
          </a:custGeom>
          <a:solidFill>
            <a:schemeClr val="bg1"/>
          </a:solidFill>
          <a:ln w="381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0" name="Line 29">
            <a:extLst>
              <a:ext uri="{FF2B5EF4-FFF2-40B4-BE49-F238E27FC236}">
                <a16:creationId xmlns:a16="http://schemas.microsoft.com/office/drawing/2014/main" id="{CE61774B-1D4B-48DF-AE52-9FD56A78B58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1695" y="1009337"/>
            <a:ext cx="99389" cy="100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1" name="Rectangle 30">
            <a:extLst>
              <a:ext uri="{FF2B5EF4-FFF2-40B4-BE49-F238E27FC236}">
                <a16:creationId xmlns:a16="http://schemas.microsoft.com/office/drawing/2014/main" id="{352DD4BD-29E9-4AAE-B1DB-C3B9A1B5C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514" y="1152802"/>
            <a:ext cx="305272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72" name="Rectangle 31">
            <a:extLst>
              <a:ext uri="{FF2B5EF4-FFF2-40B4-BE49-F238E27FC236}">
                <a16:creationId xmlns:a16="http://schemas.microsoft.com/office/drawing/2014/main" id="{4841AE1E-942D-407F-9F3C-6DE166A69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8686" y="2412458"/>
            <a:ext cx="231534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clk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3" name="Line 32">
            <a:extLst>
              <a:ext uri="{FF2B5EF4-FFF2-40B4-BE49-F238E27FC236}">
                <a16:creationId xmlns:a16="http://schemas.microsoft.com/office/drawing/2014/main" id="{D9031487-C1D2-48DF-805B-E0D2976410B0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0223" y="2326349"/>
            <a:ext cx="0" cy="14075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4" name="Freeform 34">
            <a:extLst>
              <a:ext uri="{FF2B5EF4-FFF2-40B4-BE49-F238E27FC236}">
                <a16:creationId xmlns:a16="http://schemas.microsoft.com/office/drawing/2014/main" id="{7C34D209-3B0B-4F78-A1B9-A89F19576764}"/>
              </a:ext>
            </a:extLst>
          </p:cNvPr>
          <p:cNvSpPr>
            <a:spLocks/>
          </p:cNvSpPr>
          <p:nvPr/>
        </p:nvSpPr>
        <p:spPr bwMode="auto">
          <a:xfrm flipV="1">
            <a:off x="2466238" y="2019394"/>
            <a:ext cx="234411" cy="45719"/>
          </a:xfrm>
          <a:custGeom>
            <a:avLst/>
            <a:gdLst>
              <a:gd name="T0" fmla="*/ 0 w 193"/>
              <a:gd name="T1" fmla="*/ 0 h 1"/>
              <a:gd name="T2" fmla="*/ 144 w 193"/>
              <a:gd name="T3" fmla="*/ 0 h 1"/>
              <a:gd name="T4" fmla="*/ 192 w 193"/>
              <a:gd name="T5" fmla="*/ 0 h 1"/>
              <a:gd name="T6" fmla="*/ 0 60000 65536"/>
              <a:gd name="T7" fmla="*/ 0 60000 65536"/>
              <a:gd name="T8" fmla="*/ 0 60000 65536"/>
              <a:gd name="T9" fmla="*/ 0 w 193"/>
              <a:gd name="T10" fmla="*/ 0 h 1"/>
              <a:gd name="T11" fmla="*/ 193 w 193"/>
              <a:gd name="T12" fmla="*/ 1 h 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3" h="1">
                <a:moveTo>
                  <a:pt x="0" y="0"/>
                </a:moveTo>
                <a:lnTo>
                  <a:pt x="144" y="0"/>
                </a:lnTo>
                <a:lnTo>
                  <a:pt x="19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3" name="Rectangle 36">
            <a:extLst>
              <a:ext uri="{FF2B5EF4-FFF2-40B4-BE49-F238E27FC236}">
                <a16:creationId xmlns:a16="http://schemas.microsoft.com/office/drawing/2014/main" id="{0B6F0E2C-84FD-44C8-9D8D-D0C5D3521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2008" y="1822672"/>
            <a:ext cx="579543" cy="99039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4" name="Rectangle 37">
            <a:extLst>
              <a:ext uri="{FF2B5EF4-FFF2-40B4-BE49-F238E27FC236}">
                <a16:creationId xmlns:a16="http://schemas.microsoft.com/office/drawing/2014/main" id="{743FA615-5816-4E9B-A204-C1158117A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0562" y="1920705"/>
            <a:ext cx="337332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5" name="Rectangle 38">
            <a:extLst>
              <a:ext uri="{FF2B5EF4-FFF2-40B4-BE49-F238E27FC236}">
                <a16:creationId xmlns:a16="http://schemas.microsoft.com/office/drawing/2014/main" id="{C0C18B3B-8E7B-4265-8E78-6B7E46CC3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4133" y="2078749"/>
            <a:ext cx="271609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endParaRPr lang="en-US" sz="688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6" name="Rectangle 39">
            <a:extLst>
              <a:ext uri="{FF2B5EF4-FFF2-40B4-BE49-F238E27FC236}">
                <a16:creationId xmlns:a16="http://schemas.microsoft.com/office/drawing/2014/main" id="{EC741D81-FE9D-45B1-A099-441F57ADB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5726" y="2553595"/>
            <a:ext cx="419085" cy="21520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25" dirty="0">
                <a:solidFill>
                  <a:schemeClr val="tx1"/>
                </a:solidFill>
                <a:latin typeface="18 VAG Rounded Light   02390" pitchFamily="2" charset="0"/>
              </a:rPr>
              <a:t>IMEM</a:t>
            </a:r>
          </a:p>
        </p:txBody>
      </p:sp>
      <p:sp>
        <p:nvSpPr>
          <p:cNvPr id="87" name="Rectangle 36">
            <a:extLst>
              <a:ext uri="{FF2B5EF4-FFF2-40B4-BE49-F238E27FC236}">
                <a16:creationId xmlns:a16="http://schemas.microsoft.com/office/drawing/2014/main" id="{392B52C4-4427-4763-B534-39F324320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4752" y="1983780"/>
            <a:ext cx="645166" cy="99039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0" name="Rectangle 37">
            <a:extLst>
              <a:ext uri="{FF2B5EF4-FFF2-40B4-BE49-F238E27FC236}">
                <a16:creationId xmlns:a16="http://schemas.microsoft.com/office/drawing/2014/main" id="{6A77939E-F8C1-41CF-93A2-506BE4C5F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4146" y="2280559"/>
            <a:ext cx="337332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3" name="Rectangle 39">
            <a:extLst>
              <a:ext uri="{FF2B5EF4-FFF2-40B4-BE49-F238E27FC236}">
                <a16:creationId xmlns:a16="http://schemas.microsoft.com/office/drawing/2014/main" id="{6FAA8BAF-A4B5-48F3-9091-0659AA782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0717" y="2663980"/>
            <a:ext cx="481603" cy="21520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25" dirty="0">
                <a:solidFill>
                  <a:schemeClr val="tx1"/>
                </a:solidFill>
                <a:latin typeface="18 VAG Rounded Light   02390" pitchFamily="2" charset="0"/>
              </a:rPr>
              <a:t>DMEM</a:t>
            </a:r>
          </a:p>
        </p:txBody>
      </p:sp>
      <p:sp>
        <p:nvSpPr>
          <p:cNvPr id="76" name="Rectangle 40">
            <a:extLst>
              <a:ext uri="{FF2B5EF4-FFF2-40B4-BE49-F238E27FC236}">
                <a16:creationId xmlns:a16="http://schemas.microsoft.com/office/drawing/2014/main" id="{0260D353-0D8A-480D-9453-9A466D2C5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7468" y="1705567"/>
            <a:ext cx="219236" cy="62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8" name="Rectangle 42">
            <a:extLst>
              <a:ext uri="{FF2B5EF4-FFF2-40B4-BE49-F238E27FC236}">
                <a16:creationId xmlns:a16="http://schemas.microsoft.com/office/drawing/2014/main" id="{F6A3B51F-83B6-4BA2-84B2-0B64BF346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8234" y="1916315"/>
            <a:ext cx="210695" cy="1767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PC</a:t>
            </a:r>
          </a:p>
        </p:txBody>
      </p:sp>
      <p:sp>
        <p:nvSpPr>
          <p:cNvPr id="79" name="Freeform 43">
            <a:extLst>
              <a:ext uri="{FF2B5EF4-FFF2-40B4-BE49-F238E27FC236}">
                <a16:creationId xmlns:a16="http://schemas.microsoft.com/office/drawing/2014/main" id="{405290FD-BF60-48AF-877D-9FEAF9BA268D}"/>
              </a:ext>
            </a:extLst>
          </p:cNvPr>
          <p:cNvSpPr>
            <a:spLocks/>
          </p:cNvSpPr>
          <p:nvPr/>
        </p:nvSpPr>
        <p:spPr bwMode="auto">
          <a:xfrm>
            <a:off x="2322599" y="2248338"/>
            <a:ext cx="83926" cy="83098"/>
          </a:xfrm>
          <a:custGeom>
            <a:avLst/>
            <a:gdLst>
              <a:gd name="T0" fmla="*/ 0 w 49"/>
              <a:gd name="T1" fmla="*/ 48 h 49"/>
              <a:gd name="T2" fmla="*/ 24 w 49"/>
              <a:gd name="T3" fmla="*/ 0 h 49"/>
              <a:gd name="T4" fmla="*/ 48 w 49"/>
              <a:gd name="T5" fmla="*/ 48 h 49"/>
              <a:gd name="T6" fmla="*/ 0 60000 65536"/>
              <a:gd name="T7" fmla="*/ 0 60000 65536"/>
              <a:gd name="T8" fmla="*/ 0 60000 65536"/>
              <a:gd name="T9" fmla="*/ 0 w 49"/>
              <a:gd name="T10" fmla="*/ 0 h 49"/>
              <a:gd name="T11" fmla="*/ 49 w 49"/>
              <a:gd name="T12" fmla="*/ 49 h 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" h="49">
                <a:moveTo>
                  <a:pt x="0" y="48"/>
                </a:moveTo>
                <a:lnTo>
                  <a:pt x="24" y="0"/>
                </a:lnTo>
                <a:lnTo>
                  <a:pt x="48" y="48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1" name="Freeform 45">
            <a:extLst>
              <a:ext uri="{FF2B5EF4-FFF2-40B4-BE49-F238E27FC236}">
                <a16:creationId xmlns:a16="http://schemas.microsoft.com/office/drawing/2014/main" id="{61B644E4-9004-44AC-8B4E-CFC2F884DC0D}"/>
              </a:ext>
            </a:extLst>
          </p:cNvPr>
          <p:cNvSpPr>
            <a:spLocks/>
          </p:cNvSpPr>
          <p:nvPr/>
        </p:nvSpPr>
        <p:spPr bwMode="auto">
          <a:xfrm>
            <a:off x="2562066" y="1461451"/>
            <a:ext cx="343106" cy="596259"/>
          </a:xfrm>
          <a:custGeom>
            <a:avLst/>
            <a:gdLst>
              <a:gd name="T0" fmla="*/ 1 w 168"/>
              <a:gd name="T1" fmla="*/ 333 h 333"/>
              <a:gd name="T2" fmla="*/ 0 w 168"/>
              <a:gd name="T3" fmla="*/ 5 h 333"/>
              <a:gd name="T4" fmla="*/ 5 w 168"/>
              <a:gd name="T5" fmla="*/ 0 h 333"/>
              <a:gd name="T6" fmla="*/ 168 w 168"/>
              <a:gd name="T7" fmla="*/ 4 h 333"/>
              <a:gd name="T8" fmla="*/ 0 60000 65536"/>
              <a:gd name="T9" fmla="*/ 0 60000 65536"/>
              <a:gd name="T10" fmla="*/ 0 60000 65536"/>
              <a:gd name="T11" fmla="*/ 0 60000 65536"/>
              <a:gd name="T12" fmla="*/ 0 w 168"/>
              <a:gd name="T13" fmla="*/ 0 h 333"/>
              <a:gd name="T14" fmla="*/ 168 w 168"/>
              <a:gd name="T15" fmla="*/ 333 h 3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8" h="333">
                <a:moveTo>
                  <a:pt x="1" y="333"/>
                </a:moveTo>
                <a:lnTo>
                  <a:pt x="0" y="5"/>
                </a:lnTo>
                <a:lnTo>
                  <a:pt x="5" y="0"/>
                </a:lnTo>
                <a:lnTo>
                  <a:pt x="168" y="4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2" name="Rectangle 42">
            <a:extLst>
              <a:ext uri="{FF2B5EF4-FFF2-40B4-BE49-F238E27FC236}">
                <a16:creationId xmlns:a16="http://schemas.microsoft.com/office/drawing/2014/main" id="{11D6AB96-FD6E-4C80-9A3E-06E6339BA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036" y="1535278"/>
            <a:ext cx="359774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pc+4</a:t>
            </a:r>
          </a:p>
        </p:txBody>
      </p:sp>
      <p:sp>
        <p:nvSpPr>
          <p:cNvPr id="88" name="Freeform 48">
            <a:extLst>
              <a:ext uri="{FF2B5EF4-FFF2-40B4-BE49-F238E27FC236}">
                <a16:creationId xmlns:a16="http://schemas.microsoft.com/office/drawing/2014/main" id="{025F4AC0-1F57-483B-B4C8-6BEC3D2E2934}"/>
              </a:ext>
            </a:extLst>
          </p:cNvPr>
          <p:cNvSpPr>
            <a:spLocks/>
          </p:cNvSpPr>
          <p:nvPr/>
        </p:nvSpPr>
        <p:spPr bwMode="auto">
          <a:xfrm>
            <a:off x="3473118" y="1970716"/>
            <a:ext cx="897416" cy="233196"/>
          </a:xfrm>
          <a:custGeom>
            <a:avLst/>
            <a:gdLst>
              <a:gd name="T0" fmla="*/ 0 w 817"/>
              <a:gd name="T1" fmla="*/ 192 h 193"/>
              <a:gd name="T2" fmla="*/ 0 w 817"/>
              <a:gd name="T3" fmla="*/ 0 h 193"/>
              <a:gd name="T4" fmla="*/ 816 w 817"/>
              <a:gd name="T5" fmla="*/ 0 h 193"/>
              <a:gd name="T6" fmla="*/ 0 60000 65536"/>
              <a:gd name="T7" fmla="*/ 0 60000 65536"/>
              <a:gd name="T8" fmla="*/ 0 60000 65536"/>
              <a:gd name="T9" fmla="*/ 0 w 817"/>
              <a:gd name="T10" fmla="*/ 0 h 193"/>
              <a:gd name="T11" fmla="*/ 817 w 817"/>
              <a:gd name="T12" fmla="*/ 193 h 1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17" h="193">
                <a:moveTo>
                  <a:pt x="0" y="192"/>
                </a:moveTo>
                <a:lnTo>
                  <a:pt x="0" y="0"/>
                </a:ln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9" name="Freeform 49">
            <a:extLst>
              <a:ext uri="{FF2B5EF4-FFF2-40B4-BE49-F238E27FC236}">
                <a16:creationId xmlns:a16="http://schemas.microsoft.com/office/drawing/2014/main" id="{082656B7-C425-4423-B0D6-AE354E75728B}"/>
              </a:ext>
            </a:extLst>
          </p:cNvPr>
          <p:cNvSpPr>
            <a:spLocks/>
          </p:cNvSpPr>
          <p:nvPr/>
        </p:nvSpPr>
        <p:spPr bwMode="auto">
          <a:xfrm>
            <a:off x="3473117" y="2193652"/>
            <a:ext cx="897416" cy="1208"/>
          </a:xfrm>
          <a:custGeom>
            <a:avLst/>
            <a:gdLst>
              <a:gd name="T0" fmla="*/ 0 w 817"/>
              <a:gd name="T1" fmla="*/ 0 h 1"/>
              <a:gd name="T2" fmla="*/ 816 w 817"/>
              <a:gd name="T3" fmla="*/ 0 h 1"/>
              <a:gd name="T4" fmla="*/ 0 60000 65536"/>
              <a:gd name="T5" fmla="*/ 0 60000 65536"/>
              <a:gd name="T6" fmla="*/ 0 w 817"/>
              <a:gd name="T7" fmla="*/ 0 h 1"/>
              <a:gd name="T8" fmla="*/ 817 w 817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17" h="1">
                <a:moveTo>
                  <a:pt x="0" y="0"/>
                </a:move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90" name="Rectangle 56">
            <a:extLst>
              <a:ext uri="{FF2B5EF4-FFF2-40B4-BE49-F238E27FC236}">
                <a16:creationId xmlns:a16="http://schemas.microsoft.com/office/drawing/2014/main" id="{68E37CBC-F7CE-4FE7-A1AF-00E0F7DBE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657" y="2193556"/>
            <a:ext cx="640299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[24:20]</a:t>
            </a:r>
          </a:p>
        </p:txBody>
      </p:sp>
      <p:sp>
        <p:nvSpPr>
          <p:cNvPr id="92" name="Freeform 61">
            <a:extLst>
              <a:ext uri="{FF2B5EF4-FFF2-40B4-BE49-F238E27FC236}">
                <a16:creationId xmlns:a16="http://schemas.microsoft.com/office/drawing/2014/main" id="{506DAC58-778E-434D-B838-C46DE7C812C1}"/>
              </a:ext>
            </a:extLst>
          </p:cNvPr>
          <p:cNvSpPr>
            <a:spLocks/>
          </p:cNvSpPr>
          <p:nvPr/>
        </p:nvSpPr>
        <p:spPr bwMode="auto">
          <a:xfrm>
            <a:off x="3475589" y="2372207"/>
            <a:ext cx="886158" cy="45719"/>
          </a:xfrm>
          <a:custGeom>
            <a:avLst/>
            <a:gdLst>
              <a:gd name="T0" fmla="*/ 0 w 817"/>
              <a:gd name="T1" fmla="*/ 0 h 1"/>
              <a:gd name="T2" fmla="*/ 816 w 817"/>
              <a:gd name="T3" fmla="*/ 0 h 1"/>
              <a:gd name="T4" fmla="*/ 0 60000 65536"/>
              <a:gd name="T5" fmla="*/ 0 60000 65536"/>
              <a:gd name="T6" fmla="*/ 0 w 817"/>
              <a:gd name="T7" fmla="*/ 0 h 1"/>
              <a:gd name="T8" fmla="*/ 817 w 817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17" h="1">
                <a:moveTo>
                  <a:pt x="0" y="0"/>
                </a:move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grpSp>
        <p:nvGrpSpPr>
          <p:cNvPr id="93" name="Group 62">
            <a:extLst>
              <a:ext uri="{FF2B5EF4-FFF2-40B4-BE49-F238E27FC236}">
                <a16:creationId xmlns:a16="http://schemas.microsoft.com/office/drawing/2014/main" id="{26CE999E-97CD-419B-8041-C80556536956}"/>
              </a:ext>
            </a:extLst>
          </p:cNvPr>
          <p:cNvGrpSpPr>
            <a:grpSpLocks/>
          </p:cNvGrpSpPr>
          <p:nvPr/>
        </p:nvGrpSpPr>
        <p:grpSpPr bwMode="auto">
          <a:xfrm>
            <a:off x="6496510" y="1996335"/>
            <a:ext cx="335748" cy="730621"/>
            <a:chOff x="4085" y="1630"/>
            <a:chExt cx="243" cy="385"/>
          </a:xfrm>
          <a:noFill/>
        </p:grpSpPr>
        <p:sp>
          <p:nvSpPr>
            <p:cNvPr id="152" name="Freeform 65">
              <a:extLst>
                <a:ext uri="{FF2B5EF4-FFF2-40B4-BE49-F238E27FC236}">
                  <a16:creationId xmlns:a16="http://schemas.microsoft.com/office/drawing/2014/main" id="{44BFF6C2-7A1C-4DE7-9168-AEF95EE26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5" y="1630"/>
              <a:ext cx="241" cy="385"/>
            </a:xfrm>
            <a:custGeom>
              <a:avLst/>
              <a:gdLst>
                <a:gd name="T0" fmla="*/ 0 w 241"/>
                <a:gd name="T1" fmla="*/ 0 h 385"/>
                <a:gd name="T2" fmla="*/ 0 w 241"/>
                <a:gd name="T3" fmla="*/ 160 h 385"/>
                <a:gd name="T4" fmla="*/ 48 w 241"/>
                <a:gd name="T5" fmla="*/ 192 h 385"/>
                <a:gd name="T6" fmla="*/ 0 w 241"/>
                <a:gd name="T7" fmla="*/ 224 h 385"/>
                <a:gd name="T8" fmla="*/ 0 w 241"/>
                <a:gd name="T9" fmla="*/ 384 h 385"/>
                <a:gd name="T10" fmla="*/ 240 w 241"/>
                <a:gd name="T11" fmla="*/ 288 h 385"/>
                <a:gd name="T12" fmla="*/ 240 w 241"/>
                <a:gd name="T13" fmla="*/ 96 h 385"/>
                <a:gd name="T14" fmla="*/ 0 w 241"/>
                <a:gd name="T15" fmla="*/ 0 h 3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1"/>
                <a:gd name="T25" fmla="*/ 0 h 385"/>
                <a:gd name="T26" fmla="*/ 241 w 241"/>
                <a:gd name="T27" fmla="*/ 385 h 38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1" h="385">
                  <a:moveTo>
                    <a:pt x="0" y="0"/>
                  </a:moveTo>
                  <a:lnTo>
                    <a:pt x="0" y="160"/>
                  </a:lnTo>
                  <a:lnTo>
                    <a:pt x="48" y="192"/>
                  </a:lnTo>
                  <a:lnTo>
                    <a:pt x="0" y="224"/>
                  </a:lnTo>
                  <a:lnTo>
                    <a:pt x="0" y="384"/>
                  </a:lnTo>
                  <a:lnTo>
                    <a:pt x="240" y="288"/>
                  </a:lnTo>
                  <a:lnTo>
                    <a:pt x="240" y="96"/>
                  </a:lnTo>
                  <a:lnTo>
                    <a:pt x="0" y="0"/>
                  </a:lnTo>
                </a:path>
              </a:pathLst>
            </a:custGeom>
            <a:grpFill/>
            <a:ln w="38100" cap="rnd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125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53" name="Rectangle 66">
              <a:extLst>
                <a:ext uri="{FF2B5EF4-FFF2-40B4-BE49-F238E27FC236}">
                  <a16:creationId xmlns:a16="http://schemas.microsoft.com/office/drawing/2014/main" id="{8B63DB52-687F-4FCB-B1B9-D25FA1D36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" y="1711"/>
              <a:ext cx="238" cy="113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125" dirty="0">
                  <a:solidFill>
                    <a:schemeClr val="tx1"/>
                  </a:solidFill>
                  <a:latin typeface="18 VAG Rounded Light   02390" pitchFamily="2" charset="0"/>
                </a:rPr>
                <a:t>ALU</a:t>
              </a:r>
            </a:p>
          </p:txBody>
        </p:sp>
      </p:grpSp>
      <p:sp>
        <p:nvSpPr>
          <p:cNvPr id="94" name="Rectangle 72">
            <a:extLst>
              <a:ext uri="{FF2B5EF4-FFF2-40B4-BE49-F238E27FC236}">
                <a16:creationId xmlns:a16="http://schemas.microsoft.com/office/drawing/2014/main" id="{E11E2148-3E95-4976-A151-72F2C32A1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4456" y="2840373"/>
            <a:ext cx="231534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clk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95" name="Rectangle 74">
            <a:extLst>
              <a:ext uri="{FF2B5EF4-FFF2-40B4-BE49-F238E27FC236}">
                <a16:creationId xmlns:a16="http://schemas.microsoft.com/office/drawing/2014/main" id="{2A4904DD-5982-4DDC-9DA8-54C055606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715" y="1406765"/>
            <a:ext cx="877380" cy="143978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96" name="Rectangle 76">
            <a:extLst>
              <a:ext uri="{FF2B5EF4-FFF2-40B4-BE49-F238E27FC236}">
                <a16:creationId xmlns:a16="http://schemas.microsoft.com/office/drawing/2014/main" id="{10E551AE-6B38-41FA-A060-FE91ED813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6384" y="2628040"/>
            <a:ext cx="465573" cy="21520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25" dirty="0" err="1">
                <a:solidFill>
                  <a:schemeClr val="tx1"/>
                </a:solidFill>
                <a:latin typeface="18 VAG Rounded Light   02390" pitchFamily="2" charset="0"/>
              </a:rPr>
              <a:t>Reg</a:t>
            </a:r>
            <a:r>
              <a:rPr lang="en-US" sz="1125" dirty="0">
                <a:solidFill>
                  <a:schemeClr val="tx1"/>
                </a:solidFill>
                <a:latin typeface="18 VAG Rounded Light   02390" pitchFamily="2" charset="0"/>
              </a:rPr>
              <a:t> [ ]</a:t>
            </a:r>
          </a:p>
        </p:txBody>
      </p:sp>
      <p:sp>
        <p:nvSpPr>
          <p:cNvPr id="98" name="Freeform 53">
            <a:extLst>
              <a:ext uri="{FF2B5EF4-FFF2-40B4-BE49-F238E27FC236}">
                <a16:creationId xmlns:a16="http://schemas.microsoft.com/office/drawing/2014/main" id="{0D7ABEF3-269C-4686-ACE9-FE165FBC7E3A}"/>
              </a:ext>
            </a:extLst>
          </p:cNvPr>
          <p:cNvSpPr>
            <a:spLocks/>
          </p:cNvSpPr>
          <p:nvPr/>
        </p:nvSpPr>
        <p:spPr bwMode="auto">
          <a:xfrm>
            <a:off x="5259384" y="2141375"/>
            <a:ext cx="2210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99" name="Line 86">
            <a:extLst>
              <a:ext uri="{FF2B5EF4-FFF2-40B4-BE49-F238E27FC236}">
                <a16:creationId xmlns:a16="http://schemas.microsoft.com/office/drawing/2014/main" id="{511E4E4F-3048-429D-AD59-0478ACE20E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44993" y="947863"/>
            <a:ext cx="4184" cy="101709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00" name="Line 86">
            <a:extLst>
              <a:ext uri="{FF2B5EF4-FFF2-40B4-BE49-F238E27FC236}">
                <a16:creationId xmlns:a16="http://schemas.microsoft.com/office/drawing/2014/main" id="{D0718223-F6CD-4103-9563-9D20251BA2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3810" y="927942"/>
            <a:ext cx="4405368" cy="9924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01" name="Line 86">
            <a:extLst>
              <a:ext uri="{FF2B5EF4-FFF2-40B4-BE49-F238E27FC236}">
                <a16:creationId xmlns:a16="http://schemas.microsoft.com/office/drawing/2014/main" id="{91EC750C-5FFE-4772-A5BF-B858E2EC95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0897" y="926337"/>
            <a:ext cx="5656" cy="7308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02" name="Freeform 53">
            <a:extLst>
              <a:ext uri="{FF2B5EF4-FFF2-40B4-BE49-F238E27FC236}">
                <a16:creationId xmlns:a16="http://schemas.microsoft.com/office/drawing/2014/main" id="{06052B64-C7FC-409C-8330-D3B41C34C934}"/>
              </a:ext>
            </a:extLst>
          </p:cNvPr>
          <p:cNvSpPr>
            <a:spLocks/>
          </p:cNvSpPr>
          <p:nvPr/>
        </p:nvSpPr>
        <p:spPr bwMode="auto">
          <a:xfrm flipV="1">
            <a:off x="3743809" y="1627662"/>
            <a:ext cx="627556" cy="29488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03" name="Freeform 43">
            <a:extLst>
              <a:ext uri="{FF2B5EF4-FFF2-40B4-BE49-F238E27FC236}">
                <a16:creationId xmlns:a16="http://schemas.microsoft.com/office/drawing/2014/main" id="{7FE222B9-AE92-4F55-B75A-B1A08A58FB6D}"/>
              </a:ext>
            </a:extLst>
          </p:cNvPr>
          <p:cNvSpPr>
            <a:spLocks/>
          </p:cNvSpPr>
          <p:nvPr/>
        </p:nvSpPr>
        <p:spPr bwMode="auto">
          <a:xfrm>
            <a:off x="4954727" y="2760705"/>
            <a:ext cx="83926" cy="83098"/>
          </a:xfrm>
          <a:custGeom>
            <a:avLst/>
            <a:gdLst>
              <a:gd name="T0" fmla="*/ 0 w 49"/>
              <a:gd name="T1" fmla="*/ 48 h 49"/>
              <a:gd name="T2" fmla="*/ 24 w 49"/>
              <a:gd name="T3" fmla="*/ 0 h 49"/>
              <a:gd name="T4" fmla="*/ 48 w 49"/>
              <a:gd name="T5" fmla="*/ 48 h 49"/>
              <a:gd name="T6" fmla="*/ 0 60000 65536"/>
              <a:gd name="T7" fmla="*/ 0 60000 65536"/>
              <a:gd name="T8" fmla="*/ 0 60000 65536"/>
              <a:gd name="T9" fmla="*/ 0 w 49"/>
              <a:gd name="T10" fmla="*/ 0 h 49"/>
              <a:gd name="T11" fmla="*/ 49 w 49"/>
              <a:gd name="T12" fmla="*/ 49 h 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" h="49">
                <a:moveTo>
                  <a:pt x="0" y="48"/>
                </a:moveTo>
                <a:lnTo>
                  <a:pt x="24" y="0"/>
                </a:lnTo>
                <a:lnTo>
                  <a:pt x="48" y="48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9" name="Line 85">
            <a:extLst>
              <a:ext uri="{FF2B5EF4-FFF2-40B4-BE49-F238E27FC236}">
                <a16:creationId xmlns:a16="http://schemas.microsoft.com/office/drawing/2014/main" id="{2FAB5AEE-1C73-47C5-A2C2-CCB8E298CF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96689" y="2860109"/>
            <a:ext cx="0" cy="14366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0" name="Rectangle 56">
            <a:extLst>
              <a:ext uri="{FF2B5EF4-FFF2-40B4-BE49-F238E27FC236}">
                <a16:creationId xmlns:a16="http://schemas.microsoft.com/office/drawing/2014/main" id="{4FB05D05-78A7-439F-9B29-CBB7FA472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657" y="1989301"/>
            <a:ext cx="592209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[19:15]</a:t>
            </a:r>
          </a:p>
        </p:txBody>
      </p:sp>
      <p:sp>
        <p:nvSpPr>
          <p:cNvPr id="131" name="Rectangle 56">
            <a:extLst>
              <a:ext uri="{FF2B5EF4-FFF2-40B4-BE49-F238E27FC236}">
                <a16:creationId xmlns:a16="http://schemas.microsoft.com/office/drawing/2014/main" id="{0D5748A3-0C90-4C5F-A672-B64CBE67B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770" y="1768989"/>
            <a:ext cx="518471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[11:7]</a:t>
            </a:r>
          </a:p>
        </p:txBody>
      </p:sp>
      <p:sp>
        <p:nvSpPr>
          <p:cNvPr id="133" name="Rectangle 76">
            <a:extLst>
              <a:ext uri="{FF2B5EF4-FFF2-40B4-BE49-F238E27FC236}">
                <a16:creationId xmlns:a16="http://schemas.microsoft.com/office/drawing/2014/main" id="{B0AC7351-7FB7-40CD-9034-592301F62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9206" y="2322676"/>
            <a:ext cx="417483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AddrB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4" name="Rectangle 76">
            <a:extLst>
              <a:ext uri="{FF2B5EF4-FFF2-40B4-BE49-F238E27FC236}">
                <a16:creationId xmlns:a16="http://schemas.microsoft.com/office/drawing/2014/main" id="{BEBE2F27-9BA7-4A07-9739-CDD3C31C3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9206" y="2084551"/>
            <a:ext cx="422291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AddrA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6" name="Rectangle 76">
            <a:extLst>
              <a:ext uri="{FF2B5EF4-FFF2-40B4-BE49-F238E27FC236}">
                <a16:creationId xmlns:a16="http://schemas.microsoft.com/office/drawing/2014/main" id="{80869AEB-098A-4ACF-933F-6CF114420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717" y="2070874"/>
            <a:ext cx="417483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DataA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8" name="Rectangle 76">
            <a:extLst>
              <a:ext uri="{FF2B5EF4-FFF2-40B4-BE49-F238E27FC236}">
                <a16:creationId xmlns:a16="http://schemas.microsoft.com/office/drawing/2014/main" id="{B8EFE784-8671-421E-AA55-30B7A0C36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4717" y="2364834"/>
            <a:ext cx="40786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DataB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9" name="Rectangle 76">
            <a:extLst>
              <a:ext uri="{FF2B5EF4-FFF2-40B4-BE49-F238E27FC236}">
                <a16:creationId xmlns:a16="http://schemas.microsoft.com/office/drawing/2014/main" id="{5B9E3BDB-7878-404E-8CE9-C90D6DCEC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6064" y="1872732"/>
            <a:ext cx="42389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AddrD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2" name="Rectangle 76">
            <a:extLst>
              <a:ext uri="{FF2B5EF4-FFF2-40B4-BE49-F238E27FC236}">
                <a16:creationId xmlns:a16="http://schemas.microsoft.com/office/drawing/2014/main" id="{842CC90C-1869-4F95-88CB-CB0BB95BF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9206" y="1561232"/>
            <a:ext cx="41908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DataD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3" name="Rectangle 72">
            <a:extLst>
              <a:ext uri="{FF2B5EF4-FFF2-40B4-BE49-F238E27FC236}">
                <a16:creationId xmlns:a16="http://schemas.microsoft.com/office/drawing/2014/main" id="{15CCE4F7-851D-4A77-8654-0352F472D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919" y="1768805"/>
            <a:ext cx="250770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alu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5" name="Rectangle 76">
            <a:extLst>
              <a:ext uri="{FF2B5EF4-FFF2-40B4-BE49-F238E27FC236}">
                <a16:creationId xmlns:a16="http://schemas.microsoft.com/office/drawing/2014/main" id="{D0936E18-FFDA-4F03-833B-71551A07E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3623" y="1473409"/>
            <a:ext cx="356568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R[rs1]</a:t>
            </a:r>
          </a:p>
        </p:txBody>
      </p:sp>
      <p:sp>
        <p:nvSpPr>
          <p:cNvPr id="147" name="Rectangle 76">
            <a:extLst>
              <a:ext uri="{FF2B5EF4-FFF2-40B4-BE49-F238E27FC236}">
                <a16:creationId xmlns:a16="http://schemas.microsoft.com/office/drawing/2014/main" id="{E734EC37-4805-4659-87EC-345910149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1584" y="3023940"/>
            <a:ext cx="380613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R[rs2]</a:t>
            </a:r>
          </a:p>
        </p:txBody>
      </p:sp>
      <p:sp>
        <p:nvSpPr>
          <p:cNvPr id="149" name="Rectangle 56">
            <a:extLst>
              <a:ext uri="{FF2B5EF4-FFF2-40B4-BE49-F238E27FC236}">
                <a16:creationId xmlns:a16="http://schemas.microsoft.com/office/drawing/2014/main" id="{349084F9-9B1F-47E8-B209-9030D0489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0741" y="3736099"/>
            <a:ext cx="54732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[31:0]</a:t>
            </a:r>
          </a:p>
        </p:txBody>
      </p:sp>
      <p:sp>
        <p:nvSpPr>
          <p:cNvPr id="151" name="Freeform 53">
            <a:extLst>
              <a:ext uri="{FF2B5EF4-FFF2-40B4-BE49-F238E27FC236}">
                <a16:creationId xmlns:a16="http://schemas.microsoft.com/office/drawing/2014/main" id="{2F97B989-C9BE-4B1C-81F7-39C537E85170}"/>
              </a:ext>
            </a:extLst>
          </p:cNvPr>
          <p:cNvSpPr>
            <a:spLocks/>
          </p:cNvSpPr>
          <p:nvPr/>
        </p:nvSpPr>
        <p:spPr bwMode="auto">
          <a:xfrm>
            <a:off x="5270634" y="2501683"/>
            <a:ext cx="211501" cy="53913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D285805-23B3-4B9E-B1A8-68D5489D9B73}"/>
              </a:ext>
            </a:extLst>
          </p:cNvPr>
          <p:cNvGrpSpPr/>
          <p:nvPr/>
        </p:nvGrpSpPr>
        <p:grpSpPr>
          <a:xfrm>
            <a:off x="1568117" y="2868934"/>
            <a:ext cx="6622666" cy="1382021"/>
            <a:chOff x="1442576" y="4222262"/>
            <a:chExt cx="10596266" cy="2211235"/>
          </a:xfrm>
          <a:noFill/>
        </p:grpSpPr>
        <p:sp>
          <p:nvSpPr>
            <p:cNvPr id="156" name="Rectangle 74">
              <a:extLst>
                <a:ext uri="{FF2B5EF4-FFF2-40B4-BE49-F238E27FC236}">
                  <a16:creationId xmlns:a16="http://schemas.microsoft.com/office/drawing/2014/main" id="{EEB79B59-4862-4AFE-9178-8FA7B8F33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2576" y="5548410"/>
              <a:ext cx="10596266" cy="885087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125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57" name="Rectangle 39">
              <a:extLst>
                <a:ext uri="{FF2B5EF4-FFF2-40B4-BE49-F238E27FC236}">
                  <a16:creationId xmlns:a16="http://schemas.microsoft.com/office/drawing/2014/main" id="{DBBFBA2A-FF83-409C-97E7-E677BD5AB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851" y="6069327"/>
              <a:ext cx="1339950" cy="344325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125" dirty="0">
                  <a:solidFill>
                    <a:schemeClr val="tx1"/>
                  </a:solidFill>
                  <a:latin typeface="18 VAG Rounded Light   02390" pitchFamily="2" charset="0"/>
                </a:rPr>
                <a:t>Control logic</a:t>
              </a:r>
            </a:p>
          </p:txBody>
        </p:sp>
        <p:sp>
          <p:nvSpPr>
            <p:cNvPr id="158" name="Rectangle 39">
              <a:extLst>
                <a:ext uri="{FF2B5EF4-FFF2-40B4-BE49-F238E27FC236}">
                  <a16:creationId xmlns:a16="http://schemas.microsoft.com/office/drawing/2014/main" id="{C05216CA-CA60-48AC-AE26-86A01215D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714" y="5611733"/>
              <a:ext cx="850072" cy="313547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000" dirty="0" err="1">
                  <a:solidFill>
                    <a:schemeClr val="tx1"/>
                  </a:solidFill>
                  <a:latin typeface="18 VAG Rounded Light   02390" pitchFamily="2" charset="0"/>
                </a:rPr>
                <a:t>RegWEn</a:t>
              </a:r>
              <a:endParaRPr lang="en-US" sz="10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F46B2570-F707-4A3E-9A57-919613BFF4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05264" y="4222262"/>
              <a:ext cx="0" cy="1306503"/>
            </a:xfrm>
            <a:prstGeom prst="straightConnector1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AF3EB63-580D-4265-98D4-D7C0A4A53A43}"/>
              </a:ext>
            </a:extLst>
          </p:cNvPr>
          <p:cNvGrpSpPr/>
          <p:nvPr/>
        </p:nvGrpSpPr>
        <p:grpSpPr>
          <a:xfrm>
            <a:off x="6195421" y="2419800"/>
            <a:ext cx="173296" cy="458658"/>
            <a:chOff x="5791200" y="1352550"/>
            <a:chExt cx="152400" cy="533400"/>
          </a:xfrm>
        </p:grpSpPr>
        <p:sp>
          <p:nvSpPr>
            <p:cNvPr id="105" name="Trapezoid 104">
              <a:extLst>
                <a:ext uri="{FF2B5EF4-FFF2-40B4-BE49-F238E27FC236}">
                  <a16:creationId xmlns:a16="http://schemas.microsoft.com/office/drawing/2014/main" id="{18ADDF91-FB7E-4640-8CB1-5EA94638B1A7}"/>
                </a:ext>
              </a:extLst>
            </p:cNvPr>
            <p:cNvSpPr/>
            <p:nvPr/>
          </p:nvSpPr>
          <p:spPr>
            <a:xfrm rot="5400000">
              <a:off x="5600700" y="1543050"/>
              <a:ext cx="533400" cy="152400"/>
            </a:xfrm>
            <a:prstGeom prst="trapezoid">
              <a:avLst>
                <a:gd name="adj" fmla="val 62709"/>
              </a:avLst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375">
                <a:latin typeface="18 VAG Rounded Light   02390" pitchFamily="2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5AE6B79-F2FB-4EE4-95D7-8E26017BC478}"/>
                </a:ext>
              </a:extLst>
            </p:cNvPr>
            <p:cNvSpPr txBox="1"/>
            <p:nvPr/>
          </p:nvSpPr>
          <p:spPr>
            <a:xfrm>
              <a:off x="5807075" y="1390650"/>
              <a:ext cx="76200" cy="156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75" dirty="0">
                  <a:solidFill>
                    <a:schemeClr val="tx1"/>
                  </a:solidFill>
                  <a:latin typeface="18 VAG Rounded Light   02390" pitchFamily="2" charset="0"/>
                </a:rPr>
                <a:t>0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2EE3FAD-7B79-4A07-B9F8-A46307B0CB49}"/>
                </a:ext>
              </a:extLst>
            </p:cNvPr>
            <p:cNvSpPr txBox="1"/>
            <p:nvPr/>
          </p:nvSpPr>
          <p:spPr>
            <a:xfrm>
              <a:off x="5821935" y="1638300"/>
              <a:ext cx="35244" cy="1565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75" dirty="0">
                  <a:solidFill>
                    <a:schemeClr val="tx1"/>
                  </a:solidFill>
                  <a:latin typeface="18 VAG Rounded Light   02390" pitchFamily="2" charset="0"/>
                </a:rPr>
                <a:t>1</a:t>
              </a:r>
            </a:p>
          </p:txBody>
        </p:sp>
      </p:grpSp>
      <p:sp>
        <p:nvSpPr>
          <p:cNvPr id="108" name="Freeform 53">
            <a:extLst>
              <a:ext uri="{FF2B5EF4-FFF2-40B4-BE49-F238E27FC236}">
                <a16:creationId xmlns:a16="http://schemas.microsoft.com/office/drawing/2014/main" id="{2E7DA787-8E69-4B24-BB67-8D5C09A4779B}"/>
              </a:ext>
            </a:extLst>
          </p:cNvPr>
          <p:cNvSpPr>
            <a:spLocks/>
          </p:cNvSpPr>
          <p:nvPr/>
        </p:nvSpPr>
        <p:spPr bwMode="auto">
          <a:xfrm flipV="1">
            <a:off x="6086662" y="2717611"/>
            <a:ext cx="1231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109" name="Line 86">
            <a:extLst>
              <a:ext uri="{FF2B5EF4-FFF2-40B4-BE49-F238E27FC236}">
                <a16:creationId xmlns:a16="http://schemas.microsoft.com/office/drawing/2014/main" id="{32C18C58-FEB1-4AB0-AEF5-262D760AF4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73401" y="2778080"/>
            <a:ext cx="4" cy="4386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10" name="Freeform 53">
            <a:extLst>
              <a:ext uri="{FF2B5EF4-FFF2-40B4-BE49-F238E27FC236}">
                <a16:creationId xmlns:a16="http://schemas.microsoft.com/office/drawing/2014/main" id="{55F78D96-4983-4084-9955-EE2C7CFA2811}"/>
              </a:ext>
            </a:extLst>
          </p:cNvPr>
          <p:cNvSpPr>
            <a:spLocks/>
          </p:cNvSpPr>
          <p:nvPr/>
        </p:nvSpPr>
        <p:spPr bwMode="auto">
          <a:xfrm>
            <a:off x="6391081" y="2620482"/>
            <a:ext cx="108617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5" name="Rectangle 76">
            <a:extLst>
              <a:ext uri="{FF2B5EF4-FFF2-40B4-BE49-F238E27FC236}">
                <a16:creationId xmlns:a16="http://schemas.microsoft.com/office/drawing/2014/main" id="{C9ED7DEE-75BE-49F7-9186-92C60B8EF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768" y="3228043"/>
            <a:ext cx="601827" cy="1959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Imm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[31:0]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A866699-37AD-47C7-ADE3-3570AD42108C}"/>
              </a:ext>
            </a:extLst>
          </p:cNvPr>
          <p:cNvCxnSpPr>
            <a:cxnSpLocks/>
          </p:cNvCxnSpPr>
          <p:nvPr/>
        </p:nvCxnSpPr>
        <p:spPr bwMode="auto">
          <a:xfrm flipV="1">
            <a:off x="6276219" y="2834443"/>
            <a:ext cx="5850" cy="84637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ectangle 39">
            <a:extLst>
              <a:ext uri="{FF2B5EF4-FFF2-40B4-BE49-F238E27FC236}">
                <a16:creationId xmlns:a16="http://schemas.microsoft.com/office/drawing/2014/main" id="{6A9E40A1-4BFA-4670-9061-920A4875E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5284" y="3692953"/>
            <a:ext cx="334126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Bsel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 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C2EC051-7E6C-4880-81E9-5628FAEB3331}"/>
              </a:ext>
            </a:extLst>
          </p:cNvPr>
          <p:cNvGrpSpPr/>
          <p:nvPr/>
        </p:nvGrpSpPr>
        <p:grpSpPr>
          <a:xfrm>
            <a:off x="3869728" y="2850563"/>
            <a:ext cx="521515" cy="717808"/>
            <a:chOff x="3789405" y="3105151"/>
            <a:chExt cx="533400" cy="762000"/>
          </a:xfrm>
        </p:grpSpPr>
        <p:sp>
          <p:nvSpPr>
            <p:cNvPr id="113" name="Trapezoid 112">
              <a:extLst>
                <a:ext uri="{FF2B5EF4-FFF2-40B4-BE49-F238E27FC236}">
                  <a16:creationId xmlns:a16="http://schemas.microsoft.com/office/drawing/2014/main" id="{E7D1C109-C137-4804-B832-2BBC518CCECD}"/>
                </a:ext>
              </a:extLst>
            </p:cNvPr>
            <p:cNvSpPr/>
            <p:nvPr/>
          </p:nvSpPr>
          <p:spPr>
            <a:xfrm rot="5400000">
              <a:off x="3675105" y="3219451"/>
              <a:ext cx="762000" cy="533400"/>
            </a:xfrm>
            <a:prstGeom prst="trapezoid">
              <a:avLst>
                <a:gd name="adj" fmla="val 30656"/>
              </a:avLst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040" dirty="0">
                <a:latin typeface="18 VAG Rounded Light   02390" pitchFamily="2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AF28F40-BC89-43E7-986F-17C0BB46A989}"/>
                </a:ext>
              </a:extLst>
            </p:cNvPr>
            <p:cNvSpPr txBox="1"/>
            <p:nvPr/>
          </p:nvSpPr>
          <p:spPr>
            <a:xfrm>
              <a:off x="3818311" y="3253521"/>
              <a:ext cx="502026" cy="4655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25" dirty="0" err="1">
                  <a:solidFill>
                    <a:schemeClr val="tx1"/>
                  </a:solidFill>
                  <a:latin typeface="18 VAG Rounded Light   02390" pitchFamily="2" charset="0"/>
                </a:rPr>
                <a:t>Imm</a:t>
              </a:r>
              <a:r>
                <a:rPr lang="en-US" sz="1125" dirty="0">
                  <a:solidFill>
                    <a:schemeClr val="tx1"/>
                  </a:solidFill>
                  <a:latin typeface="18 VAG Rounded Light   02390" pitchFamily="2" charset="0"/>
                </a:rPr>
                <a:t>.</a:t>
              </a:r>
            </a:p>
            <a:p>
              <a:r>
                <a:rPr lang="en-US" sz="1125" dirty="0">
                  <a:solidFill>
                    <a:schemeClr val="tx1"/>
                  </a:solidFill>
                  <a:latin typeface="18 VAG Rounded Light   02390" pitchFamily="2" charset="0"/>
                </a:rPr>
                <a:t>Gen</a:t>
              </a:r>
            </a:p>
          </p:txBody>
        </p:sp>
      </p:grpSp>
      <p:sp>
        <p:nvSpPr>
          <p:cNvPr id="117" name="Rectangle 56">
            <a:extLst>
              <a:ext uri="{FF2B5EF4-FFF2-40B4-BE49-F238E27FC236}">
                <a16:creationId xmlns:a16="http://schemas.microsoft.com/office/drawing/2014/main" id="{2249A50E-7A3E-4E2E-ADAB-AEDBD4796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641" y="2927360"/>
            <a:ext cx="430307" cy="3498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b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</a:b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[31:20]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5CBFAB8-68CC-4C39-9B66-F81892878DC4}"/>
              </a:ext>
            </a:extLst>
          </p:cNvPr>
          <p:cNvCxnSpPr>
            <a:cxnSpLocks/>
            <a:endCxn id="113" idx="3"/>
          </p:cNvCxnSpPr>
          <p:nvPr/>
        </p:nvCxnSpPr>
        <p:spPr bwMode="auto">
          <a:xfrm flipH="1" flipV="1">
            <a:off x="4130486" y="3488434"/>
            <a:ext cx="5942" cy="17137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Rectangle 39">
            <a:extLst>
              <a:ext uri="{FF2B5EF4-FFF2-40B4-BE49-F238E27FC236}">
                <a16:creationId xmlns:a16="http://schemas.microsoft.com/office/drawing/2014/main" id="{2AAE59D5-8D07-45E8-A576-A1A128816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733" y="3740137"/>
            <a:ext cx="484809" cy="34985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ImmSel</a:t>
            </a:r>
            <a:b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</a:b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1" name="Freeform 61">
            <a:extLst>
              <a:ext uri="{FF2B5EF4-FFF2-40B4-BE49-F238E27FC236}">
                <a16:creationId xmlns:a16="http://schemas.microsoft.com/office/drawing/2014/main" id="{561FDB16-26A8-4D93-A7EA-91551376733D}"/>
              </a:ext>
            </a:extLst>
          </p:cNvPr>
          <p:cNvSpPr>
            <a:spLocks/>
          </p:cNvSpPr>
          <p:nvPr/>
        </p:nvSpPr>
        <p:spPr bwMode="auto">
          <a:xfrm>
            <a:off x="3487627" y="3209466"/>
            <a:ext cx="382101" cy="45719"/>
          </a:xfrm>
          <a:custGeom>
            <a:avLst/>
            <a:gdLst>
              <a:gd name="T0" fmla="*/ 0 w 817"/>
              <a:gd name="T1" fmla="*/ 0 h 1"/>
              <a:gd name="T2" fmla="*/ 816 w 817"/>
              <a:gd name="T3" fmla="*/ 0 h 1"/>
              <a:gd name="T4" fmla="*/ 0 60000 65536"/>
              <a:gd name="T5" fmla="*/ 0 60000 65536"/>
              <a:gd name="T6" fmla="*/ 0 w 817"/>
              <a:gd name="T7" fmla="*/ 0 h 1"/>
              <a:gd name="T8" fmla="*/ 817 w 817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17" h="1">
                <a:moveTo>
                  <a:pt x="0" y="0"/>
                </a:move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2" name="Line 85">
            <a:extLst>
              <a:ext uri="{FF2B5EF4-FFF2-40B4-BE49-F238E27FC236}">
                <a16:creationId xmlns:a16="http://schemas.microsoft.com/office/drawing/2014/main" id="{3F1BF7E2-7C78-4F8B-9A36-3519990D51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3128" y="3211567"/>
            <a:ext cx="1663521" cy="5208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15" name="Rectangle 76">
            <a:extLst>
              <a:ext uri="{FF2B5EF4-FFF2-40B4-BE49-F238E27FC236}">
                <a16:creationId xmlns:a16="http://schemas.microsoft.com/office/drawing/2014/main" id="{A5647F8A-FB34-4267-AAF7-A2E76C642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3938" y="2050060"/>
            <a:ext cx="40786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DataB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16" name="Line 86">
            <a:extLst>
              <a:ext uri="{FF2B5EF4-FFF2-40B4-BE49-F238E27FC236}">
                <a16:creationId xmlns:a16="http://schemas.microsoft.com/office/drawing/2014/main" id="{D81ADB33-0737-4505-86BF-6075792AEA0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6013" y="1964956"/>
            <a:ext cx="7898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4D355E3-C505-42B1-8BF7-7EEE182B682E}"/>
              </a:ext>
            </a:extLst>
          </p:cNvPr>
          <p:cNvCxnSpPr>
            <a:cxnSpLocks/>
          </p:cNvCxnSpPr>
          <p:nvPr/>
        </p:nvCxnSpPr>
        <p:spPr bwMode="auto">
          <a:xfrm flipV="1">
            <a:off x="7283117" y="2984487"/>
            <a:ext cx="6734" cy="69633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5" name="Rectangle 39">
            <a:extLst>
              <a:ext uri="{FF2B5EF4-FFF2-40B4-BE49-F238E27FC236}">
                <a16:creationId xmlns:a16="http://schemas.microsoft.com/office/drawing/2014/main" id="{F439F464-9A64-4DB9-B566-D2B0B2979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5491" y="3726837"/>
            <a:ext cx="431909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WBSel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8" name="Trapezoid 127">
            <a:extLst>
              <a:ext uri="{FF2B5EF4-FFF2-40B4-BE49-F238E27FC236}">
                <a16:creationId xmlns:a16="http://schemas.microsoft.com/office/drawing/2014/main" id="{EFB53943-9D5C-441E-9153-FEBBA539F621}"/>
              </a:ext>
            </a:extLst>
          </p:cNvPr>
          <p:cNvSpPr/>
          <p:nvPr/>
        </p:nvSpPr>
        <p:spPr>
          <a:xfrm rot="5400000">
            <a:off x="7592089" y="1729467"/>
            <a:ext cx="778862" cy="181697"/>
          </a:xfrm>
          <a:prstGeom prst="trapezoid">
            <a:avLst>
              <a:gd name="adj" fmla="val 62709"/>
            </a:avLst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375">
              <a:latin typeface="18 VAG Rounded Light   02390" pitchFamily="2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F3EBA22-51DF-47CF-85F0-CFCAFA0BF558}"/>
              </a:ext>
            </a:extLst>
          </p:cNvPr>
          <p:cNvSpPr txBox="1"/>
          <p:nvPr/>
        </p:nvSpPr>
        <p:spPr>
          <a:xfrm>
            <a:off x="7923058" y="1996184"/>
            <a:ext cx="86648" cy="1346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09BB171-C87D-4A89-B6D1-3A7C9C58284D}"/>
              </a:ext>
            </a:extLst>
          </p:cNvPr>
          <p:cNvSpPr txBox="1"/>
          <p:nvPr/>
        </p:nvSpPr>
        <p:spPr>
          <a:xfrm>
            <a:off x="7923058" y="1774560"/>
            <a:ext cx="40076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1</a:t>
            </a:r>
          </a:p>
        </p:txBody>
      </p:sp>
      <p:sp>
        <p:nvSpPr>
          <p:cNvPr id="137" name="Line 86">
            <a:extLst>
              <a:ext uri="{FF2B5EF4-FFF2-40B4-BE49-F238E27FC236}">
                <a16:creationId xmlns:a16="http://schemas.microsoft.com/office/drawing/2014/main" id="{2EA22C46-0124-4DA4-B204-7AA1DCDA36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09642" y="2068696"/>
            <a:ext cx="183075" cy="2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 type="triangl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0" name="Line 86">
            <a:extLst>
              <a:ext uri="{FF2B5EF4-FFF2-40B4-BE49-F238E27FC236}">
                <a16:creationId xmlns:a16="http://schemas.microsoft.com/office/drawing/2014/main" id="{740B9511-F327-46DC-B0FE-EEA617577E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3612" y="745756"/>
            <a:ext cx="1542" cy="1629043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1" name="Line 86">
            <a:extLst>
              <a:ext uri="{FF2B5EF4-FFF2-40B4-BE49-F238E27FC236}">
                <a16:creationId xmlns:a16="http://schemas.microsoft.com/office/drawing/2014/main" id="{A7F2C532-A968-4CAD-9F64-C276386571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8480" y="1818268"/>
            <a:ext cx="932468" cy="3099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 type="triangl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4" name="Rectangle 39">
            <a:extLst>
              <a:ext uri="{FF2B5EF4-FFF2-40B4-BE49-F238E27FC236}">
                <a16:creationId xmlns:a16="http://schemas.microsoft.com/office/drawing/2014/main" id="{4E2EB9BB-0452-464A-85CC-9C8CEE53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4301" y="3737549"/>
            <a:ext cx="555340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MemRW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3" name="Rectangle 72">
            <a:extLst>
              <a:ext uri="{FF2B5EF4-FFF2-40B4-BE49-F238E27FC236}">
                <a16:creationId xmlns:a16="http://schemas.microsoft.com/office/drawing/2014/main" id="{935851EE-D663-4C9C-9CF4-2B23F49EB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189" y="2959024"/>
            <a:ext cx="231534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clk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4" name="Freeform 43">
            <a:extLst>
              <a:ext uri="{FF2B5EF4-FFF2-40B4-BE49-F238E27FC236}">
                <a16:creationId xmlns:a16="http://schemas.microsoft.com/office/drawing/2014/main" id="{25970377-6E78-48A2-9C9A-6DAFC5D5988E}"/>
              </a:ext>
            </a:extLst>
          </p:cNvPr>
          <p:cNvSpPr>
            <a:spLocks/>
          </p:cNvSpPr>
          <p:nvPr/>
        </p:nvSpPr>
        <p:spPr bwMode="auto">
          <a:xfrm>
            <a:off x="7538460" y="2879356"/>
            <a:ext cx="83926" cy="83098"/>
          </a:xfrm>
          <a:custGeom>
            <a:avLst/>
            <a:gdLst>
              <a:gd name="T0" fmla="*/ 0 w 49"/>
              <a:gd name="T1" fmla="*/ 48 h 49"/>
              <a:gd name="T2" fmla="*/ 24 w 49"/>
              <a:gd name="T3" fmla="*/ 0 h 49"/>
              <a:gd name="T4" fmla="*/ 48 w 49"/>
              <a:gd name="T5" fmla="*/ 48 h 49"/>
              <a:gd name="T6" fmla="*/ 0 60000 65536"/>
              <a:gd name="T7" fmla="*/ 0 60000 65536"/>
              <a:gd name="T8" fmla="*/ 0 60000 65536"/>
              <a:gd name="T9" fmla="*/ 0 w 49"/>
              <a:gd name="T10" fmla="*/ 0 h 49"/>
              <a:gd name="T11" fmla="*/ 49 w 49"/>
              <a:gd name="T12" fmla="*/ 49 h 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" h="49">
                <a:moveTo>
                  <a:pt x="0" y="48"/>
                </a:moveTo>
                <a:lnTo>
                  <a:pt x="24" y="0"/>
                </a:lnTo>
                <a:lnTo>
                  <a:pt x="48" y="48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6" name="Line 85">
            <a:extLst>
              <a:ext uri="{FF2B5EF4-FFF2-40B4-BE49-F238E27FC236}">
                <a16:creationId xmlns:a16="http://schemas.microsoft.com/office/drawing/2014/main" id="{7AB62058-19FC-4A3F-BBB3-6ED42AF96F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87917" y="2955556"/>
            <a:ext cx="0" cy="14366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CDCAE83F-2209-4EC0-878A-785CF6AB7EC1}"/>
              </a:ext>
            </a:extLst>
          </p:cNvPr>
          <p:cNvCxnSpPr>
            <a:cxnSpLocks/>
          </p:cNvCxnSpPr>
          <p:nvPr/>
        </p:nvCxnSpPr>
        <p:spPr bwMode="auto">
          <a:xfrm flipV="1">
            <a:off x="7978821" y="2134714"/>
            <a:ext cx="9724" cy="154610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6" name="Trapezoid 145">
            <a:extLst>
              <a:ext uri="{FF2B5EF4-FFF2-40B4-BE49-F238E27FC236}">
                <a16:creationId xmlns:a16="http://schemas.microsoft.com/office/drawing/2014/main" id="{7EFFA162-8B82-4164-9164-F9F0F719FB72}"/>
              </a:ext>
            </a:extLst>
          </p:cNvPr>
          <p:cNvSpPr/>
          <p:nvPr/>
        </p:nvSpPr>
        <p:spPr>
          <a:xfrm rot="5400000">
            <a:off x="6047091" y="2029979"/>
            <a:ext cx="458658" cy="173296"/>
          </a:xfrm>
          <a:prstGeom prst="trapezoid">
            <a:avLst>
              <a:gd name="adj" fmla="val 62709"/>
            </a:avLst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375">
              <a:latin typeface="18 VAG Rounded Light   02390" pitchFamily="2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56D9889-5B10-49F6-BC6A-F968CDEE142E}"/>
              </a:ext>
            </a:extLst>
          </p:cNvPr>
          <p:cNvSpPr txBox="1"/>
          <p:nvPr/>
        </p:nvSpPr>
        <p:spPr>
          <a:xfrm>
            <a:off x="6220113" y="2148584"/>
            <a:ext cx="86648" cy="1346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6469D3A-2243-482E-B687-BCAE3AA4767B}"/>
              </a:ext>
            </a:extLst>
          </p:cNvPr>
          <p:cNvSpPr txBox="1"/>
          <p:nvPr/>
        </p:nvSpPr>
        <p:spPr>
          <a:xfrm>
            <a:off x="6220113" y="1926960"/>
            <a:ext cx="40076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1</a:t>
            </a:r>
          </a:p>
        </p:txBody>
      </p:sp>
      <p:sp>
        <p:nvSpPr>
          <p:cNvPr id="160" name="Freeform 53">
            <a:extLst>
              <a:ext uri="{FF2B5EF4-FFF2-40B4-BE49-F238E27FC236}">
                <a16:creationId xmlns:a16="http://schemas.microsoft.com/office/drawing/2014/main" id="{142AEEA9-ADFD-4868-90C9-B836F1202178}"/>
              </a:ext>
            </a:extLst>
          </p:cNvPr>
          <p:cNvSpPr>
            <a:spLocks/>
          </p:cNvSpPr>
          <p:nvPr/>
        </p:nvSpPr>
        <p:spPr bwMode="auto">
          <a:xfrm>
            <a:off x="6391067" y="2138471"/>
            <a:ext cx="108617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2AA3D17-1E0F-4D80-9074-04964FEE358C}"/>
              </a:ext>
            </a:extLst>
          </p:cNvPr>
          <p:cNvGrpSpPr/>
          <p:nvPr/>
        </p:nvGrpSpPr>
        <p:grpSpPr>
          <a:xfrm>
            <a:off x="5428703" y="1959128"/>
            <a:ext cx="591829" cy="694020"/>
            <a:chOff x="3504668" y="4010988"/>
            <a:chExt cx="632945" cy="433763"/>
          </a:xfrm>
          <a:effectLst/>
        </p:grpSpPr>
        <p:sp>
          <p:nvSpPr>
            <p:cNvPr id="162" name="Trapezoid 161">
              <a:extLst>
                <a:ext uri="{FF2B5EF4-FFF2-40B4-BE49-F238E27FC236}">
                  <a16:creationId xmlns:a16="http://schemas.microsoft.com/office/drawing/2014/main" id="{17A7729A-7AB4-48B6-8598-A42FE979B235}"/>
                </a:ext>
              </a:extLst>
            </p:cNvPr>
            <p:cNvSpPr/>
            <p:nvPr/>
          </p:nvSpPr>
          <p:spPr>
            <a:xfrm rot="5400000">
              <a:off x="3583284" y="4000115"/>
              <a:ext cx="433763" cy="455509"/>
            </a:xfrm>
            <a:prstGeom prst="trapezoid">
              <a:avLst>
                <a:gd name="adj" fmla="val 30656"/>
              </a:avLst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46304" tIns="73152" rIns="146304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600" dirty="0">
                <a:latin typeface="18 VAG Rounded Light   02390" pitchFamily="2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429C3E4-6D69-4A88-A93D-4629E93DFF7A}"/>
                </a:ext>
              </a:extLst>
            </p:cNvPr>
            <p:cNvSpPr txBox="1"/>
            <p:nvPr/>
          </p:nvSpPr>
          <p:spPr>
            <a:xfrm>
              <a:off x="3504668" y="4108644"/>
              <a:ext cx="632945" cy="2693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</a:rPr>
                <a:t>Branch</a:t>
              </a:r>
            </a:p>
            <a:p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</a:rPr>
                <a:t>Comp</a:t>
              </a:r>
            </a:p>
          </p:txBody>
        </p:sp>
      </p:grpSp>
      <p:sp>
        <p:nvSpPr>
          <p:cNvPr id="7" name="Line 86">
            <a:extLst>
              <a:ext uri="{FF2B5EF4-FFF2-40B4-BE49-F238E27FC236}">
                <a16:creationId xmlns:a16="http://schemas.microsoft.com/office/drawing/2014/main" id="{C4CDA898-50BA-451E-8728-55ACF98E19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8825" y="2524220"/>
            <a:ext cx="4073" cy="5043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66" name="Line 85">
            <a:extLst>
              <a:ext uri="{FF2B5EF4-FFF2-40B4-BE49-F238E27FC236}">
                <a16:creationId xmlns:a16="http://schemas.microsoft.com/office/drawing/2014/main" id="{F44784CA-431D-4DAA-A34E-DA467676D10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9840" y="3030681"/>
            <a:ext cx="1542277" cy="13321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67" name="Line 86">
            <a:extLst>
              <a:ext uri="{FF2B5EF4-FFF2-40B4-BE49-F238E27FC236}">
                <a16:creationId xmlns:a16="http://schemas.microsoft.com/office/drawing/2014/main" id="{26DCC4E3-F924-4B31-9631-0693FC5E3F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8868" y="2760705"/>
            <a:ext cx="2212" cy="27563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68" name="Freeform 53">
            <a:extLst>
              <a:ext uri="{FF2B5EF4-FFF2-40B4-BE49-F238E27FC236}">
                <a16:creationId xmlns:a16="http://schemas.microsoft.com/office/drawing/2014/main" id="{740A9671-1E3A-46CC-B45B-984544841F82}"/>
              </a:ext>
            </a:extLst>
          </p:cNvPr>
          <p:cNvSpPr>
            <a:spLocks/>
          </p:cNvSpPr>
          <p:nvPr/>
        </p:nvSpPr>
        <p:spPr bwMode="auto">
          <a:xfrm>
            <a:off x="6908868" y="2757437"/>
            <a:ext cx="145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69" name="Freeform 53">
            <a:extLst>
              <a:ext uri="{FF2B5EF4-FFF2-40B4-BE49-F238E27FC236}">
                <a16:creationId xmlns:a16="http://schemas.microsoft.com/office/drawing/2014/main" id="{FBBFD2BF-2B47-4405-8F8B-431B16B02C70}"/>
              </a:ext>
            </a:extLst>
          </p:cNvPr>
          <p:cNvSpPr>
            <a:spLocks/>
          </p:cNvSpPr>
          <p:nvPr/>
        </p:nvSpPr>
        <p:spPr bwMode="auto">
          <a:xfrm>
            <a:off x="6843520" y="2391759"/>
            <a:ext cx="229465" cy="48738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70" name="Line 86">
            <a:extLst>
              <a:ext uri="{FF2B5EF4-FFF2-40B4-BE49-F238E27FC236}">
                <a16:creationId xmlns:a16="http://schemas.microsoft.com/office/drawing/2014/main" id="{657CC48C-40C1-41BF-B79D-828815656E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56091" y="1754676"/>
            <a:ext cx="3749" cy="3837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71" name="Line 85">
            <a:extLst>
              <a:ext uri="{FF2B5EF4-FFF2-40B4-BE49-F238E27FC236}">
                <a16:creationId xmlns:a16="http://schemas.microsoft.com/office/drawing/2014/main" id="{E4F01C06-4B75-48D5-A1CC-3DF47A0DDA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66426" y="1747554"/>
            <a:ext cx="617544" cy="1254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73" name="Freeform 53">
            <a:extLst>
              <a:ext uri="{FF2B5EF4-FFF2-40B4-BE49-F238E27FC236}">
                <a16:creationId xmlns:a16="http://schemas.microsoft.com/office/drawing/2014/main" id="{4C634BBB-B75C-4986-A086-63F234F291F2}"/>
              </a:ext>
            </a:extLst>
          </p:cNvPr>
          <p:cNvSpPr>
            <a:spLocks/>
          </p:cNvSpPr>
          <p:nvPr/>
        </p:nvSpPr>
        <p:spPr bwMode="auto">
          <a:xfrm flipV="1">
            <a:off x="5987718" y="2193555"/>
            <a:ext cx="219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174" name="Line 86">
            <a:extLst>
              <a:ext uri="{FF2B5EF4-FFF2-40B4-BE49-F238E27FC236}">
                <a16:creationId xmlns:a16="http://schemas.microsoft.com/office/drawing/2014/main" id="{17A5FA9C-70A9-47AD-B1E3-BC13AA7F76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7718" y="1757199"/>
            <a:ext cx="0" cy="472562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75" name="Freeform 53">
            <a:extLst>
              <a:ext uri="{FF2B5EF4-FFF2-40B4-BE49-F238E27FC236}">
                <a16:creationId xmlns:a16="http://schemas.microsoft.com/office/drawing/2014/main" id="{CE303E76-34DF-4EE1-ACD6-21E1B2D8F337}"/>
              </a:ext>
            </a:extLst>
          </p:cNvPr>
          <p:cNvSpPr>
            <a:spLocks/>
          </p:cNvSpPr>
          <p:nvPr/>
        </p:nvSpPr>
        <p:spPr bwMode="auto">
          <a:xfrm flipV="1">
            <a:off x="6086661" y="1964248"/>
            <a:ext cx="1231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176" name="Line 86">
            <a:extLst>
              <a:ext uri="{FF2B5EF4-FFF2-40B4-BE49-F238E27FC236}">
                <a16:creationId xmlns:a16="http://schemas.microsoft.com/office/drawing/2014/main" id="{62921AA0-99FB-4B44-B0D7-79BCB48055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6661" y="1279156"/>
            <a:ext cx="0" cy="7308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77" name="Freeform 53">
            <a:extLst>
              <a:ext uri="{FF2B5EF4-FFF2-40B4-BE49-F238E27FC236}">
                <a16:creationId xmlns:a16="http://schemas.microsoft.com/office/drawing/2014/main" id="{68870AF6-CC61-41F1-997D-87881F6189E0}"/>
              </a:ext>
            </a:extLst>
          </p:cNvPr>
          <p:cNvSpPr>
            <a:spLocks/>
          </p:cNvSpPr>
          <p:nvPr/>
        </p:nvSpPr>
        <p:spPr bwMode="auto">
          <a:xfrm flipV="1">
            <a:off x="5993994" y="2468231"/>
            <a:ext cx="219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178" name="Line 86">
            <a:extLst>
              <a:ext uri="{FF2B5EF4-FFF2-40B4-BE49-F238E27FC236}">
                <a16:creationId xmlns:a16="http://schemas.microsoft.com/office/drawing/2014/main" id="{35578188-7DDC-4AF1-A3B8-158F23925FA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2379" y="2519084"/>
            <a:ext cx="728" cy="491282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79" name="Line 85">
            <a:extLst>
              <a:ext uri="{FF2B5EF4-FFF2-40B4-BE49-F238E27FC236}">
                <a16:creationId xmlns:a16="http://schemas.microsoft.com/office/drawing/2014/main" id="{5C101DBD-B20C-4615-818E-7AC79DA52A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0770" y="1257827"/>
            <a:ext cx="2488505" cy="2467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80" name="Line 86">
            <a:extLst>
              <a:ext uri="{FF2B5EF4-FFF2-40B4-BE49-F238E27FC236}">
                <a16:creationId xmlns:a16="http://schemas.microsoft.com/office/drawing/2014/main" id="{103114CD-3F21-40D6-8340-293BDC0878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95268" y="1266054"/>
            <a:ext cx="3749" cy="3837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81" name="Line 85">
            <a:extLst>
              <a:ext uri="{FF2B5EF4-FFF2-40B4-BE49-F238E27FC236}">
                <a16:creationId xmlns:a16="http://schemas.microsoft.com/office/drawing/2014/main" id="{9035C5E4-F0E6-46FB-9DC2-CC05946378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77660" y="1667708"/>
            <a:ext cx="1011514" cy="977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4780ED4E-0E35-44F7-A459-55C6A6E7CA14}"/>
              </a:ext>
            </a:extLst>
          </p:cNvPr>
          <p:cNvCxnSpPr>
            <a:cxnSpLocks/>
          </p:cNvCxnSpPr>
          <p:nvPr/>
        </p:nvCxnSpPr>
        <p:spPr bwMode="auto">
          <a:xfrm flipV="1">
            <a:off x="6294733" y="2282506"/>
            <a:ext cx="0" cy="10701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3" name="Line 85">
            <a:extLst>
              <a:ext uri="{FF2B5EF4-FFF2-40B4-BE49-F238E27FC236}">
                <a16:creationId xmlns:a16="http://schemas.microsoft.com/office/drawing/2014/main" id="{1B357AEA-7FA9-451B-AC0B-BBEB52A4A6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8344" y="2390896"/>
            <a:ext cx="108617" cy="0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84" name="Line 86">
            <a:extLst>
              <a:ext uri="{FF2B5EF4-FFF2-40B4-BE49-F238E27FC236}">
                <a16:creationId xmlns:a16="http://schemas.microsoft.com/office/drawing/2014/main" id="{FCDF9C8F-C8C1-4179-BA2D-E1A18F45DB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19043" y="2394211"/>
            <a:ext cx="4426" cy="1294197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4A52E58E-2811-4FA1-A0F7-211E8320801B}"/>
              </a:ext>
            </a:extLst>
          </p:cNvPr>
          <p:cNvCxnSpPr>
            <a:cxnSpLocks/>
          </p:cNvCxnSpPr>
          <p:nvPr/>
        </p:nvCxnSpPr>
        <p:spPr bwMode="auto">
          <a:xfrm flipV="1">
            <a:off x="5593044" y="2647094"/>
            <a:ext cx="5850" cy="104131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A2F972D-B3A1-4E61-96C3-8F2D4827BA00}"/>
              </a:ext>
            </a:extLst>
          </p:cNvPr>
          <p:cNvCxnSpPr>
            <a:cxnSpLocks/>
          </p:cNvCxnSpPr>
          <p:nvPr/>
        </p:nvCxnSpPr>
        <p:spPr bwMode="auto">
          <a:xfrm flipH="1">
            <a:off x="5742197" y="2588233"/>
            <a:ext cx="1" cy="1092584"/>
          </a:xfrm>
          <a:prstGeom prst="straightConnector1">
            <a:avLst/>
          </a:prstGeom>
          <a:solidFill>
            <a:schemeClr val="accent1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3AE3C03-5A56-414B-AAC7-96DA3C9C7AF9}"/>
              </a:ext>
            </a:extLst>
          </p:cNvPr>
          <p:cNvCxnSpPr>
            <a:cxnSpLocks/>
          </p:cNvCxnSpPr>
          <p:nvPr/>
        </p:nvCxnSpPr>
        <p:spPr bwMode="auto">
          <a:xfrm>
            <a:off x="5856044" y="2555996"/>
            <a:ext cx="5151" cy="1124821"/>
          </a:xfrm>
          <a:prstGeom prst="straightConnector1">
            <a:avLst/>
          </a:prstGeom>
          <a:solidFill>
            <a:schemeClr val="accent1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9" name="Rectangle 72">
            <a:extLst>
              <a:ext uri="{FF2B5EF4-FFF2-40B4-BE49-F238E27FC236}">
                <a16:creationId xmlns:a16="http://schemas.microsoft.com/office/drawing/2014/main" id="{D02842DD-6F42-47E4-AFDE-926DB4FFD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4504" y="2193384"/>
            <a:ext cx="367789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mem</a:t>
            </a:r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F1FDA431-B56D-4D46-8D03-412DDF1B2C5A}"/>
              </a:ext>
            </a:extLst>
          </p:cNvPr>
          <p:cNvSpPr/>
          <p:nvPr/>
        </p:nvSpPr>
        <p:spPr>
          <a:xfrm rot="5400000">
            <a:off x="1856090" y="1923583"/>
            <a:ext cx="458658" cy="173296"/>
          </a:xfrm>
          <a:prstGeom prst="trapezoid">
            <a:avLst>
              <a:gd name="adj" fmla="val 62709"/>
            </a:avLst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375">
              <a:latin typeface="18 VAG Rounded Light   0239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0518C3-7A65-433C-8741-2B1B35740251}"/>
              </a:ext>
            </a:extLst>
          </p:cNvPr>
          <p:cNvSpPr txBox="1"/>
          <p:nvPr/>
        </p:nvSpPr>
        <p:spPr>
          <a:xfrm>
            <a:off x="2025707" y="1848989"/>
            <a:ext cx="86648" cy="1346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C9DF3E-9A27-4460-B1CD-ED14FDB35EE6}"/>
              </a:ext>
            </a:extLst>
          </p:cNvPr>
          <p:cNvSpPr txBox="1"/>
          <p:nvPr/>
        </p:nvSpPr>
        <p:spPr>
          <a:xfrm>
            <a:off x="2017694" y="2045552"/>
            <a:ext cx="40076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1</a:t>
            </a:r>
          </a:p>
        </p:txBody>
      </p:sp>
      <p:sp>
        <p:nvSpPr>
          <p:cNvPr id="27" name="Freeform 53">
            <a:extLst>
              <a:ext uri="{FF2B5EF4-FFF2-40B4-BE49-F238E27FC236}">
                <a16:creationId xmlns:a16="http://schemas.microsoft.com/office/drawing/2014/main" id="{F6D7A59B-DEEE-48D0-9710-3B61D5DB5FA6}"/>
              </a:ext>
            </a:extLst>
          </p:cNvPr>
          <p:cNvSpPr>
            <a:spLocks/>
          </p:cNvSpPr>
          <p:nvPr/>
        </p:nvSpPr>
        <p:spPr bwMode="auto">
          <a:xfrm flipV="1">
            <a:off x="1802553" y="1869673"/>
            <a:ext cx="219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28" name="Line 86">
            <a:extLst>
              <a:ext uri="{FF2B5EF4-FFF2-40B4-BE49-F238E27FC236}">
                <a16:creationId xmlns:a16="http://schemas.microsoft.com/office/drawing/2014/main" id="{8A93C7F9-883E-450A-A667-A96D2F8A13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00066" y="849007"/>
            <a:ext cx="7030" cy="10613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29" name="Freeform 53">
            <a:extLst>
              <a:ext uri="{FF2B5EF4-FFF2-40B4-BE49-F238E27FC236}">
                <a16:creationId xmlns:a16="http://schemas.microsoft.com/office/drawing/2014/main" id="{250067ED-DD8A-4633-9F3F-009C62DEED97}"/>
              </a:ext>
            </a:extLst>
          </p:cNvPr>
          <p:cNvSpPr>
            <a:spLocks/>
          </p:cNvSpPr>
          <p:nvPr/>
        </p:nvSpPr>
        <p:spPr bwMode="auto">
          <a:xfrm flipV="1">
            <a:off x="1678168" y="2061612"/>
            <a:ext cx="332275" cy="56132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202" name="Rectangle 31">
            <a:extLst>
              <a:ext uri="{FF2B5EF4-FFF2-40B4-BE49-F238E27FC236}">
                <a16:creationId xmlns:a16="http://schemas.microsoft.com/office/drawing/2014/main" id="{F6703989-B3FD-4988-89AB-F6A120551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607" y="2058465"/>
            <a:ext cx="213901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pc</a:t>
            </a:r>
          </a:p>
        </p:txBody>
      </p:sp>
      <p:sp>
        <p:nvSpPr>
          <p:cNvPr id="203" name="Freeform 53">
            <a:extLst>
              <a:ext uri="{FF2B5EF4-FFF2-40B4-BE49-F238E27FC236}">
                <a16:creationId xmlns:a16="http://schemas.microsoft.com/office/drawing/2014/main" id="{70ED40A3-7BCD-4E14-89B0-F8A1BC98090A}"/>
              </a:ext>
            </a:extLst>
          </p:cNvPr>
          <p:cNvSpPr>
            <a:spLocks/>
          </p:cNvSpPr>
          <p:nvPr/>
        </p:nvSpPr>
        <p:spPr bwMode="auto">
          <a:xfrm flipV="1">
            <a:off x="2177717" y="1964956"/>
            <a:ext cx="1231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204" name="Line 86">
            <a:extLst>
              <a:ext uri="{FF2B5EF4-FFF2-40B4-BE49-F238E27FC236}">
                <a16:creationId xmlns:a16="http://schemas.microsoft.com/office/drawing/2014/main" id="{C904B6EF-F57C-486F-ADCC-DE1CA929B3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93167" y="855753"/>
            <a:ext cx="3749" cy="3837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205" name="Line 86">
            <a:extLst>
              <a:ext uri="{FF2B5EF4-FFF2-40B4-BE49-F238E27FC236}">
                <a16:creationId xmlns:a16="http://schemas.microsoft.com/office/drawing/2014/main" id="{8253448A-1806-4E53-9FCD-B7933E7610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93167" y="818546"/>
            <a:ext cx="4306750" cy="3776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206" name="Line 86">
            <a:extLst>
              <a:ext uri="{FF2B5EF4-FFF2-40B4-BE49-F238E27FC236}">
                <a16:creationId xmlns:a16="http://schemas.microsoft.com/office/drawing/2014/main" id="{5E790511-532F-4B40-B7A6-B6531E4286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2913" y="1242071"/>
            <a:ext cx="90254" cy="977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207" name="Line 86">
            <a:extLst>
              <a:ext uri="{FF2B5EF4-FFF2-40B4-BE49-F238E27FC236}">
                <a16:creationId xmlns:a16="http://schemas.microsoft.com/office/drawing/2014/main" id="{EB7D75FF-5827-4066-B92F-08A163F873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6653" y="742950"/>
            <a:ext cx="5278285" cy="2806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208" name="Line 86">
            <a:extLst>
              <a:ext uri="{FF2B5EF4-FFF2-40B4-BE49-F238E27FC236}">
                <a16:creationId xmlns:a16="http://schemas.microsoft.com/office/drawing/2014/main" id="{C06246E2-5C92-4544-95F8-4ABD6AFBC7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4634" y="748500"/>
            <a:ext cx="1986" cy="1366877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B53549EB-63D4-48A0-8F5C-01CD5110EFDD}"/>
              </a:ext>
            </a:extLst>
          </p:cNvPr>
          <p:cNvCxnSpPr>
            <a:cxnSpLocks/>
          </p:cNvCxnSpPr>
          <p:nvPr/>
        </p:nvCxnSpPr>
        <p:spPr bwMode="auto">
          <a:xfrm flipV="1">
            <a:off x="2084669" y="2175000"/>
            <a:ext cx="11644" cy="149574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E16544A-10BD-4F1B-B8D0-1A9B7CA10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935" y="3692675"/>
            <a:ext cx="460864" cy="2366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00" dirty="0" err="1">
                <a:solidFill>
                  <a:schemeClr val="tx1"/>
                </a:solidFill>
                <a:latin typeface="18 VAG Rounded Light   02390" pitchFamily="2" charset="0"/>
              </a:rPr>
              <a:t>PCSel</a:t>
            </a:r>
            <a:endParaRPr lang="en-US" sz="1100" dirty="0">
              <a:solidFill>
                <a:srgbClr val="D8E156"/>
              </a:solidFill>
              <a:latin typeface="18 VAG Rounded Light   0239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8C23AE-8052-4B5C-923A-5ED2190C6B03}"/>
              </a:ext>
            </a:extLst>
          </p:cNvPr>
          <p:cNvSpPr txBox="1"/>
          <p:nvPr/>
        </p:nvSpPr>
        <p:spPr>
          <a:xfrm>
            <a:off x="5375316" y="3722750"/>
            <a:ext cx="28373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 err="1">
                <a:solidFill>
                  <a:schemeClr val="tx1"/>
                </a:solidFill>
                <a:latin typeface="18 VAG Rounded Light   02390" pitchFamily="2" charset="0"/>
              </a:rPr>
              <a:t>BrUn</a:t>
            </a:r>
            <a:endParaRPr lang="en-US" sz="105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67FD7E-D109-4FC7-A5D4-46A4588F2385}"/>
              </a:ext>
            </a:extLst>
          </p:cNvPr>
          <p:cNvSpPr txBox="1"/>
          <p:nvPr/>
        </p:nvSpPr>
        <p:spPr>
          <a:xfrm>
            <a:off x="5624452" y="3946156"/>
            <a:ext cx="24846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tx1"/>
                </a:solidFill>
                <a:latin typeface="18 VAG Rounded Light   02390" pitchFamily="2" charset="0"/>
              </a:rPr>
              <a:t>BrEq</a:t>
            </a:r>
            <a:endParaRPr lang="en-US" sz="105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7158BF-CAA2-499F-98FF-6128FBF0F698}"/>
              </a:ext>
            </a:extLst>
          </p:cNvPr>
          <p:cNvSpPr txBox="1"/>
          <p:nvPr/>
        </p:nvSpPr>
        <p:spPr>
          <a:xfrm>
            <a:off x="5800231" y="3733970"/>
            <a:ext cx="22602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 err="1">
                <a:solidFill>
                  <a:schemeClr val="tx1"/>
                </a:solidFill>
                <a:latin typeface="18 VAG Rounded Light   02390" pitchFamily="2" charset="0"/>
              </a:rPr>
              <a:t>BrLT</a:t>
            </a:r>
            <a:endParaRPr lang="en-US" sz="105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214" name="Rectangle 39">
            <a:extLst>
              <a:ext uri="{FF2B5EF4-FFF2-40B4-BE49-F238E27FC236}">
                <a16:creationId xmlns:a16="http://schemas.microsoft.com/office/drawing/2014/main" id="{BF69195C-865C-4FE3-8B46-CF0920822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508" y="3688340"/>
            <a:ext cx="313991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Asel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64" name="Line 86">
            <a:extLst>
              <a:ext uri="{FF2B5EF4-FFF2-40B4-BE49-F238E27FC236}">
                <a16:creationId xmlns:a16="http://schemas.microsoft.com/office/drawing/2014/main" id="{A73D360A-F681-4507-BF82-3B2FE4C125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09640" y="1583956"/>
            <a:ext cx="215728" cy="7684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 type="triangl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65" name="Line 86">
            <a:extLst>
              <a:ext uri="{FF2B5EF4-FFF2-40B4-BE49-F238E27FC236}">
                <a16:creationId xmlns:a16="http://schemas.microsoft.com/office/drawing/2014/main" id="{23EFFA0D-085E-412F-AC33-C38DE8FC275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7605" y="832054"/>
            <a:ext cx="2312" cy="749806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297BF6A-F5DE-4257-8DAB-B9E5CA015300}"/>
              </a:ext>
            </a:extLst>
          </p:cNvPr>
          <p:cNvSpPr txBox="1"/>
          <p:nvPr/>
        </p:nvSpPr>
        <p:spPr>
          <a:xfrm>
            <a:off x="7912811" y="1507756"/>
            <a:ext cx="60914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2</a:t>
            </a:r>
          </a:p>
        </p:txBody>
      </p:sp>
      <p:sp>
        <p:nvSpPr>
          <p:cNvPr id="185" name="Line 86">
            <a:extLst>
              <a:ext uri="{FF2B5EF4-FFF2-40B4-BE49-F238E27FC236}">
                <a16:creationId xmlns:a16="http://schemas.microsoft.com/office/drawing/2014/main" id="{37684DCD-D56B-4871-B0CC-88DE1CF26CD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09582" y="823767"/>
            <a:ext cx="1570183" cy="2868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1BF5F011-5FAA-4B5D-B33B-D0C1F7B57711}"/>
              </a:ext>
            </a:extLst>
          </p:cNvPr>
          <p:cNvSpPr/>
          <p:nvPr/>
        </p:nvSpPr>
        <p:spPr>
          <a:xfrm flipV="1">
            <a:off x="3501374" y="1919237"/>
            <a:ext cx="856972" cy="45719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8E652DD5-4D51-4367-B84A-B05CBB0E859D}"/>
              </a:ext>
            </a:extLst>
          </p:cNvPr>
          <p:cNvSpPr/>
          <p:nvPr/>
        </p:nvSpPr>
        <p:spPr>
          <a:xfrm flipV="1">
            <a:off x="3320717" y="2147837"/>
            <a:ext cx="158495" cy="45719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032B49C9-BBD1-49E0-92DD-550C76F6E38D}"/>
              </a:ext>
            </a:extLst>
          </p:cNvPr>
          <p:cNvSpPr/>
          <p:nvPr/>
        </p:nvSpPr>
        <p:spPr>
          <a:xfrm flipV="1">
            <a:off x="3474655" y="2147126"/>
            <a:ext cx="856972" cy="45719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7FEDE86C-613E-4CE5-BC0B-13619005B23B}"/>
              </a:ext>
            </a:extLst>
          </p:cNvPr>
          <p:cNvSpPr/>
          <p:nvPr/>
        </p:nvSpPr>
        <p:spPr>
          <a:xfrm flipV="1">
            <a:off x="3473117" y="2345956"/>
            <a:ext cx="856972" cy="45719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E44976-55B5-4442-B80F-21AAB74C6A7B}"/>
              </a:ext>
            </a:extLst>
          </p:cNvPr>
          <p:cNvCxnSpPr>
            <a:cxnSpLocks/>
          </p:cNvCxnSpPr>
          <p:nvPr/>
        </p:nvCxnSpPr>
        <p:spPr>
          <a:xfrm flipV="1">
            <a:off x="2364561" y="2332672"/>
            <a:ext cx="0" cy="195967"/>
          </a:xfrm>
          <a:prstGeom prst="line">
            <a:avLst/>
          </a:prstGeom>
          <a:ln w="76200">
            <a:solidFill>
              <a:srgbClr val="D8E1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D00BAF-5D61-4A49-9E1A-A5D24497E5EF}"/>
              </a:ext>
            </a:extLst>
          </p:cNvPr>
          <p:cNvCxnSpPr>
            <a:cxnSpLocks/>
          </p:cNvCxnSpPr>
          <p:nvPr/>
        </p:nvCxnSpPr>
        <p:spPr>
          <a:xfrm flipV="1">
            <a:off x="2496704" y="2041156"/>
            <a:ext cx="214413" cy="1"/>
          </a:xfrm>
          <a:prstGeom prst="line">
            <a:avLst/>
          </a:prstGeom>
          <a:ln w="76200">
            <a:solidFill>
              <a:srgbClr val="D8E1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E3EC439-026C-454E-85B3-0FB913530EA4}"/>
              </a:ext>
            </a:extLst>
          </p:cNvPr>
          <p:cNvSpPr/>
          <p:nvPr/>
        </p:nvSpPr>
        <p:spPr>
          <a:xfrm>
            <a:off x="2563929" y="1477413"/>
            <a:ext cx="321679" cy="545065"/>
          </a:xfrm>
          <a:custGeom>
            <a:avLst/>
            <a:gdLst>
              <a:gd name="connsiteX0" fmla="*/ 0 w 321679"/>
              <a:gd name="connsiteY0" fmla="*/ 545065 h 545065"/>
              <a:gd name="connsiteX1" fmla="*/ 5957 w 321679"/>
              <a:gd name="connsiteY1" fmla="*/ 0 h 545065"/>
              <a:gd name="connsiteX2" fmla="*/ 321679 w 321679"/>
              <a:gd name="connsiteY2" fmla="*/ 0 h 54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679" h="545065">
                <a:moveTo>
                  <a:pt x="0" y="545065"/>
                </a:moveTo>
                <a:cubicBezTo>
                  <a:pt x="1986" y="363377"/>
                  <a:pt x="3971" y="181688"/>
                  <a:pt x="5957" y="0"/>
                </a:cubicBezTo>
                <a:lnTo>
                  <a:pt x="321679" y="0"/>
                </a:lnTo>
              </a:path>
            </a:pathLst>
          </a:custGeom>
          <a:noFill/>
          <a:ln w="76200">
            <a:solidFill>
              <a:srgbClr val="C5DBC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7CAB70E-718B-401B-928A-AA487A981DE2}"/>
              </a:ext>
            </a:extLst>
          </p:cNvPr>
          <p:cNvSpPr/>
          <p:nvPr/>
        </p:nvSpPr>
        <p:spPr>
          <a:xfrm>
            <a:off x="1810368" y="813207"/>
            <a:ext cx="1587542" cy="1102045"/>
          </a:xfrm>
          <a:custGeom>
            <a:avLst/>
            <a:gdLst>
              <a:gd name="connsiteX0" fmla="*/ 1483294 w 1587542"/>
              <a:gd name="connsiteY0" fmla="*/ 425925 h 1102045"/>
              <a:gd name="connsiteX1" fmla="*/ 1587542 w 1587542"/>
              <a:gd name="connsiteY1" fmla="*/ 422947 h 1102045"/>
              <a:gd name="connsiteX2" fmla="*/ 1578606 w 1587542"/>
              <a:gd name="connsiteY2" fmla="*/ 5957 h 1102045"/>
              <a:gd name="connsiteX3" fmla="*/ 2979 w 1587542"/>
              <a:gd name="connsiteY3" fmla="*/ 0 h 1102045"/>
              <a:gd name="connsiteX4" fmla="*/ 0 w 1587542"/>
              <a:gd name="connsiteY4" fmla="*/ 1096088 h 1102045"/>
              <a:gd name="connsiteX5" fmla="*/ 163818 w 1587542"/>
              <a:gd name="connsiteY5" fmla="*/ 1102045 h 110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542" h="1102045">
                <a:moveTo>
                  <a:pt x="1483294" y="425925"/>
                </a:moveTo>
                <a:lnTo>
                  <a:pt x="1587542" y="422947"/>
                </a:lnTo>
                <a:lnTo>
                  <a:pt x="1578606" y="5957"/>
                </a:lnTo>
                <a:lnTo>
                  <a:pt x="2979" y="0"/>
                </a:lnTo>
                <a:lnTo>
                  <a:pt x="0" y="1096088"/>
                </a:lnTo>
                <a:lnTo>
                  <a:pt x="163818" y="1102045"/>
                </a:lnTo>
              </a:path>
            </a:pathLst>
          </a:custGeom>
          <a:noFill/>
          <a:ln w="76200">
            <a:solidFill>
              <a:srgbClr val="C5DBC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0E404B-0201-4533-8BA7-004A806222F8}"/>
              </a:ext>
            </a:extLst>
          </p:cNvPr>
          <p:cNvCxnSpPr>
            <a:cxnSpLocks/>
          </p:cNvCxnSpPr>
          <p:nvPr/>
        </p:nvCxnSpPr>
        <p:spPr>
          <a:xfrm flipH="1">
            <a:off x="2324203" y="3974365"/>
            <a:ext cx="1682314" cy="0"/>
          </a:xfrm>
          <a:prstGeom prst="straightConnector1">
            <a:avLst/>
          </a:prstGeom>
          <a:ln w="76200">
            <a:solidFill>
              <a:srgbClr val="D8E156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0129E828-7DFD-4DB1-BC8B-916FFC163F51}"/>
              </a:ext>
            </a:extLst>
          </p:cNvPr>
          <p:cNvSpPr txBox="1"/>
          <p:nvPr/>
        </p:nvSpPr>
        <p:spPr>
          <a:xfrm>
            <a:off x="4000122" y="3852339"/>
            <a:ext cx="5952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=I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B293B7B-5275-4F08-BA0C-47EF0D1232F4}"/>
              </a:ext>
            </a:extLst>
          </p:cNvPr>
          <p:cNvSpPr txBox="1"/>
          <p:nvPr/>
        </p:nvSpPr>
        <p:spPr>
          <a:xfrm>
            <a:off x="4491607" y="3843560"/>
            <a:ext cx="3247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=1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182FA24C-6682-4CBF-BC3D-5384C42AD80F}"/>
              </a:ext>
            </a:extLst>
          </p:cNvPr>
          <p:cNvSpPr txBox="1"/>
          <p:nvPr/>
        </p:nvSpPr>
        <p:spPr>
          <a:xfrm>
            <a:off x="5378117" y="3816079"/>
            <a:ext cx="3247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=*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B3B6D8AF-59F5-4F85-A85A-7412E9956904}"/>
              </a:ext>
            </a:extLst>
          </p:cNvPr>
          <p:cNvSpPr txBox="1"/>
          <p:nvPr/>
        </p:nvSpPr>
        <p:spPr>
          <a:xfrm>
            <a:off x="5802327" y="3793756"/>
            <a:ext cx="3247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=*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19E9893-5B8C-4558-B10A-FA7FC268FF33}"/>
              </a:ext>
            </a:extLst>
          </p:cNvPr>
          <p:cNvSpPr txBox="1"/>
          <p:nvPr/>
        </p:nvSpPr>
        <p:spPr>
          <a:xfrm>
            <a:off x="6063917" y="3771433"/>
            <a:ext cx="3247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=1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A29983F9-899D-448B-A5E2-6DF906A943F2}"/>
              </a:ext>
            </a:extLst>
          </p:cNvPr>
          <p:cNvSpPr txBox="1"/>
          <p:nvPr/>
        </p:nvSpPr>
        <p:spPr>
          <a:xfrm>
            <a:off x="6292517" y="3760746"/>
            <a:ext cx="3484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=0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86F0947-D37E-498D-9FA7-C1C9FF78F3E7}"/>
              </a:ext>
            </a:extLst>
          </p:cNvPr>
          <p:cNvSpPr txBox="1"/>
          <p:nvPr/>
        </p:nvSpPr>
        <p:spPr>
          <a:xfrm>
            <a:off x="6521117" y="3836946"/>
            <a:ext cx="5958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=add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4EF468CB-A558-415A-A22B-62FAFC4805FF}"/>
              </a:ext>
            </a:extLst>
          </p:cNvPr>
          <p:cNvSpPr txBox="1"/>
          <p:nvPr/>
        </p:nvSpPr>
        <p:spPr>
          <a:xfrm>
            <a:off x="7151079" y="3846129"/>
            <a:ext cx="5958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=Read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DE2494D-79B2-49DA-B725-FA2B1477AB1C}"/>
              </a:ext>
            </a:extLst>
          </p:cNvPr>
          <p:cNvSpPr txBox="1"/>
          <p:nvPr/>
        </p:nvSpPr>
        <p:spPr>
          <a:xfrm>
            <a:off x="7795520" y="3855497"/>
            <a:ext cx="4319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=0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C89B46A6-5B1E-4FA2-B3D4-76F8BCD5924F}"/>
              </a:ext>
            </a:extLst>
          </p:cNvPr>
          <p:cNvSpPr/>
          <p:nvPr/>
        </p:nvSpPr>
        <p:spPr>
          <a:xfrm rot="5400000">
            <a:off x="2506862" y="2822822"/>
            <a:ext cx="1793259" cy="133724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4E269A6D-34EF-48F0-B8C0-A21FC9BD7EA1}"/>
              </a:ext>
            </a:extLst>
          </p:cNvPr>
          <p:cNvSpPr/>
          <p:nvPr/>
        </p:nvSpPr>
        <p:spPr>
          <a:xfrm rot="5400000">
            <a:off x="1312583" y="2887945"/>
            <a:ext cx="1462966" cy="105307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30F87598-1746-458D-889A-14492C9B405E}"/>
              </a:ext>
            </a:extLst>
          </p:cNvPr>
          <p:cNvSpPr/>
          <p:nvPr/>
        </p:nvSpPr>
        <p:spPr>
          <a:xfrm rot="5400000">
            <a:off x="4207808" y="3195277"/>
            <a:ext cx="786989" cy="136989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E2FC58ED-30D6-4BEE-98D7-7A869D34AB25}"/>
              </a:ext>
            </a:extLst>
          </p:cNvPr>
          <p:cNvSpPr/>
          <p:nvPr/>
        </p:nvSpPr>
        <p:spPr>
          <a:xfrm>
            <a:off x="6292092" y="2308970"/>
            <a:ext cx="134995" cy="1375421"/>
          </a:xfrm>
          <a:custGeom>
            <a:avLst/>
            <a:gdLst>
              <a:gd name="connsiteX0" fmla="*/ 127354 w 134995"/>
              <a:gd name="connsiteY0" fmla="*/ 1375421 h 1375421"/>
              <a:gd name="connsiteX1" fmla="*/ 134995 w 134995"/>
              <a:gd name="connsiteY1" fmla="*/ 78960 h 1375421"/>
              <a:gd name="connsiteX2" fmla="*/ 7642 w 134995"/>
              <a:gd name="connsiteY2" fmla="*/ 81507 h 1375421"/>
              <a:gd name="connsiteX3" fmla="*/ 0 w 134995"/>
              <a:gd name="connsiteY3" fmla="*/ 0 h 137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995" h="1375421">
                <a:moveTo>
                  <a:pt x="127354" y="1375421"/>
                </a:moveTo>
                <a:lnTo>
                  <a:pt x="134995" y="78960"/>
                </a:lnTo>
                <a:lnTo>
                  <a:pt x="7642" y="81507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rgbClr val="D8E156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CDDF6C4F-9EF4-4D0D-B535-5A01DCBFE418}"/>
              </a:ext>
            </a:extLst>
          </p:cNvPr>
          <p:cNvSpPr/>
          <p:nvPr/>
        </p:nvSpPr>
        <p:spPr>
          <a:xfrm rot="5400000">
            <a:off x="5824053" y="3199942"/>
            <a:ext cx="801604" cy="114413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C69AB6E8-BC30-47AA-8639-DE7F5D228DED}"/>
              </a:ext>
            </a:extLst>
          </p:cNvPr>
          <p:cNvSpPr/>
          <p:nvPr/>
        </p:nvSpPr>
        <p:spPr>
          <a:xfrm rot="5400000">
            <a:off x="6179859" y="3092709"/>
            <a:ext cx="1013583" cy="106340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4B72A64-E4DE-4C15-AC2D-7B3313E67BF0}"/>
              </a:ext>
            </a:extLst>
          </p:cNvPr>
          <p:cNvCxnSpPr/>
          <p:nvPr/>
        </p:nvCxnSpPr>
        <p:spPr>
          <a:xfrm flipV="1">
            <a:off x="2361807" y="2330379"/>
            <a:ext cx="0" cy="200759"/>
          </a:xfrm>
          <a:prstGeom prst="line">
            <a:avLst/>
          </a:prstGeom>
          <a:ln w="76200" cap="rnd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D7C819D5-D464-4E37-9A95-6154495D0FDE}"/>
              </a:ext>
            </a:extLst>
          </p:cNvPr>
          <p:cNvSpPr/>
          <p:nvPr/>
        </p:nvSpPr>
        <p:spPr>
          <a:xfrm rot="5400000">
            <a:off x="4021999" y="3587822"/>
            <a:ext cx="139785" cy="45719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5F111B37-E3F5-45A3-986E-606CE00306E0}"/>
              </a:ext>
            </a:extLst>
          </p:cNvPr>
          <p:cNvSpPr/>
          <p:nvPr/>
        </p:nvSpPr>
        <p:spPr>
          <a:xfrm flipV="1">
            <a:off x="3473117" y="3174444"/>
            <a:ext cx="359172" cy="53598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FB9E2A5-2482-4898-9419-52A21B69D1EF}"/>
              </a:ext>
            </a:extLst>
          </p:cNvPr>
          <p:cNvSpPr/>
          <p:nvPr/>
        </p:nvSpPr>
        <p:spPr>
          <a:xfrm>
            <a:off x="4407224" y="2767027"/>
            <a:ext cx="1773621" cy="469024"/>
          </a:xfrm>
          <a:custGeom>
            <a:avLst/>
            <a:gdLst>
              <a:gd name="connsiteX0" fmla="*/ 0 w 1773621"/>
              <a:gd name="connsiteY0" fmla="*/ 449317 h 469024"/>
              <a:gd name="connsiteX1" fmla="*/ 1682969 w 1773621"/>
              <a:gd name="connsiteY1" fmla="*/ 469024 h 469024"/>
              <a:gd name="connsiteX2" fmla="*/ 1679027 w 1773621"/>
              <a:gd name="connsiteY2" fmla="*/ 0 h 469024"/>
              <a:gd name="connsiteX3" fmla="*/ 1773621 w 1773621"/>
              <a:gd name="connsiteY3" fmla="*/ 0 h 46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3621" h="469024">
                <a:moveTo>
                  <a:pt x="0" y="449317"/>
                </a:moveTo>
                <a:lnTo>
                  <a:pt x="1682969" y="469024"/>
                </a:lnTo>
                <a:lnTo>
                  <a:pt x="1679027" y="0"/>
                </a:lnTo>
                <a:lnTo>
                  <a:pt x="1773621" y="0"/>
                </a:lnTo>
              </a:path>
            </a:pathLst>
          </a:custGeom>
          <a:noFill/>
          <a:ln w="76200">
            <a:solidFill>
              <a:srgbClr val="33F2E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F2E4"/>
              </a:solidFill>
              <a:latin typeface="18 VAG Rounded Light   02390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2BC4BC2-5859-48D4-AF82-BB0C207E305C}"/>
              </a:ext>
            </a:extLst>
          </p:cNvPr>
          <p:cNvSpPr/>
          <p:nvPr/>
        </p:nvSpPr>
        <p:spPr>
          <a:xfrm>
            <a:off x="6176903" y="2644844"/>
            <a:ext cx="323193" cy="122183"/>
          </a:xfrm>
          <a:custGeom>
            <a:avLst/>
            <a:gdLst>
              <a:gd name="connsiteX0" fmla="*/ 0 w 323193"/>
              <a:gd name="connsiteY0" fmla="*/ 122183 h 122183"/>
              <a:gd name="connsiteX1" fmla="*/ 197069 w 323193"/>
              <a:gd name="connsiteY1" fmla="*/ 0 h 122183"/>
              <a:gd name="connsiteX2" fmla="*/ 323193 w 323193"/>
              <a:gd name="connsiteY2" fmla="*/ 7883 h 122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193" h="122183">
                <a:moveTo>
                  <a:pt x="0" y="122183"/>
                </a:moveTo>
                <a:lnTo>
                  <a:pt x="197069" y="0"/>
                </a:lnTo>
                <a:lnTo>
                  <a:pt x="323193" y="7883"/>
                </a:lnTo>
              </a:path>
            </a:pathLst>
          </a:custGeom>
          <a:noFill/>
          <a:ln w="76200" cap="rnd">
            <a:solidFill>
              <a:srgbClr val="33F2E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8F7681-58DF-4DC7-AAAF-BA9A6ADF3D12}"/>
              </a:ext>
            </a:extLst>
          </p:cNvPr>
          <p:cNvCxnSpPr>
            <a:stCxn id="203" idx="0"/>
            <a:endCxn id="203" idx="1"/>
          </p:cNvCxnSpPr>
          <p:nvPr/>
        </p:nvCxnSpPr>
        <p:spPr>
          <a:xfrm>
            <a:off x="2177717" y="2010675"/>
            <a:ext cx="123042" cy="0"/>
          </a:xfrm>
          <a:prstGeom prst="line">
            <a:avLst/>
          </a:prstGeom>
          <a:ln w="76200">
            <a:solidFill>
              <a:srgbClr val="C5DBC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F374B5-CDA2-470F-8263-15A5D42F52F8}"/>
              </a:ext>
            </a:extLst>
          </p:cNvPr>
          <p:cNvCxnSpPr>
            <a:cxnSpLocks/>
            <a:stCxn id="95" idx="3"/>
          </p:cNvCxnSpPr>
          <p:nvPr/>
        </p:nvCxnSpPr>
        <p:spPr>
          <a:xfrm>
            <a:off x="5261095" y="2126658"/>
            <a:ext cx="219372" cy="0"/>
          </a:xfrm>
          <a:prstGeom prst="line">
            <a:avLst/>
          </a:prstGeom>
          <a:ln w="76200">
            <a:solidFill>
              <a:srgbClr val="D8E1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C70D71D8-2260-4C96-BAFC-88EE1193CAD0}"/>
              </a:ext>
            </a:extLst>
          </p:cNvPr>
          <p:cNvCxnSpPr>
            <a:cxnSpLocks/>
          </p:cNvCxnSpPr>
          <p:nvPr/>
        </p:nvCxnSpPr>
        <p:spPr>
          <a:xfrm>
            <a:off x="5273467" y="2498237"/>
            <a:ext cx="219372" cy="0"/>
          </a:xfrm>
          <a:prstGeom prst="line">
            <a:avLst/>
          </a:prstGeom>
          <a:ln w="76200">
            <a:solidFill>
              <a:srgbClr val="D8E1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25E1B254-0446-48F4-8418-2E0846195B8D}"/>
              </a:ext>
            </a:extLst>
          </p:cNvPr>
          <p:cNvSpPr/>
          <p:nvPr/>
        </p:nvSpPr>
        <p:spPr>
          <a:xfrm>
            <a:off x="3733725" y="915078"/>
            <a:ext cx="4428713" cy="1046376"/>
          </a:xfrm>
          <a:custGeom>
            <a:avLst/>
            <a:gdLst>
              <a:gd name="connsiteX0" fmla="*/ 4360840 w 4428713"/>
              <a:gd name="connsiteY0" fmla="*/ 1046376 h 1046376"/>
              <a:gd name="connsiteX1" fmla="*/ 4426828 w 4428713"/>
              <a:gd name="connsiteY1" fmla="*/ 1046376 h 1046376"/>
              <a:gd name="connsiteX2" fmla="*/ 4428713 w 4428713"/>
              <a:gd name="connsiteY2" fmla="*/ 1886 h 1046376"/>
              <a:gd name="connsiteX3" fmla="*/ 0 w 4428713"/>
              <a:gd name="connsiteY3" fmla="*/ 0 h 1046376"/>
              <a:gd name="connsiteX4" fmla="*/ 3771 w 4428713"/>
              <a:gd name="connsiteY4" fmla="*/ 727750 h 1046376"/>
              <a:gd name="connsiteX5" fmla="*/ 610857 w 4428713"/>
              <a:gd name="connsiteY5" fmla="*/ 735291 h 104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713" h="1046376">
                <a:moveTo>
                  <a:pt x="4360840" y="1046376"/>
                </a:moveTo>
                <a:lnTo>
                  <a:pt x="4426828" y="1046376"/>
                </a:lnTo>
                <a:cubicBezTo>
                  <a:pt x="4427456" y="698213"/>
                  <a:pt x="4428085" y="350049"/>
                  <a:pt x="4428713" y="1886"/>
                </a:cubicBezTo>
                <a:lnTo>
                  <a:pt x="0" y="0"/>
                </a:lnTo>
                <a:lnTo>
                  <a:pt x="3771" y="727750"/>
                </a:lnTo>
                <a:lnTo>
                  <a:pt x="610857" y="735291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449F6501-CBF2-4B1C-912C-7E36520A6C5E}"/>
              </a:ext>
            </a:extLst>
          </p:cNvPr>
          <p:cNvSpPr/>
          <p:nvPr/>
        </p:nvSpPr>
        <p:spPr>
          <a:xfrm>
            <a:off x="6176977" y="2131090"/>
            <a:ext cx="306217" cy="114831"/>
          </a:xfrm>
          <a:custGeom>
            <a:avLst/>
            <a:gdLst>
              <a:gd name="connsiteX0" fmla="*/ 0 w 306217"/>
              <a:gd name="connsiteY0" fmla="*/ 114831 h 114831"/>
              <a:gd name="connsiteX1" fmla="*/ 191386 w 306217"/>
              <a:gd name="connsiteY1" fmla="*/ 8506 h 114831"/>
              <a:gd name="connsiteX2" fmla="*/ 306217 w 306217"/>
              <a:gd name="connsiteY2" fmla="*/ 0 h 114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217" h="114831">
                <a:moveTo>
                  <a:pt x="0" y="114831"/>
                </a:moveTo>
                <a:lnTo>
                  <a:pt x="191386" y="8506"/>
                </a:lnTo>
                <a:lnTo>
                  <a:pt x="306217" y="0"/>
                </a:lnTo>
              </a:path>
            </a:pathLst>
          </a:custGeom>
          <a:noFill/>
          <a:ln w="76200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FECC0467-FFD8-48D8-875C-2112D6AC915C}"/>
              </a:ext>
            </a:extLst>
          </p:cNvPr>
          <p:cNvSpPr/>
          <p:nvPr/>
        </p:nvSpPr>
        <p:spPr>
          <a:xfrm>
            <a:off x="5260802" y="1740056"/>
            <a:ext cx="907821" cy="499960"/>
          </a:xfrm>
          <a:custGeom>
            <a:avLst/>
            <a:gdLst>
              <a:gd name="connsiteX0" fmla="*/ 0 w 907821"/>
              <a:gd name="connsiteY0" fmla="*/ 397995 h 499960"/>
              <a:gd name="connsiteX1" fmla="*/ 101965 w 907821"/>
              <a:gd name="connsiteY1" fmla="*/ 397995 h 499960"/>
              <a:gd name="connsiteX2" fmla="*/ 92098 w 907821"/>
              <a:gd name="connsiteY2" fmla="*/ 0 h 499960"/>
              <a:gd name="connsiteX3" fmla="*/ 723626 w 907821"/>
              <a:gd name="connsiteY3" fmla="*/ 0 h 499960"/>
              <a:gd name="connsiteX4" fmla="*/ 726915 w 907821"/>
              <a:gd name="connsiteY4" fmla="*/ 499960 h 499960"/>
              <a:gd name="connsiteX5" fmla="*/ 907821 w 907821"/>
              <a:gd name="connsiteY5" fmla="*/ 499960 h 49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7821" h="499960">
                <a:moveTo>
                  <a:pt x="0" y="397995"/>
                </a:moveTo>
                <a:lnTo>
                  <a:pt x="101965" y="397995"/>
                </a:lnTo>
                <a:lnTo>
                  <a:pt x="92098" y="0"/>
                </a:lnTo>
                <a:lnTo>
                  <a:pt x="723626" y="0"/>
                </a:lnTo>
                <a:cubicBezTo>
                  <a:pt x="724722" y="166653"/>
                  <a:pt x="725819" y="333307"/>
                  <a:pt x="726915" y="499960"/>
                </a:cubicBezTo>
                <a:lnTo>
                  <a:pt x="907821" y="499960"/>
                </a:lnTo>
              </a:path>
            </a:pathLst>
          </a:custGeom>
          <a:noFill/>
          <a:ln w="76200">
            <a:solidFill>
              <a:srgbClr val="D8E156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1BBF0CB8-81C9-4866-B90A-A50204AF4C04}"/>
              </a:ext>
            </a:extLst>
          </p:cNvPr>
          <p:cNvCxnSpPr>
            <a:cxnSpLocks/>
            <a:stCxn id="169" idx="0"/>
            <a:endCxn id="169" idx="1"/>
          </p:cNvCxnSpPr>
          <p:nvPr/>
        </p:nvCxnSpPr>
        <p:spPr>
          <a:xfrm>
            <a:off x="6843520" y="2391759"/>
            <a:ext cx="229202" cy="0"/>
          </a:xfrm>
          <a:prstGeom prst="line">
            <a:avLst/>
          </a:prstGeom>
          <a:ln w="76200">
            <a:solidFill>
              <a:srgbClr val="D8E1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4AF65F37-AF14-4BF4-8DDA-00A9C3E0B274}"/>
              </a:ext>
            </a:extLst>
          </p:cNvPr>
          <p:cNvCxnSpPr>
            <a:cxnSpLocks/>
            <a:endCxn id="137" idx="1"/>
          </p:cNvCxnSpPr>
          <p:nvPr/>
        </p:nvCxnSpPr>
        <p:spPr>
          <a:xfrm flipV="1">
            <a:off x="7709640" y="2068696"/>
            <a:ext cx="183077" cy="1904"/>
          </a:xfrm>
          <a:prstGeom prst="line">
            <a:avLst/>
          </a:prstGeom>
          <a:ln w="76200">
            <a:solidFill>
              <a:srgbClr val="D8E1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A3F1EC0E-43BE-444E-8F7F-1AFDC2F3BDCA}"/>
              </a:ext>
            </a:extLst>
          </p:cNvPr>
          <p:cNvCxnSpPr>
            <a:cxnSpLocks/>
            <a:stCxn id="137" idx="1"/>
          </p:cNvCxnSpPr>
          <p:nvPr/>
        </p:nvCxnSpPr>
        <p:spPr>
          <a:xfrm flipV="1">
            <a:off x="7892717" y="1964956"/>
            <a:ext cx="179652" cy="103740"/>
          </a:xfrm>
          <a:prstGeom prst="line">
            <a:avLst/>
          </a:prstGeom>
          <a:ln w="76200" cap="rnd">
            <a:solidFill>
              <a:srgbClr val="D8E1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5C51C9A9-7258-430F-B763-CAF573190F53}"/>
              </a:ext>
            </a:extLst>
          </p:cNvPr>
          <p:cNvSpPr txBox="1"/>
          <p:nvPr/>
        </p:nvSpPr>
        <p:spPr>
          <a:xfrm>
            <a:off x="5598401" y="4027537"/>
            <a:ext cx="3247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=*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0277B243-466B-4BBB-97E8-14B992C85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0620" y="3854904"/>
            <a:ext cx="523382" cy="2366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=pc+4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D3495551-C8AE-487A-8D62-7900C2E23577}"/>
              </a:ext>
            </a:extLst>
          </p:cNvPr>
          <p:cNvCxnSpPr/>
          <p:nvPr/>
        </p:nvCxnSpPr>
        <p:spPr>
          <a:xfrm flipV="1">
            <a:off x="4997117" y="2830997"/>
            <a:ext cx="0" cy="200759"/>
          </a:xfrm>
          <a:prstGeom prst="line">
            <a:avLst/>
          </a:prstGeom>
          <a:ln w="76200" cap="rnd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A7FCE31-4F00-488A-9908-FD849AFEB3F0}"/>
              </a:ext>
            </a:extLst>
          </p:cNvPr>
          <p:cNvSpPr txBox="1"/>
          <p:nvPr/>
        </p:nvSpPr>
        <p:spPr>
          <a:xfrm>
            <a:off x="1357562" y="4240175"/>
            <a:ext cx="6804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18 VAG Rounded Light   02390" pitchFamily="2" charset="0"/>
              </a:rPr>
              <a:t>Critical path = </a:t>
            </a:r>
            <a:r>
              <a:rPr lang="en-US" sz="1600" dirty="0" err="1">
                <a:solidFill>
                  <a:schemeClr val="tx1"/>
                </a:solidFill>
                <a:latin typeface="18 VAG Rounded Light   02390" pitchFamily="2" charset="0"/>
              </a:rPr>
              <a:t>t</a:t>
            </a:r>
            <a:r>
              <a:rPr lang="en-US" sz="1600" baseline="-25000" dirty="0" err="1">
                <a:solidFill>
                  <a:schemeClr val="tx1"/>
                </a:solidFill>
                <a:latin typeface="18 VAG Rounded Light   02390" pitchFamily="2" charset="0"/>
              </a:rPr>
              <a:t>clk</a:t>
            </a:r>
            <a:r>
              <a:rPr lang="en-US" sz="1600" baseline="-25000" dirty="0">
                <a:solidFill>
                  <a:schemeClr val="tx1"/>
                </a:solidFill>
                <a:latin typeface="18 VAG Rounded Light   02390" pitchFamily="2" charset="0"/>
              </a:rPr>
              <a:t>-q</a:t>
            </a:r>
            <a:r>
              <a:rPr lang="en-US" sz="1600" dirty="0">
                <a:solidFill>
                  <a:schemeClr val="tx1"/>
                </a:solidFill>
                <a:latin typeface="18 VAG Rounded Light   02390" pitchFamily="2" charset="0"/>
              </a:rPr>
              <a:t> +max { </a:t>
            </a:r>
            <a:r>
              <a:rPr lang="en-US" sz="1600" dirty="0" err="1">
                <a:solidFill>
                  <a:srgbClr val="C5DBC3"/>
                </a:solidFill>
                <a:latin typeface="18 VAG Rounded Light   02390" pitchFamily="2" charset="0"/>
              </a:rPr>
              <a:t>t</a:t>
            </a:r>
            <a:r>
              <a:rPr lang="en-US" sz="1600" baseline="-25000" dirty="0" err="1">
                <a:solidFill>
                  <a:srgbClr val="C5DBC3"/>
                </a:solidFill>
                <a:latin typeface="18 VAG Rounded Light   02390" pitchFamily="2" charset="0"/>
              </a:rPr>
              <a:t>Add</a:t>
            </a:r>
            <a:r>
              <a:rPr lang="en-US" sz="1600" dirty="0" err="1">
                <a:solidFill>
                  <a:srgbClr val="C5DBC3"/>
                </a:solidFill>
                <a:latin typeface="18 VAG Rounded Light   02390" pitchFamily="2" charset="0"/>
              </a:rPr>
              <a:t>+t</a:t>
            </a:r>
            <a:r>
              <a:rPr lang="en-US" sz="1600" baseline="-25000" dirty="0" err="1">
                <a:solidFill>
                  <a:srgbClr val="C5DBC3"/>
                </a:solidFill>
                <a:latin typeface="18 VAG Rounded Light   02390" pitchFamily="2" charset="0"/>
              </a:rPr>
              <a:t>mux</a:t>
            </a:r>
            <a:r>
              <a:rPr lang="en-US" sz="1600" baseline="-25000" dirty="0">
                <a:solidFill>
                  <a:srgbClr val="C5DBC3"/>
                </a:solidFill>
                <a:latin typeface="18 VAG Rounded Light   02390" pitchFamily="2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18 VAG Rounded Light   02390" pitchFamily="2" charset="0"/>
              </a:rPr>
              <a:t>, </a:t>
            </a:r>
            <a:r>
              <a:rPr lang="en-US" sz="1600" dirty="0" err="1">
                <a:solidFill>
                  <a:srgbClr val="33F2E4"/>
                </a:solidFill>
                <a:latin typeface="18 VAG Rounded Light   02390" pitchFamily="2" charset="0"/>
              </a:rPr>
              <a:t>t</a:t>
            </a:r>
            <a:r>
              <a:rPr lang="en-US" sz="1600" baseline="-25000" dirty="0" err="1">
                <a:solidFill>
                  <a:srgbClr val="33F2E4"/>
                </a:solidFill>
                <a:latin typeface="18 VAG Rounded Light   02390" pitchFamily="2" charset="0"/>
              </a:rPr>
              <a:t>IMEM</a:t>
            </a:r>
            <a:r>
              <a:rPr lang="en-US" sz="1600" dirty="0" err="1">
                <a:solidFill>
                  <a:srgbClr val="33F2E4"/>
                </a:solidFill>
                <a:latin typeface="18 VAG Rounded Light   02390" pitchFamily="2" charset="0"/>
              </a:rPr>
              <a:t>+t</a:t>
            </a:r>
            <a:r>
              <a:rPr lang="en-US" sz="1600" baseline="-25000" dirty="0" err="1">
                <a:solidFill>
                  <a:srgbClr val="33F2E4"/>
                </a:solidFill>
                <a:latin typeface="18 VAG Rounded Light   02390" pitchFamily="2" charset="0"/>
              </a:rPr>
              <a:t>Imm</a:t>
            </a:r>
            <a:r>
              <a:rPr lang="en-US" sz="1600" dirty="0" err="1">
                <a:solidFill>
                  <a:srgbClr val="33F2E4"/>
                </a:solidFill>
                <a:latin typeface="18 VAG Rounded Light   02390" pitchFamily="2" charset="0"/>
              </a:rPr>
              <a:t>+t</a:t>
            </a:r>
            <a:r>
              <a:rPr lang="en-US" sz="1600" baseline="-25000" dirty="0" err="1">
                <a:solidFill>
                  <a:srgbClr val="33F2E4"/>
                </a:solidFill>
                <a:latin typeface="18 VAG Rounded Light   02390" pitchFamily="2" charset="0"/>
              </a:rPr>
              <a:t>mux</a:t>
            </a:r>
            <a:r>
              <a:rPr lang="en-US" sz="1600" dirty="0" err="1">
                <a:solidFill>
                  <a:srgbClr val="33F2E4"/>
                </a:solidFill>
                <a:latin typeface="18 VAG Rounded Light   02390" pitchFamily="2" charset="0"/>
              </a:rPr>
              <a:t>+t</a:t>
            </a:r>
            <a:r>
              <a:rPr lang="en-US" sz="1600" baseline="-25000" dirty="0" err="1">
                <a:solidFill>
                  <a:srgbClr val="33F2E4"/>
                </a:solidFill>
                <a:latin typeface="18 VAG Rounded Light   02390" pitchFamily="2" charset="0"/>
              </a:rPr>
              <a:t>ALU</a:t>
            </a:r>
            <a:r>
              <a:rPr lang="en-US" sz="1600" dirty="0" err="1">
                <a:solidFill>
                  <a:srgbClr val="33F2E4"/>
                </a:solidFill>
                <a:latin typeface="18 VAG Rounded Light   02390" pitchFamily="2" charset="0"/>
              </a:rPr>
              <a:t>+t</a:t>
            </a:r>
            <a:r>
              <a:rPr lang="en-US" sz="1600" baseline="-25000" dirty="0" err="1">
                <a:solidFill>
                  <a:srgbClr val="33F2E4"/>
                </a:solidFill>
                <a:latin typeface="18 VAG Rounded Light   02390" pitchFamily="2" charset="0"/>
              </a:rPr>
              <a:t>DMEM</a:t>
            </a:r>
            <a:r>
              <a:rPr lang="en-US" sz="1600" dirty="0" err="1">
                <a:solidFill>
                  <a:srgbClr val="33F2E4"/>
                </a:solidFill>
                <a:latin typeface="18 VAG Rounded Light   02390" pitchFamily="2" charset="0"/>
              </a:rPr>
              <a:t>+t</a:t>
            </a:r>
            <a:r>
              <a:rPr lang="en-US" sz="1600" baseline="-25000" dirty="0" err="1">
                <a:solidFill>
                  <a:srgbClr val="33F2E4"/>
                </a:solidFill>
                <a:latin typeface="18 VAG Rounded Light   02390" pitchFamily="2" charset="0"/>
              </a:rPr>
              <a:t>mux</a:t>
            </a:r>
            <a:r>
              <a:rPr lang="en-US" sz="1600" baseline="-25000" dirty="0">
                <a:solidFill>
                  <a:schemeClr val="tx1"/>
                </a:solidFill>
                <a:latin typeface="18 VAG Rounded Light   02390" pitchFamily="2" charset="0"/>
              </a:rPr>
              <a:t>,</a:t>
            </a:r>
            <a:endParaRPr lang="en-US" sz="1600" dirty="0">
              <a:solidFill>
                <a:schemeClr val="tx1"/>
              </a:solidFill>
              <a:latin typeface="18 VAG Rounded Light   02390" pitchFamily="2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18 VAG Rounded Light   02390" pitchFamily="2" charset="0"/>
              </a:rPr>
              <a:t>			</a:t>
            </a:r>
            <a:r>
              <a:rPr lang="en-US" sz="1600" dirty="0" err="1">
                <a:solidFill>
                  <a:srgbClr val="D8E156"/>
                </a:solidFill>
                <a:latin typeface="18 VAG Rounded Light   02390" pitchFamily="2" charset="0"/>
              </a:rPr>
              <a:t>t</a:t>
            </a:r>
            <a:r>
              <a:rPr lang="en-US" sz="1600" baseline="-25000" dirty="0" err="1">
                <a:solidFill>
                  <a:srgbClr val="D8E156"/>
                </a:solidFill>
                <a:latin typeface="18 VAG Rounded Light   02390" pitchFamily="2" charset="0"/>
              </a:rPr>
              <a:t>IMEM</a:t>
            </a:r>
            <a:r>
              <a:rPr lang="en-US" sz="1600" dirty="0" err="1">
                <a:solidFill>
                  <a:srgbClr val="D8E156"/>
                </a:solidFill>
                <a:latin typeface="18 VAG Rounded Light   02390" pitchFamily="2" charset="0"/>
              </a:rPr>
              <a:t>+t</a:t>
            </a:r>
            <a:r>
              <a:rPr lang="en-US" sz="1600" baseline="-25000" dirty="0" err="1">
                <a:solidFill>
                  <a:srgbClr val="D8E156"/>
                </a:solidFill>
                <a:latin typeface="18 VAG Rounded Light   02390" pitchFamily="2" charset="0"/>
              </a:rPr>
              <a:t>Reg</a:t>
            </a:r>
            <a:r>
              <a:rPr lang="en-US" sz="1600" dirty="0" err="1">
                <a:solidFill>
                  <a:srgbClr val="D8E156"/>
                </a:solidFill>
                <a:latin typeface="18 VAG Rounded Light   02390" pitchFamily="2" charset="0"/>
              </a:rPr>
              <a:t>+t</a:t>
            </a:r>
            <a:r>
              <a:rPr lang="en-US" sz="1600" baseline="-25000" dirty="0" err="1">
                <a:solidFill>
                  <a:srgbClr val="D8E156"/>
                </a:solidFill>
                <a:latin typeface="18 VAG Rounded Light   02390" pitchFamily="2" charset="0"/>
              </a:rPr>
              <a:t>mux</a:t>
            </a:r>
            <a:r>
              <a:rPr lang="en-US" sz="1600" dirty="0" err="1">
                <a:solidFill>
                  <a:srgbClr val="D8E156"/>
                </a:solidFill>
                <a:latin typeface="18 VAG Rounded Light   02390" pitchFamily="2" charset="0"/>
              </a:rPr>
              <a:t>+t</a:t>
            </a:r>
            <a:r>
              <a:rPr lang="en-US" sz="1600" baseline="-25000" dirty="0" err="1">
                <a:solidFill>
                  <a:srgbClr val="D8E156"/>
                </a:solidFill>
                <a:latin typeface="18 VAG Rounded Light   02390" pitchFamily="2" charset="0"/>
              </a:rPr>
              <a:t>ALU</a:t>
            </a:r>
            <a:r>
              <a:rPr lang="en-US" sz="1600" dirty="0" err="1">
                <a:solidFill>
                  <a:srgbClr val="D8E156"/>
                </a:solidFill>
                <a:latin typeface="18 VAG Rounded Light   02390" pitchFamily="2" charset="0"/>
              </a:rPr>
              <a:t>+t</a:t>
            </a:r>
            <a:r>
              <a:rPr lang="en-US" sz="1600" baseline="-25000" dirty="0" err="1">
                <a:solidFill>
                  <a:srgbClr val="D8E156"/>
                </a:solidFill>
                <a:latin typeface="18 VAG Rounded Light   02390" pitchFamily="2" charset="0"/>
              </a:rPr>
              <a:t>DMEM</a:t>
            </a:r>
            <a:r>
              <a:rPr lang="en-US" sz="1600" dirty="0" err="1">
                <a:solidFill>
                  <a:srgbClr val="D8E156"/>
                </a:solidFill>
                <a:latin typeface="18 VAG Rounded Light   02390" pitchFamily="2" charset="0"/>
              </a:rPr>
              <a:t>+t</a:t>
            </a:r>
            <a:r>
              <a:rPr lang="en-US" sz="1600" baseline="-25000" dirty="0" err="1">
                <a:solidFill>
                  <a:srgbClr val="D8E156"/>
                </a:solidFill>
                <a:latin typeface="18 VAG Rounded Light   02390" pitchFamily="2" charset="0"/>
              </a:rPr>
              <a:t>mux</a:t>
            </a:r>
            <a:r>
              <a:rPr lang="en-US" sz="1600" baseline="-25000" dirty="0">
                <a:solidFill>
                  <a:srgbClr val="D8E156"/>
                </a:solidFill>
                <a:latin typeface="18 VAG Rounded Light   02390" pitchFamily="2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18 VAG Rounded Light   02390" pitchFamily="2" charset="0"/>
              </a:rPr>
              <a:t>}+</a:t>
            </a:r>
            <a:r>
              <a:rPr lang="en-US" sz="1600" dirty="0" err="1">
                <a:solidFill>
                  <a:schemeClr val="tx1"/>
                </a:solidFill>
                <a:latin typeface="18 VAG Rounded Light   02390" pitchFamily="2" charset="0"/>
              </a:rPr>
              <a:t>t</a:t>
            </a:r>
            <a:r>
              <a:rPr lang="en-US" sz="1600" baseline="-25000" dirty="0" err="1">
                <a:solidFill>
                  <a:schemeClr val="tx1"/>
                </a:solidFill>
                <a:latin typeface="18 VAG Rounded Light   02390" pitchFamily="2" charset="0"/>
              </a:rPr>
              <a:t>setup</a:t>
            </a:r>
            <a:endParaRPr lang="en-US" sz="1600" baseline="-25000" dirty="0">
              <a:solidFill>
                <a:schemeClr val="tx1"/>
              </a:solidFill>
              <a:latin typeface="18 VAG Rounded Light   02390" pitchFamily="2" charset="0"/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  <a:latin typeface="18 VAG Rounded Light   02390" pitchFamily="2" charset="0"/>
              </a:rPr>
              <a:t>	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8E1047C9-2A25-4EDD-A540-A65E02D93403}"/>
              </a:ext>
            </a:extLst>
          </p:cNvPr>
          <p:cNvSpPr/>
          <p:nvPr/>
        </p:nvSpPr>
        <p:spPr>
          <a:xfrm rot="5400000">
            <a:off x="6936015" y="3291796"/>
            <a:ext cx="611478" cy="110277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14251D2F-2924-4BA2-B998-822A1AC9ED91}"/>
              </a:ext>
            </a:extLst>
          </p:cNvPr>
          <p:cNvSpPr/>
          <p:nvPr/>
        </p:nvSpPr>
        <p:spPr>
          <a:xfrm rot="5400000">
            <a:off x="7165647" y="2887295"/>
            <a:ext cx="1507814" cy="94267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88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4" grpId="0" animBg="1"/>
      <p:bldP spid="195" grpId="0" animBg="1"/>
      <p:bldP spid="196" grpId="0" animBg="1"/>
      <p:bldP spid="15" grpId="0" animBg="1"/>
      <p:bldP spid="16" grpId="0" animBg="1"/>
      <p:bldP spid="198" grpId="0"/>
      <p:bldP spid="199" grpId="0"/>
      <p:bldP spid="200" grpId="0"/>
      <p:bldP spid="211" grpId="0"/>
      <p:bldP spid="212" grpId="0"/>
      <p:bldP spid="213" grpId="0"/>
      <p:bldP spid="215" grpId="0"/>
      <p:bldP spid="216" grpId="0"/>
      <p:bldP spid="217" grpId="0"/>
      <p:bldP spid="218" grpId="0" animBg="1"/>
      <p:bldP spid="219" grpId="0" animBg="1"/>
      <p:bldP spid="222" grpId="0" animBg="1"/>
      <p:bldP spid="224" grpId="0" animBg="1"/>
      <p:bldP spid="225" grpId="0" animBg="1"/>
      <p:bldP spid="228" grpId="0" animBg="1"/>
      <p:bldP spid="201" grpId="0" animBg="1"/>
      <p:bldP spid="220" grpId="0" animBg="1"/>
      <p:bldP spid="11" grpId="0" animBg="1"/>
      <p:bldP spid="13" grpId="0" animBg="1"/>
      <p:bldP spid="197" grpId="0" animBg="1"/>
      <p:bldP spid="210" grpId="0" animBg="1"/>
      <p:bldP spid="232" grpId="0" animBg="1"/>
      <p:bldP spid="237" grpId="0"/>
      <p:bldP spid="238" grpId="0"/>
      <p:bldP spid="190" grpId="0" animBg="1"/>
      <p:bldP spid="19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Timing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8581634"/>
              </p:ext>
            </p:extLst>
          </p:nvPr>
        </p:nvGraphicFramePr>
        <p:xfrm>
          <a:off x="1769936" y="3424318"/>
          <a:ext cx="6333540" cy="1120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97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18 VAG Rounded Bold   07390" pitchFamily="2" charset="0"/>
                        </a:rPr>
                        <a:t>IF</a:t>
                      </a:r>
                    </a:p>
                  </a:txBody>
                  <a:tcPr marL="101297" marR="101297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18 VAG Rounded Bold   07390" pitchFamily="2" charset="0"/>
                        </a:rPr>
                        <a:t>ID</a:t>
                      </a:r>
                    </a:p>
                  </a:txBody>
                  <a:tcPr marL="101297" marR="101297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18 VAG Rounded Bold   07390" pitchFamily="2" charset="0"/>
                        </a:rPr>
                        <a:t>EX</a:t>
                      </a:r>
                    </a:p>
                  </a:txBody>
                  <a:tcPr marL="101297" marR="101297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18 VAG Rounded Bold   07390" pitchFamily="2" charset="0"/>
                        </a:rPr>
                        <a:t>MEM</a:t>
                      </a:r>
                    </a:p>
                  </a:txBody>
                  <a:tcPr marL="101297" marR="101297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18 VAG Rounded Bold   07390" pitchFamily="2" charset="0"/>
                        </a:rPr>
                        <a:t>WB</a:t>
                      </a:r>
                    </a:p>
                  </a:txBody>
                  <a:tcPr marL="101297" marR="101297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18 VAG Rounded Bold   07390" pitchFamily="2" charset="0"/>
                        </a:rPr>
                        <a:t>Total</a:t>
                      </a:r>
                    </a:p>
                  </a:txBody>
                  <a:tcPr marL="101297" marR="101297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I-MEM</a:t>
                      </a:r>
                    </a:p>
                  </a:txBody>
                  <a:tcPr marL="101297" marR="101297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err="1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Reg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 Read</a:t>
                      </a:r>
                    </a:p>
                  </a:txBody>
                  <a:tcPr marL="101297" marR="101297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ALU</a:t>
                      </a:r>
                    </a:p>
                  </a:txBody>
                  <a:tcPr marL="101297" marR="101297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D-MEM</a:t>
                      </a:r>
                    </a:p>
                  </a:txBody>
                  <a:tcPr marL="101297" marR="101297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err="1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Reg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 W</a:t>
                      </a:r>
                    </a:p>
                  </a:txBody>
                  <a:tcPr marL="101297" marR="101297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i="0" dirty="0">
                        <a:solidFill>
                          <a:schemeClr val="tx1"/>
                        </a:solidFill>
                        <a:latin typeface="18 VAG Rounded Light   02390" pitchFamily="2" charset="0"/>
                      </a:endParaRPr>
                    </a:p>
                  </a:txBody>
                  <a:tcPr marL="101297" marR="101297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200</a:t>
                      </a:r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 </a:t>
                      </a:r>
                      <a:r>
                        <a:rPr lang="en-US" sz="2000" b="0" i="0" baseline="0" dirty="0" err="1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ps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18 VAG Rounded Light   02390" pitchFamily="2" charset="0"/>
                      </a:endParaRPr>
                    </a:p>
                  </a:txBody>
                  <a:tcPr marL="101297" marR="101297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100 </a:t>
                      </a:r>
                      <a:r>
                        <a:rPr lang="en-US" sz="2000" b="0" i="0" baseline="0" dirty="0" err="1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ps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18 VAG Rounded Light   02390" pitchFamily="2" charset="0"/>
                      </a:endParaRPr>
                    </a:p>
                  </a:txBody>
                  <a:tcPr marL="101297" marR="101297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200</a:t>
                      </a:r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 </a:t>
                      </a:r>
                      <a:r>
                        <a:rPr lang="en-US" sz="2000" b="0" i="0" baseline="0" dirty="0" err="1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ps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18 VAG Rounded Light   02390" pitchFamily="2" charset="0"/>
                      </a:endParaRPr>
                    </a:p>
                  </a:txBody>
                  <a:tcPr marL="101297" marR="101297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200 </a:t>
                      </a:r>
                      <a:r>
                        <a:rPr lang="en-US" sz="2000" b="0" i="0" dirty="0" err="1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ps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18 VAG Rounded Light   02390" pitchFamily="2" charset="0"/>
                      </a:endParaRPr>
                    </a:p>
                  </a:txBody>
                  <a:tcPr marL="101297" marR="101297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100 </a:t>
                      </a:r>
                      <a:r>
                        <a:rPr lang="en-US" sz="2000" b="0" i="0" dirty="0" err="1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ps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18 VAG Rounded Light   02390" pitchFamily="2" charset="0"/>
                      </a:endParaRPr>
                    </a:p>
                  </a:txBody>
                  <a:tcPr marL="101297" marR="101297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800 </a:t>
                      </a:r>
                      <a:r>
                        <a:rPr lang="en-US" sz="2000" b="0" i="0" dirty="0" err="1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ps</a:t>
                      </a:r>
                      <a:endParaRPr lang="en-US" sz="2000" b="0" i="0" dirty="0">
                        <a:solidFill>
                          <a:schemeClr val="tx1"/>
                        </a:solidFill>
                        <a:latin typeface="18 VAG Rounded Light   02390" pitchFamily="2" charset="0"/>
                      </a:endParaRPr>
                    </a:p>
                  </a:txBody>
                  <a:tcPr marL="101297" marR="101297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B4E0F6D-445B-4867-9026-0607E2E3AB1B}"/>
              </a:ext>
            </a:extLst>
          </p:cNvPr>
          <p:cNvGrpSpPr/>
          <p:nvPr/>
        </p:nvGrpSpPr>
        <p:grpSpPr>
          <a:xfrm>
            <a:off x="1291177" y="702128"/>
            <a:ext cx="6943697" cy="2557604"/>
            <a:chOff x="1534997" y="702128"/>
            <a:chExt cx="7383079" cy="255760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D968764-814F-4F2C-8144-D3CBF28CDC64}"/>
                </a:ext>
              </a:extLst>
            </p:cNvPr>
            <p:cNvCxnSpPr/>
            <p:nvPr/>
          </p:nvCxnSpPr>
          <p:spPr>
            <a:xfrm>
              <a:off x="2057400" y="1123950"/>
              <a:ext cx="457200" cy="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B8B70AF-E9C4-460B-84AC-E44125CFB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4600" y="895350"/>
              <a:ext cx="76200" cy="22860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4F35C5-1F9E-4161-95AF-B150CA0593BA}"/>
                </a:ext>
              </a:extLst>
            </p:cNvPr>
            <p:cNvCxnSpPr>
              <a:cxnSpLocks/>
            </p:cNvCxnSpPr>
            <p:nvPr/>
          </p:nvCxnSpPr>
          <p:spPr>
            <a:xfrm>
              <a:off x="2590800" y="895350"/>
              <a:ext cx="2514600" cy="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FE4F87F-2389-4329-B400-16091538D4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05400" y="895623"/>
              <a:ext cx="76200" cy="22860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D8647B3-5DD2-4D62-9A2A-28E162A8580D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1123950"/>
              <a:ext cx="2514600" cy="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B0B793A-4DFA-419F-A525-585D3FD414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6200" y="895350"/>
              <a:ext cx="76200" cy="22860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A1241F5-823E-495C-81DB-CBCBF1C3CE92}"/>
                </a:ext>
              </a:extLst>
            </p:cNvPr>
            <p:cNvCxnSpPr>
              <a:cxnSpLocks/>
            </p:cNvCxnSpPr>
            <p:nvPr/>
          </p:nvCxnSpPr>
          <p:spPr>
            <a:xfrm>
              <a:off x="7772400" y="892629"/>
              <a:ext cx="942976" cy="2721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B2C21F8-D2F1-46C6-B722-4ACD14E9056B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1200151"/>
              <a:ext cx="5105400" cy="2721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B6218F-8A7A-4C44-B262-E155B394EEC6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1428750"/>
              <a:ext cx="2590800" cy="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18822F-E82D-47D9-8335-FCB5CD90609D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1428750"/>
              <a:ext cx="2514600" cy="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E41FB1B-F3B4-4E26-8871-07F61BBF74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000" y="1200150"/>
              <a:ext cx="76200" cy="22860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B5E6D22-9AC0-430B-850E-AABA5FBB28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7000" y="1200150"/>
              <a:ext cx="76200" cy="22860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5D6ACDB-7964-40B4-8004-E5F0EAC08919}"/>
                </a:ext>
              </a:extLst>
            </p:cNvPr>
            <p:cNvCxnSpPr>
              <a:cxnSpLocks/>
            </p:cNvCxnSpPr>
            <p:nvPr/>
          </p:nvCxnSpPr>
          <p:spPr>
            <a:xfrm>
              <a:off x="2057400" y="1197429"/>
              <a:ext cx="609600" cy="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8E89284-2D83-4EA8-A95C-EF099BADA551}"/>
                </a:ext>
              </a:extLst>
            </p:cNvPr>
            <p:cNvCxnSpPr>
              <a:cxnSpLocks/>
            </p:cNvCxnSpPr>
            <p:nvPr/>
          </p:nvCxnSpPr>
          <p:spPr>
            <a:xfrm>
              <a:off x="2057400" y="1426029"/>
              <a:ext cx="609600" cy="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E0A012-0B5F-42E1-9CD0-23A727D8B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8600" y="1200150"/>
              <a:ext cx="76200" cy="22860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D3720CC-B806-4EB0-ACB5-AACCBB2975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48600" y="1212126"/>
              <a:ext cx="76200" cy="22860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BB93075-B98E-4332-8595-7845F11EBE20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1200150"/>
              <a:ext cx="790576" cy="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F8814A5-1FC6-43DE-AF3F-15675C3BB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4800" y="1440725"/>
              <a:ext cx="790576" cy="2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7D02BFD-F4C5-4CC7-AEAE-0129C6690595}"/>
                </a:ext>
              </a:extLst>
            </p:cNvPr>
            <p:cNvCxnSpPr>
              <a:cxnSpLocks/>
            </p:cNvCxnSpPr>
            <p:nvPr/>
          </p:nvCxnSpPr>
          <p:spPr>
            <a:xfrm>
              <a:off x="3552824" y="1569173"/>
              <a:ext cx="5105400" cy="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72126F7-E036-4585-81B8-2CEDF7E8837C}"/>
                </a:ext>
              </a:extLst>
            </p:cNvPr>
            <p:cNvCxnSpPr>
              <a:cxnSpLocks/>
            </p:cNvCxnSpPr>
            <p:nvPr/>
          </p:nvCxnSpPr>
          <p:spPr>
            <a:xfrm>
              <a:off x="3552824" y="1797773"/>
              <a:ext cx="5105400" cy="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EFFA9A8-F60D-4E46-9932-C414A99948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6624" y="1569173"/>
              <a:ext cx="76200" cy="22860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56E36A1-B2DB-4D35-99C9-07F2CDE7BD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6624" y="1569173"/>
              <a:ext cx="76200" cy="22860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E617F31-3A4A-4221-9540-718EC3D207CB}"/>
                </a:ext>
              </a:extLst>
            </p:cNvPr>
            <p:cNvCxnSpPr>
              <a:cxnSpLocks/>
            </p:cNvCxnSpPr>
            <p:nvPr/>
          </p:nvCxnSpPr>
          <p:spPr>
            <a:xfrm>
              <a:off x="2867024" y="1566452"/>
              <a:ext cx="609600" cy="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32E0A20-E6C0-49C4-8643-E2EA5BE97F7D}"/>
                </a:ext>
              </a:extLst>
            </p:cNvPr>
            <p:cNvCxnSpPr>
              <a:cxnSpLocks/>
            </p:cNvCxnSpPr>
            <p:nvPr/>
          </p:nvCxnSpPr>
          <p:spPr>
            <a:xfrm>
              <a:off x="2867024" y="1795052"/>
              <a:ext cx="609600" cy="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A60565F-4C4A-4111-BBD3-05524F0492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8224" y="1569173"/>
              <a:ext cx="76200" cy="22860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8DD017C-5915-4944-BADA-3E1725D51A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58224" y="1581149"/>
              <a:ext cx="76200" cy="22860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16E16DC-BE72-4A0E-A846-C6FF713AC5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5824" y="1938196"/>
              <a:ext cx="4053385" cy="1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BF8BEE4-9346-4794-92A8-36B993B1505A}"/>
                </a:ext>
              </a:extLst>
            </p:cNvPr>
            <p:cNvCxnSpPr>
              <a:cxnSpLocks/>
            </p:cNvCxnSpPr>
            <p:nvPr/>
          </p:nvCxnSpPr>
          <p:spPr>
            <a:xfrm>
              <a:off x="4695824" y="2166796"/>
              <a:ext cx="4053385" cy="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EA311BB-A08C-43ED-8EF6-C4D8DFD74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9624" y="1938196"/>
              <a:ext cx="76200" cy="22860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1E3D3EE-976E-45B3-BE18-34AE6E7F74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19624" y="1938196"/>
              <a:ext cx="76200" cy="22860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71DB927-EDE5-4AAC-9298-CA3BE62895CD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1935475"/>
              <a:ext cx="1495424" cy="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F04A23-8B72-4156-906C-1398EE479EEE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2164075"/>
              <a:ext cx="1495424" cy="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29C4B0F-EDA2-4B05-88D7-D4EA809C2916}"/>
                </a:ext>
              </a:extLst>
            </p:cNvPr>
            <p:cNvCxnSpPr>
              <a:cxnSpLocks/>
            </p:cNvCxnSpPr>
            <p:nvPr/>
          </p:nvCxnSpPr>
          <p:spPr>
            <a:xfrm>
              <a:off x="5878299" y="2307219"/>
              <a:ext cx="2870910" cy="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AEAF9E0-8DED-4014-96F3-6F03A610D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8299" y="2525701"/>
              <a:ext cx="2870910" cy="10118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B1A0F7D-0F6A-43D2-8E24-FC43F1418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2099" y="2307219"/>
              <a:ext cx="76200" cy="22860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E07E8CA-FBF0-487F-8E7E-20AFAEE56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02099" y="2307219"/>
              <a:ext cx="76200" cy="22860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CE524B8-5FA1-44CB-A4D5-A07B8D05212F}"/>
                </a:ext>
              </a:extLst>
            </p:cNvPr>
            <p:cNvSpPr txBox="1"/>
            <p:nvPr/>
          </p:nvSpPr>
          <p:spPr>
            <a:xfrm>
              <a:off x="1570352" y="1095593"/>
              <a:ext cx="4997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latin typeface="18 VAG Rounded Light   02390" pitchFamily="2" charset="0"/>
                </a:rPr>
                <a:t>PC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E42DB83-B28B-4D1D-A6FE-2C340CB5E474}"/>
                </a:ext>
              </a:extLst>
            </p:cNvPr>
            <p:cNvSpPr txBox="1"/>
            <p:nvPr/>
          </p:nvSpPr>
          <p:spPr>
            <a:xfrm>
              <a:off x="1574592" y="702128"/>
              <a:ext cx="767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latin typeface="18 VAG Rounded Light   02390" pitchFamily="2" charset="0"/>
                </a:rPr>
                <a:t>clock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078FE40-1485-4BB3-995D-AECFB7E33C68}"/>
                </a:ext>
              </a:extLst>
            </p:cNvPr>
            <p:cNvCxnSpPr>
              <a:cxnSpLocks/>
            </p:cNvCxnSpPr>
            <p:nvPr/>
          </p:nvCxnSpPr>
          <p:spPr>
            <a:xfrm>
              <a:off x="3276600" y="2603361"/>
              <a:ext cx="3801851" cy="9762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E8C9BF2-F9AB-41B0-B20E-C08BAF93CA52}"/>
                </a:ext>
              </a:extLst>
            </p:cNvPr>
            <p:cNvCxnSpPr>
              <a:cxnSpLocks/>
            </p:cNvCxnSpPr>
            <p:nvPr/>
          </p:nvCxnSpPr>
          <p:spPr>
            <a:xfrm>
              <a:off x="3276600" y="2841723"/>
              <a:ext cx="3801851" cy="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22BFA77-FEA8-46AA-B5DA-BAFA7317C4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8451" y="2616895"/>
              <a:ext cx="76200" cy="22860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F675D3F-5848-4640-A0B5-E9540CC506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80530" y="2622885"/>
              <a:ext cx="82229" cy="219615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545F671-D76C-443F-A19E-00FC3353C078}"/>
                </a:ext>
              </a:extLst>
            </p:cNvPr>
            <p:cNvCxnSpPr>
              <a:cxnSpLocks/>
            </p:cNvCxnSpPr>
            <p:nvPr/>
          </p:nvCxnSpPr>
          <p:spPr>
            <a:xfrm>
              <a:off x="7154651" y="2613123"/>
              <a:ext cx="1579773" cy="0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CF259E7-A787-465B-BE6A-9278505DA23F}"/>
                </a:ext>
              </a:extLst>
            </p:cNvPr>
            <p:cNvCxnSpPr>
              <a:cxnSpLocks/>
            </p:cNvCxnSpPr>
            <p:nvPr/>
          </p:nvCxnSpPr>
          <p:spPr>
            <a:xfrm>
              <a:off x="7162759" y="2845495"/>
              <a:ext cx="1552617" cy="2995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2A4BC83-F91E-42D5-83B9-382269631814}"/>
                </a:ext>
              </a:extLst>
            </p:cNvPr>
            <p:cNvCxnSpPr>
              <a:cxnSpLocks/>
            </p:cNvCxnSpPr>
            <p:nvPr/>
          </p:nvCxnSpPr>
          <p:spPr>
            <a:xfrm>
              <a:off x="2819400" y="2307219"/>
              <a:ext cx="2982699" cy="514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0B175BA-426C-44C1-91D1-268E4C636B33}"/>
                </a:ext>
              </a:extLst>
            </p:cNvPr>
            <p:cNvCxnSpPr>
              <a:cxnSpLocks/>
            </p:cNvCxnSpPr>
            <p:nvPr/>
          </p:nvCxnSpPr>
          <p:spPr>
            <a:xfrm>
              <a:off x="2819400" y="2525701"/>
              <a:ext cx="2982699" cy="10632"/>
            </a:xfrm>
            <a:prstGeom prst="line">
              <a:avLst/>
            </a:prstGeom>
            <a:ln w="285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F00A78D-208B-452D-88B5-707A163822E2}"/>
                </a:ext>
              </a:extLst>
            </p:cNvPr>
            <p:cNvSpPr txBox="1"/>
            <p:nvPr/>
          </p:nvSpPr>
          <p:spPr>
            <a:xfrm>
              <a:off x="1569578" y="1478687"/>
              <a:ext cx="1363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latin typeface="18 VAG Rounded Light   02390" pitchFamily="2" charset="0"/>
                </a:rPr>
                <a:t>Instr. fetch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856AFF0-83D7-4760-8BE6-B50F5A6D5DA8}"/>
                </a:ext>
              </a:extLst>
            </p:cNvPr>
            <p:cNvSpPr txBox="1"/>
            <p:nvPr/>
          </p:nvSpPr>
          <p:spPr>
            <a:xfrm>
              <a:off x="1563475" y="1844057"/>
              <a:ext cx="16672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latin typeface="18 VAG Rounded Light   02390" pitchFamily="2" charset="0"/>
                </a:rPr>
                <a:t>Instr. decode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589FC8C-9C8F-4E13-97CC-EA1FD3276A27}"/>
                </a:ext>
              </a:extLst>
            </p:cNvPr>
            <p:cNvSpPr txBox="1"/>
            <p:nvPr/>
          </p:nvSpPr>
          <p:spPr>
            <a:xfrm>
              <a:off x="1542127" y="2203251"/>
              <a:ext cx="1065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latin typeface="18 VAG Rounded Light   02390" pitchFamily="2" charset="0"/>
                </a:rPr>
                <a:t>Execute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0C80AAF-469A-4260-9AB6-9EBA2BFC65BA}"/>
                </a:ext>
              </a:extLst>
            </p:cNvPr>
            <p:cNvSpPr txBox="1"/>
            <p:nvPr/>
          </p:nvSpPr>
          <p:spPr>
            <a:xfrm>
              <a:off x="1534997" y="2525701"/>
              <a:ext cx="2004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latin typeface="18 VAG Rounded Light   02390" pitchFamily="2" charset="0"/>
                </a:rPr>
                <a:t>Memory Access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0DD7DF8-D5A3-4040-908C-45CC43BCC2C6}"/>
                </a:ext>
              </a:extLst>
            </p:cNvPr>
            <p:cNvSpPr txBox="1"/>
            <p:nvPr/>
          </p:nvSpPr>
          <p:spPr>
            <a:xfrm>
              <a:off x="3861964" y="1123950"/>
              <a:ext cx="441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latin typeface="18 VAG Rounded Light   02390" pitchFamily="2" charset="0"/>
                </a:rPr>
                <a:t>pc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256A895-6BFA-45FE-88CD-C2A83AC6EEC1}"/>
                </a:ext>
              </a:extLst>
            </p:cNvPr>
            <p:cNvSpPr txBox="1"/>
            <p:nvPr/>
          </p:nvSpPr>
          <p:spPr>
            <a:xfrm>
              <a:off x="8112496" y="1124257"/>
              <a:ext cx="719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latin typeface="18 VAG Rounded Light   02390" pitchFamily="2" charset="0"/>
                </a:rPr>
                <a:t>pc+4</a:t>
              </a: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43BA51C-A25F-4CF2-AD27-A9641110D2DB}"/>
                </a:ext>
              </a:extLst>
            </p:cNvPr>
            <p:cNvCxnSpPr>
              <a:cxnSpLocks/>
            </p:cNvCxnSpPr>
            <p:nvPr/>
          </p:nvCxnSpPr>
          <p:spPr>
            <a:xfrm>
              <a:off x="2590800" y="3105150"/>
              <a:ext cx="917897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1BCD6C4-6804-48C6-820F-545D67B1C8BD}"/>
                </a:ext>
              </a:extLst>
            </p:cNvPr>
            <p:cNvCxnSpPr>
              <a:cxnSpLocks/>
            </p:cNvCxnSpPr>
            <p:nvPr/>
          </p:nvCxnSpPr>
          <p:spPr>
            <a:xfrm>
              <a:off x="2542490" y="833326"/>
              <a:ext cx="4284" cy="234802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C221FDB-9016-4388-88A6-5AB1B4FED4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8697" y="833326"/>
              <a:ext cx="14322" cy="234802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60D124C-246F-4863-9BD7-C1AA399A6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2613" y="833326"/>
              <a:ext cx="6932" cy="234802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91A1E10-EF91-4FBB-8BE5-9D640677EA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1282" y="854529"/>
              <a:ext cx="22728" cy="236101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C81EDE9-4734-4B83-8B0A-37224E699E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7589" y="883964"/>
              <a:ext cx="22728" cy="236101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89E22119-B441-428F-AC2C-004938373A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2860" y="898717"/>
              <a:ext cx="22728" cy="236101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14178B4-ED4D-49C6-B510-42C2794B54A3}"/>
                </a:ext>
              </a:extLst>
            </p:cNvPr>
            <p:cNvCxnSpPr>
              <a:cxnSpLocks/>
            </p:cNvCxnSpPr>
            <p:nvPr/>
          </p:nvCxnSpPr>
          <p:spPr>
            <a:xfrm>
              <a:off x="3519522" y="3105150"/>
              <a:ext cx="1100101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F28290F-8EBD-4B76-907F-B8092A33C72F}"/>
                </a:ext>
              </a:extLst>
            </p:cNvPr>
            <p:cNvCxnSpPr>
              <a:cxnSpLocks/>
            </p:cNvCxnSpPr>
            <p:nvPr/>
          </p:nvCxnSpPr>
          <p:spPr>
            <a:xfrm>
              <a:off x="4649167" y="3105150"/>
              <a:ext cx="1152931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594FD23-34D3-4399-9B14-12B334D6C6A0}"/>
                </a:ext>
              </a:extLst>
            </p:cNvPr>
            <p:cNvCxnSpPr>
              <a:cxnSpLocks/>
            </p:cNvCxnSpPr>
            <p:nvPr/>
          </p:nvCxnSpPr>
          <p:spPr>
            <a:xfrm>
              <a:off x="5878298" y="3105150"/>
              <a:ext cx="1208308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F7B88CB-E938-47D5-85B9-62A73FADDA42}"/>
                </a:ext>
              </a:extLst>
            </p:cNvPr>
            <p:cNvCxnSpPr>
              <a:cxnSpLocks/>
            </p:cNvCxnSpPr>
            <p:nvPr/>
          </p:nvCxnSpPr>
          <p:spPr>
            <a:xfrm>
              <a:off x="7121644" y="3105150"/>
              <a:ext cx="574556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525C00F3-7AAA-465D-821D-E1EA85258CF9}"/>
                </a:ext>
              </a:extLst>
            </p:cNvPr>
            <p:cNvSpPr txBox="1"/>
            <p:nvPr/>
          </p:nvSpPr>
          <p:spPr>
            <a:xfrm>
              <a:off x="2101309" y="1122248"/>
              <a:ext cx="513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latin typeface="18 VAG Rounded Light   02390" pitchFamily="2" charset="0"/>
                </a:rPr>
                <a:t>old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649C13F9-9AC9-4363-B2D3-21ACB716D2A7}"/>
                </a:ext>
              </a:extLst>
            </p:cNvPr>
            <p:cNvSpPr txBox="1"/>
            <p:nvPr/>
          </p:nvSpPr>
          <p:spPr>
            <a:xfrm>
              <a:off x="2958590" y="1492719"/>
              <a:ext cx="513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latin typeface="18 VAG Rounded Light   02390" pitchFamily="2" charset="0"/>
                </a:rPr>
                <a:t>old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29A5A15-ECBD-4722-8D77-9B7EA83EC074}"/>
                </a:ext>
              </a:extLst>
            </p:cNvPr>
            <p:cNvSpPr txBox="1"/>
            <p:nvPr/>
          </p:nvSpPr>
          <p:spPr>
            <a:xfrm>
              <a:off x="3815871" y="1863190"/>
              <a:ext cx="513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latin typeface="18 VAG Rounded Light   02390" pitchFamily="2" charset="0"/>
                </a:rPr>
                <a:t>old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F1399F7-FA0F-4A4C-B173-4E97C34E1783}"/>
                </a:ext>
              </a:extLst>
            </p:cNvPr>
            <p:cNvSpPr txBox="1"/>
            <p:nvPr/>
          </p:nvSpPr>
          <p:spPr>
            <a:xfrm>
              <a:off x="4852778" y="2233661"/>
              <a:ext cx="513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latin typeface="18 VAG Rounded Light   02390" pitchFamily="2" charset="0"/>
                </a:rPr>
                <a:t>old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23E1162-0299-4C4A-8B31-2DB436A86253}"/>
                </a:ext>
              </a:extLst>
            </p:cNvPr>
            <p:cNvSpPr txBox="1"/>
            <p:nvPr/>
          </p:nvSpPr>
          <p:spPr>
            <a:xfrm>
              <a:off x="6166975" y="2557990"/>
              <a:ext cx="513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latin typeface="18 VAG Rounded Light   02390" pitchFamily="2" charset="0"/>
                </a:rPr>
                <a:t>old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7236BF40-2AB5-4A69-93EF-898CE5C7ECF8}"/>
                </a:ext>
              </a:extLst>
            </p:cNvPr>
            <p:cNvSpPr txBox="1"/>
            <p:nvPr/>
          </p:nvSpPr>
          <p:spPr>
            <a:xfrm>
              <a:off x="5838489" y="1500340"/>
              <a:ext cx="124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latin typeface="18 VAG Rounded Light   02390" pitchFamily="2" charset="0"/>
                </a:rPr>
                <a:t>instruction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E78BDC0-AD4E-4752-86F3-BDD0E62CE79E}"/>
                </a:ext>
              </a:extLst>
            </p:cNvPr>
            <p:cNvSpPr txBox="1"/>
            <p:nvPr/>
          </p:nvSpPr>
          <p:spPr>
            <a:xfrm>
              <a:off x="6034991" y="1853137"/>
              <a:ext cx="1350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latin typeface="18 VAG Rounded Light   02390" pitchFamily="2" charset="0"/>
                </a:rPr>
                <a:t>register out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F049F5C-A148-499B-82C1-18BC194A949F}"/>
                </a:ext>
              </a:extLst>
            </p:cNvPr>
            <p:cNvSpPr txBox="1"/>
            <p:nvPr/>
          </p:nvSpPr>
          <p:spPr>
            <a:xfrm>
              <a:off x="6792868" y="2216992"/>
              <a:ext cx="1224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latin typeface="18 VAG Rounded Light   02390" pitchFamily="2" charset="0"/>
                </a:rPr>
                <a:t>ALU result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77C9E67C-044F-4173-A16D-8718C1AC6066}"/>
                </a:ext>
              </a:extLst>
            </p:cNvPr>
            <p:cNvSpPr txBox="1"/>
            <p:nvPr/>
          </p:nvSpPr>
          <p:spPr>
            <a:xfrm>
              <a:off x="7334313" y="2547249"/>
              <a:ext cx="1583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latin typeface="18 VAG Rounded Light   02390" pitchFamily="2" charset="0"/>
                </a:rPr>
                <a:t>memory data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49C6D8D-6F11-442B-A906-7415206A5E8E}"/>
                </a:ext>
              </a:extLst>
            </p:cNvPr>
            <p:cNvSpPr txBox="1"/>
            <p:nvPr/>
          </p:nvSpPr>
          <p:spPr>
            <a:xfrm>
              <a:off x="2785816" y="2780622"/>
              <a:ext cx="370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chemeClr val="tx1"/>
                  </a:solidFill>
                  <a:latin typeface="18 VAG Rounded Light   02390" pitchFamily="2" charset="0"/>
                </a:rPr>
                <a:t>t</a:t>
              </a:r>
              <a:r>
                <a:rPr lang="en-US" sz="1800" baseline="-25000" dirty="0" err="1">
                  <a:solidFill>
                    <a:schemeClr val="tx1"/>
                  </a:solidFill>
                  <a:latin typeface="18 VAG Rounded Light   02390" pitchFamily="2" charset="0"/>
                </a:rPr>
                <a:t>IF</a:t>
              </a:r>
              <a:endParaRPr lang="en-US" sz="1800" baseline="-250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19631706-06B6-4F9D-BDE5-421BD42FB42E}"/>
                </a:ext>
              </a:extLst>
            </p:cNvPr>
            <p:cNvSpPr txBox="1"/>
            <p:nvPr/>
          </p:nvSpPr>
          <p:spPr>
            <a:xfrm>
              <a:off x="3866866" y="2761549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chemeClr val="tx1"/>
                  </a:solidFill>
                  <a:latin typeface="18 VAG Rounded Light   02390" pitchFamily="2" charset="0"/>
                </a:rPr>
                <a:t>t</a:t>
              </a:r>
              <a:r>
                <a:rPr lang="en-US" sz="1800" baseline="-25000" dirty="0" err="1">
                  <a:solidFill>
                    <a:schemeClr val="tx1"/>
                  </a:solidFill>
                  <a:latin typeface="18 VAG Rounded Light   02390" pitchFamily="2" charset="0"/>
                </a:rPr>
                <a:t>ID</a:t>
              </a:r>
              <a:endParaRPr lang="en-US" sz="1800" baseline="-250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66749632-10F9-4CBB-A04D-7179DC3CEA07}"/>
                </a:ext>
              </a:extLst>
            </p:cNvPr>
            <p:cNvSpPr txBox="1"/>
            <p:nvPr/>
          </p:nvSpPr>
          <p:spPr>
            <a:xfrm>
              <a:off x="5114341" y="2752661"/>
              <a:ext cx="429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chemeClr val="tx1"/>
                  </a:solidFill>
                  <a:latin typeface="18 VAG Rounded Light   02390" pitchFamily="2" charset="0"/>
                </a:rPr>
                <a:t>t</a:t>
              </a:r>
              <a:r>
                <a:rPr lang="en-US" sz="1800" baseline="-25000" dirty="0" err="1">
                  <a:solidFill>
                    <a:schemeClr val="tx1"/>
                  </a:solidFill>
                  <a:latin typeface="18 VAG Rounded Light   02390" pitchFamily="2" charset="0"/>
                </a:rPr>
                <a:t>EX</a:t>
              </a:r>
              <a:endParaRPr lang="en-US" sz="1800" baseline="-250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2F1F0DB-4E16-4150-9CB1-5721E02AE0C9}"/>
                </a:ext>
              </a:extLst>
            </p:cNvPr>
            <p:cNvSpPr txBox="1"/>
            <p:nvPr/>
          </p:nvSpPr>
          <p:spPr>
            <a:xfrm>
              <a:off x="6371755" y="2759086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chemeClr val="tx1"/>
                  </a:solidFill>
                  <a:latin typeface="18 VAG Rounded Light   02390" pitchFamily="2" charset="0"/>
                </a:rPr>
                <a:t>t</a:t>
              </a:r>
              <a:r>
                <a:rPr lang="en-US" sz="1800" baseline="-25000" dirty="0" err="1">
                  <a:solidFill>
                    <a:schemeClr val="tx1"/>
                  </a:solidFill>
                  <a:latin typeface="18 VAG Rounded Light   02390" pitchFamily="2" charset="0"/>
                </a:rPr>
                <a:t>MEM</a:t>
              </a:r>
              <a:endParaRPr lang="en-US" sz="1800" baseline="-250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1DF4ED46-64D1-40DF-AF22-DD917DB7195A}"/>
                </a:ext>
              </a:extLst>
            </p:cNvPr>
            <p:cNvSpPr txBox="1"/>
            <p:nvPr/>
          </p:nvSpPr>
          <p:spPr>
            <a:xfrm>
              <a:off x="7161712" y="2766164"/>
              <a:ext cx="481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chemeClr val="tx1"/>
                  </a:solidFill>
                  <a:latin typeface="18 VAG Rounded Light   02390" pitchFamily="2" charset="0"/>
                </a:rPr>
                <a:t>t</a:t>
              </a:r>
              <a:r>
                <a:rPr lang="en-US" sz="1800" baseline="-25000" dirty="0" err="1">
                  <a:solidFill>
                    <a:schemeClr val="tx1"/>
                  </a:solidFill>
                  <a:latin typeface="18 VAG Rounded Light   02390" pitchFamily="2" charset="0"/>
                </a:rPr>
                <a:t>WB</a:t>
              </a:r>
              <a:endParaRPr lang="en-US" sz="1800" baseline="-250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99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0" y="2571750"/>
            <a:ext cx="6429376" cy="2133600"/>
          </a:xfrm>
        </p:spPr>
        <p:txBody>
          <a:bodyPr>
            <a:noAutofit/>
          </a:bodyPr>
          <a:lstStyle/>
          <a:p>
            <a:r>
              <a:rPr lang="en-US" dirty="0">
                <a:latin typeface="18 VAG Rounded Light   02390" pitchFamily="2" charset="0"/>
              </a:rPr>
              <a:t>Maximum clock frequency </a:t>
            </a:r>
          </a:p>
          <a:p>
            <a:pPr lvl="1"/>
            <a:r>
              <a:rPr lang="en-US" dirty="0" err="1">
                <a:latin typeface="18 VAG Rounded Light   02390" pitchFamily="2" charset="0"/>
              </a:rPr>
              <a:t>f</a:t>
            </a:r>
            <a:r>
              <a:rPr lang="en-US" baseline="-25000" dirty="0" err="1">
                <a:latin typeface="18 VAG Rounded Light   02390" pitchFamily="2" charset="0"/>
              </a:rPr>
              <a:t>max</a:t>
            </a:r>
            <a:r>
              <a:rPr lang="en-US" dirty="0">
                <a:latin typeface="18 VAG Rounded Light   02390" pitchFamily="2" charset="0"/>
              </a:rPr>
              <a:t> = 1/800ps = 1.25 GHz</a:t>
            </a:r>
          </a:p>
          <a:p>
            <a:r>
              <a:rPr lang="en-US" dirty="0">
                <a:latin typeface="18 VAG Rounded Light   02390" pitchFamily="2" charset="0"/>
              </a:rPr>
              <a:t>Most blocks idle most of the time</a:t>
            </a:r>
          </a:p>
          <a:p>
            <a:pPr lvl="1"/>
            <a:r>
              <a:rPr lang="en-US" dirty="0">
                <a:latin typeface="18 VAG Rounded Light   02390" pitchFamily="2" charset="0"/>
              </a:rPr>
              <a:t>E.g. </a:t>
            </a:r>
            <a:r>
              <a:rPr lang="en-US" dirty="0" err="1">
                <a:latin typeface="18 VAG Rounded Light   02390" pitchFamily="2" charset="0"/>
              </a:rPr>
              <a:t>f</a:t>
            </a:r>
            <a:r>
              <a:rPr lang="en-US" baseline="-25000" dirty="0" err="1">
                <a:latin typeface="18 VAG Rounded Light   02390" pitchFamily="2" charset="0"/>
              </a:rPr>
              <a:t>max,ALU</a:t>
            </a:r>
            <a:r>
              <a:rPr lang="en-US" dirty="0">
                <a:latin typeface="18 VAG Rounded Light   02390" pitchFamily="2" charset="0"/>
              </a:rPr>
              <a:t> = 1/200ps = 5 GHz!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Timing</a:t>
            </a:r>
          </a:p>
        </p:txBody>
      </p:sp>
      <p:graphicFrame>
        <p:nvGraphicFramePr>
          <p:cNvPr id="11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132227"/>
              </p:ext>
            </p:extLst>
          </p:nvPr>
        </p:nvGraphicFramePr>
        <p:xfrm>
          <a:off x="748866" y="773446"/>
          <a:ext cx="8051052" cy="1685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77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51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2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4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7717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Instr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18 VAG Rounded Light   02390" pitchFamily="2" charset="0"/>
                      </a:endParaRP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IF = 200ps</a:t>
                      </a: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ID = 100ps</a:t>
                      </a: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ALU = 200ps</a:t>
                      </a: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MEM=200ps</a:t>
                      </a: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WB</a:t>
                      </a:r>
                      <a:r>
                        <a:rPr lang="en-US" sz="1400" b="0" i="0" baseline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 = 100ps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18 VAG Rounded Light   02390" pitchFamily="2" charset="0"/>
                      </a:endParaRP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Total</a:t>
                      </a:r>
                    </a:p>
                  </a:txBody>
                  <a:tcPr marL="90070" marR="90070" marT="33776" marB="33776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717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add</a:t>
                      </a: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X</a:t>
                      </a: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X</a:t>
                      </a: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X</a:t>
                      </a: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18 VAG Rounded Light   02390" pitchFamily="2" charset="0"/>
                      </a:endParaRP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X</a:t>
                      </a: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600ps</a:t>
                      </a:r>
                    </a:p>
                  </a:txBody>
                  <a:tcPr marL="90070" marR="90070" marT="33776" marB="33776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717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beq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X</a:t>
                      </a: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X</a:t>
                      </a: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X</a:t>
                      </a: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18 VAG Rounded Light   02390" pitchFamily="2" charset="0"/>
                      </a:endParaRP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18 VAG Rounded Light   02390" pitchFamily="2" charset="0"/>
                      </a:endParaRP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500ps</a:t>
                      </a:r>
                    </a:p>
                  </a:txBody>
                  <a:tcPr marL="90070" marR="90070" marT="33776" marB="33776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717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jal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X</a:t>
                      </a: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X</a:t>
                      </a: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X</a:t>
                      </a: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18 VAG Rounded Light   02390" pitchFamily="2" charset="0"/>
                      </a:endParaRP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18 VAG Rounded Light   02390" pitchFamily="2" charset="0"/>
                      </a:endParaRP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500ps</a:t>
                      </a:r>
                    </a:p>
                  </a:txBody>
                  <a:tcPr marL="90070" marR="90070" marT="33776" marB="33776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717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lw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X</a:t>
                      </a: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X</a:t>
                      </a: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X</a:t>
                      </a: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X</a:t>
                      </a: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X</a:t>
                      </a: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800ps</a:t>
                      </a:r>
                    </a:p>
                  </a:txBody>
                  <a:tcPr marL="90070" marR="90070" marT="33776" marB="33776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717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sw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X</a:t>
                      </a: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X</a:t>
                      </a: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X</a:t>
                      </a: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X</a:t>
                      </a: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18 VAG Rounded Light   02390" pitchFamily="2" charset="0"/>
                      </a:endParaRPr>
                    </a:p>
                  </a:txBody>
                  <a:tcPr marL="90070" marR="90070" marT="33776" marB="33776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18 VAG Rounded Light   02390" pitchFamily="2" charset="0"/>
                        </a:rPr>
                        <a:t>700ps</a:t>
                      </a:r>
                    </a:p>
                  </a:txBody>
                  <a:tcPr marL="90070" marR="90070" marT="33776" marB="33776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687648" y="1891205"/>
            <a:ext cx="8173487" cy="288758"/>
          </a:xfrm>
          <a:prstGeom prst="rect">
            <a:avLst/>
          </a:prstGeom>
          <a:noFill/>
          <a:ln w="57150">
            <a:solidFill>
              <a:srgbClr val="D8E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18 VAG Rounded Light   0239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84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819400" y="2125980"/>
            <a:ext cx="5867400" cy="1131570"/>
          </a:xfrm>
        </p:spPr>
        <p:txBody>
          <a:bodyPr/>
          <a:lstStyle/>
          <a:p>
            <a:r>
              <a:rPr lang="en-US" dirty="0"/>
              <a:t>Control Logic Design</a:t>
            </a:r>
          </a:p>
        </p:txBody>
      </p:sp>
    </p:spTree>
    <p:extLst>
      <p:ext uri="{BB962C8B-B14F-4D97-AF65-F5344CB8AC3E}">
        <p14:creationId xmlns:p14="http://schemas.microsoft.com/office/powerpoint/2010/main" val="1292355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Logic Truth Table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231868"/>
              </p:ext>
            </p:extLst>
          </p:nvPr>
        </p:nvGraphicFramePr>
        <p:xfrm>
          <a:off x="1707445" y="782365"/>
          <a:ext cx="6553196" cy="3807769"/>
        </p:xfrm>
        <a:graphic>
          <a:graphicData uri="http://schemas.openxmlformats.org/drawingml/2006/table">
            <a:tbl>
              <a:tblPr firstRow="1" bandRow="1"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339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7397"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Inst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[31:0]</a:t>
                      </a:r>
                    </a:p>
                  </a:txBody>
                  <a:tcPr marL="5715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BrEq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BrLT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PCSel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ImmSel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BrUn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ASel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BSel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ALUSel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MemRW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RegWEn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WBSel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453"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add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+4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Reg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Reg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Read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ALU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453"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sub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+4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Reg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Reg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Sub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Read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ALU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221"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(R-R Op)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+4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Reg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Reg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(Op)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Read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ALU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453"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b="1" dirty="0" err="1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addi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+4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Reg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Read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ALU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453"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b="1" dirty="0" err="1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lw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+4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Reg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Read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Mem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453"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b="1" dirty="0" err="1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sw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+4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Reg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Write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453"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b="1" dirty="0" err="1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beq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+4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PC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Read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453"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b="1" dirty="0" err="1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beq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ALU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PC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Read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453"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b="1" dirty="0" err="1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bne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ALU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PC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Read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1453"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b="1" dirty="0" err="1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bne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+4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PC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Read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1453"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b="1" dirty="0" err="1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blt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ALU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PC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Read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1453"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b="1" dirty="0" err="1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bltu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ALU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PC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Read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1453"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b="1" dirty="0" err="1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jalr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ALU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Reg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Read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PC+4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1453"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b="1" dirty="0" err="1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jal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ALU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PC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Read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PC+4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1453"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b="1" dirty="0" err="1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auipc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A4E58"/>
                    </a:solidFill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+4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U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PC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Imm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Read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114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229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344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4592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5740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6888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8036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91840" algn="l" defTabSz="411480" rtl="0" eaLnBrk="1" latinLnBrk="0" hangingPunct="1">
                        <a:defRPr sz="162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ALU</a:t>
                      </a:r>
                    </a:p>
                  </a:txBody>
                  <a:tcPr marL="57150" marR="57150" marT="28575" marB="2857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517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1037"/>
            <a:ext cx="7877176" cy="4024313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/>
              <a:t>ROM</a:t>
            </a:r>
          </a:p>
          <a:p>
            <a:pPr lvl="1"/>
            <a:r>
              <a:rPr lang="en-US" sz="3200" dirty="0"/>
              <a:t>“Read-Only Memory”</a:t>
            </a:r>
          </a:p>
          <a:p>
            <a:pPr lvl="1"/>
            <a:r>
              <a:rPr lang="en-US" sz="3200" dirty="0"/>
              <a:t>Regular structure</a:t>
            </a:r>
          </a:p>
          <a:p>
            <a:pPr lvl="1"/>
            <a:r>
              <a:rPr lang="en-US" sz="3200" dirty="0"/>
              <a:t>Can be easily reprogrammed</a:t>
            </a:r>
          </a:p>
          <a:p>
            <a:pPr lvl="2"/>
            <a:r>
              <a:rPr lang="en-US" sz="2800" dirty="0"/>
              <a:t>fix errors</a:t>
            </a:r>
          </a:p>
          <a:p>
            <a:pPr lvl="2"/>
            <a:r>
              <a:rPr lang="en-US" sz="2800" dirty="0"/>
              <a:t>add instructions</a:t>
            </a:r>
          </a:p>
          <a:p>
            <a:pPr lvl="1"/>
            <a:r>
              <a:rPr lang="en-US" sz="3200" dirty="0"/>
              <a:t>Popular when designing control logic manually</a:t>
            </a:r>
          </a:p>
          <a:p>
            <a:r>
              <a:rPr lang="en-US" sz="3600" dirty="0"/>
              <a:t>Combinatorial Logic</a:t>
            </a:r>
          </a:p>
          <a:p>
            <a:pPr lvl="1"/>
            <a:r>
              <a:rPr lang="en-US" sz="3200" dirty="0"/>
              <a:t>Today, chip designers use logic synthesis tools to convert truth tables to networks of gates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Realization Options</a:t>
            </a:r>
          </a:p>
        </p:txBody>
      </p:sp>
    </p:spTree>
    <p:extLst>
      <p:ext uri="{BB962C8B-B14F-4D97-AF65-F5344CB8AC3E}">
        <p14:creationId xmlns:p14="http://schemas.microsoft.com/office/powerpoint/2010/main" val="3174695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96339E-0420-4BE8-B726-0268C0757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349" y="681037"/>
            <a:ext cx="2529729" cy="2035269"/>
          </a:xfrm>
        </p:spPr>
        <p:txBody>
          <a:bodyPr/>
          <a:lstStyle/>
          <a:p>
            <a:r>
              <a:rPr lang="en-US" sz="1800" dirty="0">
                <a:latin typeface="VAGRundschriftDLig"/>
                <a:ea typeface="+mn-ea"/>
                <a:cs typeface="+mn-cs"/>
              </a:rPr>
              <a:t>Instruction type encoded using only 9 bits: </a:t>
            </a:r>
          </a:p>
          <a:p>
            <a:r>
              <a:rPr lang="en-US" sz="1800" b="1" dirty="0" err="1">
                <a:latin typeface="Courier"/>
                <a:ea typeface="+mn-ea"/>
                <a:cs typeface="+mn-cs"/>
              </a:rPr>
              <a:t>inst</a:t>
            </a:r>
            <a:r>
              <a:rPr lang="en-US" sz="1800" b="1" dirty="0">
                <a:latin typeface="Courier"/>
                <a:ea typeface="+mn-ea"/>
                <a:cs typeface="+mn-cs"/>
              </a:rPr>
              <a:t>[30]</a:t>
            </a:r>
            <a:r>
              <a:rPr lang="en-US" sz="1800" dirty="0">
                <a:latin typeface="VAGRundschriftDLig"/>
                <a:ea typeface="+mn-ea"/>
                <a:cs typeface="+mn-cs"/>
              </a:rPr>
              <a:t>, </a:t>
            </a:r>
            <a:r>
              <a:rPr lang="en-US" sz="1800" b="1" dirty="0" err="1">
                <a:latin typeface="Courier"/>
                <a:ea typeface="+mn-ea"/>
                <a:cs typeface="+mn-cs"/>
              </a:rPr>
              <a:t>inst</a:t>
            </a:r>
            <a:r>
              <a:rPr lang="en-US" sz="1800" b="1" dirty="0">
                <a:latin typeface="Courier"/>
                <a:ea typeface="+mn-ea"/>
                <a:cs typeface="+mn-cs"/>
              </a:rPr>
              <a:t>[14:12]</a:t>
            </a:r>
            <a:r>
              <a:rPr lang="en-US" sz="1800" dirty="0">
                <a:latin typeface="VAGRundschriftDLig"/>
                <a:ea typeface="+mn-ea"/>
                <a:cs typeface="+mn-cs"/>
              </a:rPr>
              <a:t>, </a:t>
            </a:r>
            <a:r>
              <a:rPr lang="en-US" sz="1800" b="1" dirty="0" err="1">
                <a:latin typeface="Courier"/>
                <a:ea typeface="+mn-ea"/>
                <a:cs typeface="+mn-cs"/>
              </a:rPr>
              <a:t>inst</a:t>
            </a:r>
            <a:r>
              <a:rPr lang="en-US" sz="1800" b="1" dirty="0">
                <a:latin typeface="Courier"/>
                <a:ea typeface="+mn-ea"/>
                <a:cs typeface="+mn-cs"/>
              </a:rPr>
              <a:t>[6:2]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33473E-7E32-4C17-8804-014C5E3F1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RV32I, A Nine-Bit ISA!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5764FEE-5D24-42C9-AB75-B58E1D74A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7703" y="748322"/>
            <a:ext cx="3486150" cy="395702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0CFFFB3-C510-480E-A69A-F268F396CD96}"/>
              </a:ext>
            </a:extLst>
          </p:cNvPr>
          <p:cNvSpPr/>
          <p:nvPr/>
        </p:nvSpPr>
        <p:spPr>
          <a:xfrm>
            <a:off x="2140657" y="3099778"/>
            <a:ext cx="45719" cy="1295400"/>
          </a:xfrm>
          <a:prstGeom prst="roundRect">
            <a:avLst>
              <a:gd name="adj" fmla="val 50000"/>
            </a:avLst>
          </a:prstGeom>
          <a:solidFill>
            <a:srgbClr val="C5DBC3">
              <a:alpha val="0"/>
            </a:srgbClr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1CFCCDD-E3BA-4D2B-AF02-3CF6C84B0C1F}"/>
              </a:ext>
            </a:extLst>
          </p:cNvPr>
          <p:cNvSpPr/>
          <p:nvPr/>
        </p:nvSpPr>
        <p:spPr>
          <a:xfrm>
            <a:off x="3635113" y="1037266"/>
            <a:ext cx="210288" cy="3668084"/>
          </a:xfrm>
          <a:prstGeom prst="roundRect">
            <a:avLst>
              <a:gd name="adj" fmla="val 50000"/>
            </a:avLst>
          </a:prstGeom>
          <a:solidFill>
            <a:srgbClr val="C5DBC3">
              <a:alpha val="0"/>
            </a:srgbClr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A6130F0-248F-41A2-BB61-70F09B88C1B2}"/>
              </a:ext>
            </a:extLst>
          </p:cNvPr>
          <p:cNvSpPr/>
          <p:nvPr/>
        </p:nvSpPr>
        <p:spPr>
          <a:xfrm>
            <a:off x="4548331" y="712935"/>
            <a:ext cx="210288" cy="4024313"/>
          </a:xfrm>
          <a:prstGeom prst="roundRect">
            <a:avLst>
              <a:gd name="adj" fmla="val 30488"/>
            </a:avLst>
          </a:prstGeom>
          <a:solidFill>
            <a:srgbClr val="C5DBC3">
              <a:alpha val="0"/>
            </a:srgbClr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D4FFD0-D222-463D-BCB8-B75EDE4E7F0A}"/>
              </a:ext>
            </a:extLst>
          </p:cNvPr>
          <p:cNvSpPr txBox="1"/>
          <p:nvPr/>
        </p:nvSpPr>
        <p:spPr>
          <a:xfrm>
            <a:off x="5828748" y="3175292"/>
            <a:ext cx="1852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FFC000"/>
                </a:solidFill>
                <a:latin typeface="Courier"/>
                <a:ea typeface="+mn-ea"/>
                <a:cs typeface="+mn-cs"/>
              </a:rPr>
              <a:t>inst</a:t>
            </a:r>
            <a:r>
              <a:rPr lang="en-US" sz="2000" b="1" dirty="0">
                <a:solidFill>
                  <a:srgbClr val="FFC000"/>
                </a:solidFill>
                <a:latin typeface="Courier"/>
                <a:ea typeface="+mn-ea"/>
                <a:cs typeface="+mn-cs"/>
              </a:rPr>
              <a:t>[6:2]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645EA0-24B5-4F60-9942-24B01DB88519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4815416" y="3311818"/>
            <a:ext cx="1013332" cy="6352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5A53556-EE0C-4F00-AC38-BEB9E26922C2}"/>
              </a:ext>
            </a:extLst>
          </p:cNvPr>
          <p:cNvSpPr txBox="1"/>
          <p:nvPr/>
        </p:nvSpPr>
        <p:spPr>
          <a:xfrm>
            <a:off x="5828747" y="3570749"/>
            <a:ext cx="22057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FFC000"/>
                </a:solidFill>
                <a:latin typeface="Courier"/>
                <a:ea typeface="+mn-ea"/>
                <a:cs typeface="+mn-cs"/>
              </a:rPr>
              <a:t>inst</a:t>
            </a:r>
            <a:r>
              <a:rPr lang="en-US" sz="2000" b="1" dirty="0">
                <a:solidFill>
                  <a:srgbClr val="FFC000"/>
                </a:solidFill>
                <a:latin typeface="Courier"/>
                <a:ea typeface="+mn-ea"/>
                <a:cs typeface="+mn-cs"/>
              </a:rPr>
              <a:t>[14:12]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A4D36B-07E8-4A94-96C2-3E8DE89092A2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3845401" y="3511603"/>
            <a:ext cx="1983346" cy="25920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A34BA24-7156-43A6-8C18-3754E061AAAC}"/>
              </a:ext>
            </a:extLst>
          </p:cNvPr>
          <p:cNvSpPr txBox="1"/>
          <p:nvPr/>
        </p:nvSpPr>
        <p:spPr>
          <a:xfrm>
            <a:off x="5881254" y="4030005"/>
            <a:ext cx="22057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FFC000"/>
                </a:solidFill>
                <a:latin typeface="Courier"/>
                <a:ea typeface="+mn-ea"/>
                <a:cs typeface="+mn-cs"/>
              </a:rPr>
              <a:t>inst</a:t>
            </a:r>
            <a:r>
              <a:rPr lang="en-US" sz="2000" b="1" dirty="0">
                <a:solidFill>
                  <a:srgbClr val="FFC000"/>
                </a:solidFill>
                <a:latin typeface="Courier"/>
                <a:ea typeface="+mn-ea"/>
                <a:cs typeface="+mn-cs"/>
              </a:rPr>
              <a:t>[30]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453D37-251F-44E7-920F-3FDCF420BCE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2229738" y="3934226"/>
            <a:ext cx="3651516" cy="2958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766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B1CB-6691-F447-84EA-972045F76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63" y="3150234"/>
            <a:ext cx="5867400" cy="571500"/>
          </a:xfrm>
        </p:spPr>
        <p:txBody>
          <a:bodyPr/>
          <a:lstStyle/>
          <a:p>
            <a:r>
              <a:rPr lang="en-US" dirty="0"/>
              <a:t>RISC-V Processor Design</a:t>
            </a:r>
            <a:br>
              <a:rPr lang="en-US" dirty="0"/>
            </a:br>
            <a:r>
              <a:rPr lang="en-US" dirty="0"/>
              <a:t>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F9622B-71AE-D860-0BDC-05F1601027C4}"/>
              </a:ext>
            </a:extLst>
          </p:cNvPr>
          <p:cNvSpPr txBox="1"/>
          <p:nvPr/>
        </p:nvSpPr>
        <p:spPr>
          <a:xfrm>
            <a:off x="273653" y="1107959"/>
            <a:ext cx="2042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Happy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10/10@10:10</a:t>
            </a:r>
          </a:p>
        </p:txBody>
      </p:sp>
    </p:spTree>
    <p:extLst>
      <p:ext uri="{BB962C8B-B14F-4D97-AF65-F5344CB8AC3E}">
        <p14:creationId xmlns:p14="http://schemas.microsoft.com/office/powerpoint/2010/main" val="120071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Simplest example: </a:t>
            </a:r>
            <a:r>
              <a:rPr lang="en-US" b="1" dirty="0" err="1">
                <a:latin typeface="Courier"/>
              </a:rPr>
              <a:t>BrUn</a:t>
            </a:r>
            <a:endParaRPr lang="en-US" b="1" dirty="0">
              <a:latin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Combinational Logic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6788" y="1174399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rPr>
              <a:t>inst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rPr>
              <a:t>[14:12]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4699" y="1174399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rPr>
              <a:t>inst</a:t>
            </a:r>
            <a:r>
              <a:rPr lang="en-US" sz="1200" b="1" dirty="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rPr>
              <a:t>[6:2]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5560797" y="1451398"/>
            <a:ext cx="0" cy="2856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6788617" y="1451398"/>
            <a:ext cx="0" cy="3047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3277280" y="2995612"/>
            <a:ext cx="557088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5875" tIns="15875" rIns="15875" bIns="15875" numCol="1" anchor="t" anchorCtr="0" compatLnSpc="1">
            <a:prstTxWarp prst="textNoShape">
              <a:avLst/>
            </a:prstTxWarp>
          </a:bodyPr>
          <a:lstStyle>
            <a:lvl1pPr marL="182880" indent="-182880" algn="l" rtl="0" fontAlgn="base">
              <a:lnSpc>
                <a:spcPct val="75000"/>
              </a:lnSpc>
              <a:spcBef>
                <a:spcPts val="297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charset="0"/>
              <a:buChar char="•"/>
              <a:defRPr sz="405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charset="0"/>
              </a:defRPr>
            </a:lvl1pPr>
            <a:lvl2pPr marL="594360" indent="-171450" algn="l" rtl="0" fontAlgn="base">
              <a:lnSpc>
                <a:spcPct val="85000"/>
              </a:lnSpc>
              <a:spcBef>
                <a:spcPts val="1620"/>
              </a:spcBef>
              <a:spcAft>
                <a:spcPct val="0"/>
              </a:spcAft>
              <a:buClr>
                <a:srgbClr val="0D407F"/>
              </a:buClr>
              <a:buSzPct val="100000"/>
              <a:buFont typeface="Helvetica" charset="0"/>
              <a:buChar char="•"/>
              <a:defRPr sz="3510" b="1">
                <a:solidFill>
                  <a:srgbClr val="0D407F"/>
                </a:solidFill>
                <a:latin typeface="+mn-lt"/>
                <a:ea typeface="+mn-ea"/>
                <a:cs typeface="+mn-cs"/>
                <a:sym typeface="Helvetica" charset="0"/>
              </a:defRPr>
            </a:lvl2pPr>
            <a:lvl3pPr marL="1108710" indent="-308610" algn="l" rtl="0" fontAlgn="base">
              <a:lnSpc>
                <a:spcPct val="85000"/>
              </a:lnSpc>
              <a:spcBef>
                <a:spcPts val="1350"/>
              </a:spcBef>
              <a:spcAft>
                <a:spcPct val="0"/>
              </a:spcAft>
              <a:buClr>
                <a:srgbClr val="810A52"/>
              </a:buClr>
              <a:buSzPct val="100000"/>
              <a:buFont typeface="Wingdings" charset="0"/>
              <a:buChar char="§"/>
              <a:defRPr sz="3150" b="1">
                <a:solidFill>
                  <a:srgbClr val="810A52"/>
                </a:solidFill>
                <a:latin typeface="+mn-lt"/>
                <a:ea typeface="+mn-ea"/>
                <a:cs typeface="+mn-cs"/>
                <a:sym typeface="Helvetica" charset="0"/>
              </a:defRPr>
            </a:lvl3pPr>
            <a:lvl4pPr marL="1520190" indent="-308610" algn="l" rtl="0" fontAlgn="base">
              <a:spcBef>
                <a:spcPts val="54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charset="0"/>
              <a:buChar char="•"/>
              <a:defRPr sz="2610" b="1">
                <a:solidFill>
                  <a:srgbClr val="000000"/>
                </a:solidFill>
                <a:latin typeface="+mn-lt"/>
                <a:ea typeface="ヒラギノ角ゴ ProN W3" charset="0"/>
                <a:cs typeface="ヒラギノ角ゴ ProN W3" charset="0"/>
                <a:sym typeface="Helvetica" charset="0"/>
              </a:defRPr>
            </a:lvl4pPr>
            <a:lvl5pPr marL="1931670" indent="-308610" algn="l" rtl="0" fontAlgn="base">
              <a:spcBef>
                <a:spcPts val="54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" charset="0"/>
              <a:buChar char="»"/>
              <a:defRPr sz="2610" b="1">
                <a:solidFill>
                  <a:srgbClr val="000000"/>
                </a:solidFill>
                <a:latin typeface="+mn-lt"/>
                <a:ea typeface="ヒラギノ角ゴ ProN W3" charset="0"/>
                <a:cs typeface="ヒラギノ角ゴ ProN W3" charset="0"/>
                <a:sym typeface="Helvetica" charset="0"/>
              </a:defRPr>
            </a:lvl5pPr>
            <a:lvl6pPr marL="2343150" indent="-308610" algn="l" rtl="0" fontAlgn="base">
              <a:spcBef>
                <a:spcPts val="54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" charset="0"/>
              <a:buChar char="»"/>
              <a:defRPr sz="2610" b="1">
                <a:solidFill>
                  <a:srgbClr val="000000"/>
                </a:solidFill>
                <a:latin typeface="+mn-lt"/>
                <a:ea typeface="ヒラギノ角ゴ ProN W3" charset="0"/>
                <a:cs typeface="ヒラギノ角ゴ ProN W3" charset="0"/>
                <a:sym typeface="Helvetica" charset="0"/>
              </a:defRPr>
            </a:lvl6pPr>
            <a:lvl7pPr marL="2754630" indent="-308610" algn="l" rtl="0" fontAlgn="base">
              <a:spcBef>
                <a:spcPts val="54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" charset="0"/>
              <a:buChar char="»"/>
              <a:defRPr sz="2610" b="1">
                <a:solidFill>
                  <a:srgbClr val="000000"/>
                </a:solidFill>
                <a:latin typeface="+mn-lt"/>
                <a:ea typeface="ヒラギノ角ゴ ProN W3" charset="0"/>
                <a:cs typeface="ヒラギノ角ゴ ProN W3" charset="0"/>
                <a:sym typeface="Helvetica" charset="0"/>
              </a:defRPr>
            </a:lvl7pPr>
            <a:lvl8pPr marL="3166110" indent="-308610" algn="l" rtl="0" fontAlgn="base">
              <a:spcBef>
                <a:spcPts val="54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" charset="0"/>
              <a:buChar char="»"/>
              <a:defRPr sz="2610" b="1">
                <a:solidFill>
                  <a:srgbClr val="000000"/>
                </a:solidFill>
                <a:latin typeface="+mn-lt"/>
                <a:ea typeface="ヒラギノ角ゴ ProN W3" charset="0"/>
                <a:cs typeface="ヒラギノ角ゴ ProN W3" charset="0"/>
                <a:sym typeface="Helvetica" charset="0"/>
              </a:defRPr>
            </a:lvl8pPr>
            <a:lvl9pPr marL="3577590" indent="-308610" algn="l" rtl="0" fontAlgn="base">
              <a:spcBef>
                <a:spcPts val="54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" charset="0"/>
              <a:buChar char="»"/>
              <a:defRPr sz="2610" b="1">
                <a:solidFill>
                  <a:srgbClr val="000000"/>
                </a:solidFill>
                <a:latin typeface="+mn-lt"/>
                <a:ea typeface="ヒラギノ角ゴ ProN W3" charset="0"/>
                <a:cs typeface="ヒラギノ角ゴ ProN W3" charset="0"/>
                <a:sym typeface="Helvetica" charset="0"/>
              </a:defRPr>
            </a:lvl9pPr>
          </a:lstStyle>
          <a:p>
            <a:r>
              <a:rPr lang="en-US" sz="2000" b="0" kern="0" dirty="0">
                <a:solidFill>
                  <a:schemeClr val="tx1"/>
                </a:solidFill>
                <a:latin typeface="VAGRundschriftDLig"/>
              </a:rPr>
              <a:t>How to decode whether </a:t>
            </a:r>
            <a:r>
              <a:rPr lang="en-US" sz="2000" b="0" kern="0" dirty="0" err="1">
                <a:solidFill>
                  <a:schemeClr val="tx1"/>
                </a:solidFill>
                <a:latin typeface="VAGRundschriftDLig"/>
              </a:rPr>
              <a:t>BrUn</a:t>
            </a:r>
            <a:r>
              <a:rPr lang="en-US" sz="2000" b="0" kern="0" dirty="0">
                <a:solidFill>
                  <a:schemeClr val="tx1"/>
                </a:solidFill>
                <a:latin typeface="VAGRundschriftDLig"/>
              </a:rPr>
              <a:t> is 1?</a:t>
            </a:r>
          </a:p>
          <a:p>
            <a:pPr marL="422910" lvl="1" indent="0">
              <a:buNone/>
            </a:pPr>
            <a:r>
              <a:rPr lang="en-US" sz="1800" kern="0" dirty="0" err="1">
                <a:solidFill>
                  <a:schemeClr val="tx1"/>
                </a:solidFill>
                <a:latin typeface="Courier"/>
              </a:rPr>
              <a:t>BrUn</a:t>
            </a:r>
            <a:r>
              <a:rPr lang="en-US" sz="1800" kern="0" dirty="0">
                <a:solidFill>
                  <a:schemeClr val="tx1"/>
                </a:solidFill>
                <a:latin typeface="VAGRundschriftDLig"/>
              </a:rPr>
              <a:t> = </a:t>
            </a:r>
            <a:r>
              <a:rPr lang="en-US" sz="1800" kern="0" dirty="0" err="1">
                <a:solidFill>
                  <a:schemeClr val="tx1"/>
                </a:solidFill>
                <a:latin typeface="Courier"/>
                <a:sym typeface="Symbol" panose="05050102010706020507" pitchFamily="18" charset="2"/>
              </a:rPr>
              <a:t>inst</a:t>
            </a:r>
            <a:r>
              <a:rPr lang="en-US" sz="1800" kern="0" dirty="0">
                <a:solidFill>
                  <a:schemeClr val="tx1"/>
                </a:solidFill>
                <a:latin typeface="Courier"/>
                <a:sym typeface="Symbol" panose="05050102010706020507" pitchFamily="18" charset="2"/>
              </a:rPr>
              <a:t>[13]  Branch</a:t>
            </a:r>
            <a:endParaRPr lang="en-US" sz="1800" kern="0" dirty="0">
              <a:solidFill>
                <a:schemeClr val="tx1"/>
              </a:solidFill>
              <a:latin typeface="Courier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0CB44D9-AF23-4919-A8AE-EA1AA60F8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7280" y="1841960"/>
            <a:ext cx="4145613" cy="72979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B7F76B5-E5E0-41A3-BA81-49C31C28A1F0}"/>
              </a:ext>
            </a:extLst>
          </p:cNvPr>
          <p:cNvSpPr/>
          <p:nvPr/>
        </p:nvSpPr>
        <p:spPr>
          <a:xfrm>
            <a:off x="5500688" y="1786440"/>
            <a:ext cx="181655" cy="857251"/>
          </a:xfrm>
          <a:prstGeom prst="roundRect">
            <a:avLst>
              <a:gd name="adj" fmla="val 50000"/>
            </a:avLst>
          </a:prstGeom>
          <a:solidFill>
            <a:srgbClr val="C5DBC3">
              <a:alpha val="0"/>
            </a:srgbClr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B84198E-52D4-4795-812A-171F032CDBDC}"/>
              </a:ext>
            </a:extLst>
          </p:cNvPr>
          <p:cNvSpPr/>
          <p:nvPr/>
        </p:nvSpPr>
        <p:spPr>
          <a:xfrm>
            <a:off x="6552078" y="1756105"/>
            <a:ext cx="420012" cy="857251"/>
          </a:xfrm>
          <a:prstGeom prst="roundRect">
            <a:avLst>
              <a:gd name="adj" fmla="val 50000"/>
            </a:avLst>
          </a:prstGeom>
          <a:solidFill>
            <a:srgbClr val="C5DBC3">
              <a:alpha val="0"/>
            </a:srgbClr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5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ROM-based Control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3422" y="2079331"/>
            <a:ext cx="4275118" cy="2133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tx1"/>
                </a:solidFill>
                <a:latin typeface="VAGRundschriftDLig"/>
              </a:rPr>
              <a:t>ROM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295980" y="1722132"/>
            <a:ext cx="0" cy="347555"/>
          </a:xfrm>
          <a:prstGeom prst="straightConnector1">
            <a:avLst/>
          </a:prstGeom>
          <a:ln w="38100">
            <a:solidFill>
              <a:srgbClr val="D8E1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148361" y="1317331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schemeClr val="tx1"/>
                </a:solidFill>
                <a:latin typeface="Courier"/>
                <a:ea typeface="+mn-ea"/>
                <a:cs typeface="+mn-cs"/>
              </a:rPr>
              <a:t>Inst</a:t>
            </a:r>
            <a:r>
              <a:rPr lang="en-US" sz="2000" b="1" dirty="0">
                <a:solidFill>
                  <a:schemeClr val="tx1"/>
                </a:solidFill>
                <a:latin typeface="Courier"/>
                <a:ea typeface="+mn-ea"/>
                <a:cs typeface="+mn-cs"/>
              </a:rPr>
              <a:t>[30,14:12,6:2]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578882" y="1746005"/>
            <a:ext cx="0" cy="347555"/>
          </a:xfrm>
          <a:prstGeom prst="straightConnector1">
            <a:avLst/>
          </a:prstGeom>
          <a:ln w="38100">
            <a:solidFill>
              <a:srgbClr val="D8E1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30302" y="1371594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schemeClr val="tx1"/>
                </a:solidFill>
                <a:latin typeface="Courier"/>
                <a:ea typeface="+mn-ea"/>
                <a:cs typeface="+mn-cs"/>
              </a:rPr>
              <a:t>BrEq</a:t>
            </a:r>
            <a:endParaRPr lang="en-US" sz="2000" b="1" dirty="0">
              <a:solidFill>
                <a:schemeClr val="tx1"/>
              </a:solidFill>
              <a:latin typeface="Courier"/>
              <a:ea typeface="+mn-ea"/>
              <a:cs typeface="+mn-cs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2140479" y="1775454"/>
            <a:ext cx="322729" cy="126893"/>
          </a:xfrm>
          <a:prstGeom prst="line">
            <a:avLst/>
          </a:prstGeom>
          <a:ln w="28575">
            <a:solidFill>
              <a:srgbClr val="D8E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438470" y="1757410"/>
            <a:ext cx="30809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/>
                </a:solidFill>
                <a:latin typeface="Courier"/>
                <a:ea typeface="+mn-ea"/>
                <a:cs typeface="+mn-cs"/>
              </a:rPr>
              <a:t>9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644401" y="1926929"/>
            <a:ext cx="1712157" cy="369332"/>
            <a:chOff x="6400800" y="2495550"/>
            <a:chExt cx="1712157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7239000" y="2495550"/>
              <a:ext cx="8739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 err="1">
                  <a:solidFill>
                    <a:schemeClr val="tx1"/>
                  </a:solidFill>
                  <a:latin typeface="Courier"/>
                  <a:ea typeface="+mn-ea"/>
                  <a:cs typeface="+mn-cs"/>
                </a:rPr>
                <a:t>PCSel</a:t>
              </a:r>
              <a:endParaRPr lang="en-US" sz="1800" b="1" dirty="0">
                <a:solidFill>
                  <a:schemeClr val="tx1"/>
                </a:solidFill>
                <a:latin typeface="Courier"/>
                <a:ea typeface="+mn-ea"/>
                <a:cs typeface="+mn-cs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6400800" y="2724150"/>
              <a:ext cx="838200" cy="1"/>
            </a:xfrm>
            <a:prstGeom prst="straightConnector1">
              <a:avLst/>
            </a:prstGeom>
            <a:ln w="38100">
              <a:solidFill>
                <a:srgbClr val="D8E15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638541" y="3052733"/>
            <a:ext cx="2545169" cy="457614"/>
            <a:chOff x="6394938" y="2071261"/>
            <a:chExt cx="2545169" cy="457615"/>
          </a:xfrm>
        </p:grpSpPr>
        <p:sp>
          <p:nvSpPr>
            <p:cNvPr id="26" name="TextBox 25"/>
            <p:cNvSpPr txBox="1"/>
            <p:nvPr/>
          </p:nvSpPr>
          <p:spPr>
            <a:xfrm>
              <a:off x="7239000" y="2114550"/>
              <a:ext cx="1701107" cy="369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 err="1">
                  <a:solidFill>
                    <a:schemeClr val="tx1"/>
                  </a:solidFill>
                  <a:latin typeface="Courier"/>
                  <a:ea typeface="+mn-ea"/>
                  <a:cs typeface="+mn-cs"/>
                </a:rPr>
                <a:t>ALUSel</a:t>
              </a:r>
              <a:r>
                <a:rPr lang="en-US" sz="1800" b="1" dirty="0">
                  <a:solidFill>
                    <a:schemeClr val="tx1"/>
                  </a:solidFill>
                  <a:latin typeface="Courier"/>
                  <a:ea typeface="+mn-ea"/>
                  <a:cs typeface="+mn-cs"/>
                </a:rPr>
                <a:t>[3:0]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394938" y="2071261"/>
              <a:ext cx="855028" cy="457615"/>
              <a:chOff x="6394938" y="2071261"/>
              <a:chExt cx="855028" cy="457615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6394938" y="2365294"/>
                <a:ext cx="855028" cy="0"/>
              </a:xfrm>
              <a:prstGeom prst="straightConnector1">
                <a:avLst/>
              </a:prstGeom>
              <a:ln w="38100">
                <a:solidFill>
                  <a:srgbClr val="D8E15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6748319" y="2308907"/>
                <a:ext cx="192565" cy="219969"/>
              </a:xfrm>
              <a:prstGeom prst="line">
                <a:avLst/>
              </a:prstGeom>
              <a:ln w="38100">
                <a:solidFill>
                  <a:srgbClr val="D8E1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6629400" y="2071261"/>
                <a:ext cx="308098" cy="3385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  <a:latin typeface="Courier"/>
                    <a:ea typeface="+mn-ea"/>
                    <a:cs typeface="+mn-cs"/>
                  </a:rPr>
                  <a:t>4</a:t>
                </a:r>
              </a:p>
            </p:txBody>
          </p:sp>
        </p:grpSp>
      </p:grpSp>
      <p:cxnSp>
        <p:nvCxnSpPr>
          <p:cNvPr id="52" name="Straight Arrow Connector 51"/>
          <p:cNvCxnSpPr>
            <a:cxnSpLocks/>
          </p:cNvCxnSpPr>
          <p:nvPr/>
        </p:nvCxnSpPr>
        <p:spPr>
          <a:xfrm flipV="1">
            <a:off x="1311745" y="1100628"/>
            <a:ext cx="4326795" cy="2892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101868" y="896152"/>
            <a:ext cx="254474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  <a:latin typeface="VAGRundschriftDLig"/>
                <a:ea typeface="+mn-ea"/>
                <a:cs typeface="+mn-cs"/>
              </a:rPr>
              <a:t>11-bit address (inputs)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545236" y="1742542"/>
            <a:ext cx="0" cy="347555"/>
          </a:xfrm>
          <a:prstGeom prst="straightConnector1">
            <a:avLst/>
          </a:prstGeom>
          <a:ln w="38100">
            <a:solidFill>
              <a:srgbClr val="D8E1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222203" y="1368131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schemeClr val="tx1"/>
                </a:solidFill>
                <a:latin typeface="Courier"/>
                <a:ea typeface="+mn-ea"/>
                <a:cs typeface="+mn-cs"/>
              </a:rPr>
              <a:t>BrLT</a:t>
            </a:r>
            <a:endParaRPr lang="en-US" sz="2000" b="1" dirty="0">
              <a:solidFill>
                <a:schemeClr val="tx1"/>
              </a:solidFill>
              <a:latin typeface="Courier"/>
              <a:ea typeface="+mn-ea"/>
              <a:cs typeface="+mn-cs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5644402" y="2132438"/>
            <a:ext cx="2545169" cy="463509"/>
            <a:chOff x="6394938" y="2065366"/>
            <a:chExt cx="2545169" cy="463510"/>
          </a:xfrm>
        </p:grpSpPr>
        <p:sp>
          <p:nvSpPr>
            <p:cNvPr id="51" name="TextBox 50"/>
            <p:cNvSpPr txBox="1"/>
            <p:nvPr/>
          </p:nvSpPr>
          <p:spPr>
            <a:xfrm>
              <a:off x="7239000" y="2114550"/>
              <a:ext cx="1701107" cy="369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 err="1">
                  <a:solidFill>
                    <a:schemeClr val="tx1"/>
                  </a:solidFill>
                  <a:latin typeface="Courier"/>
                  <a:ea typeface="+mn-ea"/>
                  <a:cs typeface="+mn-cs"/>
                </a:rPr>
                <a:t>ImmSel</a:t>
              </a:r>
              <a:r>
                <a:rPr lang="en-US" sz="1800" b="1" dirty="0">
                  <a:solidFill>
                    <a:schemeClr val="tx1"/>
                  </a:solidFill>
                  <a:latin typeface="Courier"/>
                  <a:ea typeface="+mn-ea"/>
                  <a:cs typeface="+mn-cs"/>
                </a:rPr>
                <a:t>[2:0]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6394938" y="2065366"/>
              <a:ext cx="855028" cy="463510"/>
              <a:chOff x="6394938" y="2065366"/>
              <a:chExt cx="855028" cy="463510"/>
            </a:xfrm>
          </p:grpSpPr>
          <p:cxnSp>
            <p:nvCxnSpPr>
              <p:cNvPr id="56" name="Straight Arrow Connector 55"/>
              <p:cNvCxnSpPr/>
              <p:nvPr/>
            </p:nvCxnSpPr>
            <p:spPr>
              <a:xfrm>
                <a:off x="6394938" y="2365294"/>
                <a:ext cx="855028" cy="0"/>
              </a:xfrm>
              <a:prstGeom prst="straightConnector1">
                <a:avLst/>
              </a:prstGeom>
              <a:ln w="38100">
                <a:solidFill>
                  <a:srgbClr val="D8E15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V="1">
                <a:off x="6748319" y="2308907"/>
                <a:ext cx="192565" cy="219969"/>
              </a:xfrm>
              <a:prstGeom prst="line">
                <a:avLst/>
              </a:prstGeom>
              <a:ln w="38100">
                <a:solidFill>
                  <a:srgbClr val="D8E1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/>
              <p:cNvSpPr txBox="1"/>
              <p:nvPr/>
            </p:nvSpPr>
            <p:spPr>
              <a:xfrm>
                <a:off x="6623538" y="2065366"/>
                <a:ext cx="308098" cy="3385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  <a:latin typeface="Courier"/>
                    <a:ea typeface="+mn-ea"/>
                    <a:cs typeface="+mn-cs"/>
                  </a:rPr>
                  <a:t>3</a:t>
                </a: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5644402" y="2441219"/>
            <a:ext cx="1508576" cy="369332"/>
            <a:chOff x="6400800" y="2495550"/>
            <a:chExt cx="1508576" cy="369332"/>
          </a:xfrm>
        </p:grpSpPr>
        <p:sp>
          <p:nvSpPr>
            <p:cNvPr id="60" name="TextBox 59"/>
            <p:cNvSpPr txBox="1"/>
            <p:nvPr/>
          </p:nvSpPr>
          <p:spPr>
            <a:xfrm>
              <a:off x="7239000" y="2495550"/>
              <a:ext cx="6703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 err="1">
                  <a:solidFill>
                    <a:schemeClr val="tx1"/>
                  </a:solidFill>
                  <a:latin typeface="VAGRundschriftDLig"/>
                  <a:ea typeface="+mn-ea"/>
                  <a:cs typeface="+mn-cs"/>
                </a:rPr>
                <a:t>BrUn</a:t>
              </a:r>
              <a:endParaRPr lang="en-US" sz="1800" b="1" dirty="0">
                <a:solidFill>
                  <a:schemeClr val="tx1"/>
                </a:solidFill>
                <a:latin typeface="VAGRundschriftDLig"/>
                <a:ea typeface="+mn-ea"/>
                <a:cs typeface="+mn-cs"/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 flipV="1">
              <a:off x="6400800" y="2724150"/>
              <a:ext cx="838200" cy="1"/>
            </a:xfrm>
            <a:prstGeom prst="straightConnector1">
              <a:avLst/>
            </a:prstGeom>
            <a:ln w="38100">
              <a:solidFill>
                <a:srgbClr val="D8E15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5644403" y="2669819"/>
            <a:ext cx="1574299" cy="369332"/>
            <a:chOff x="6400800" y="2495550"/>
            <a:chExt cx="1574299" cy="369332"/>
          </a:xfrm>
        </p:grpSpPr>
        <p:sp>
          <p:nvSpPr>
            <p:cNvPr id="64" name="TextBox 63"/>
            <p:cNvSpPr txBox="1"/>
            <p:nvPr/>
          </p:nvSpPr>
          <p:spPr>
            <a:xfrm>
              <a:off x="7239000" y="2495550"/>
              <a:ext cx="7360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 err="1">
                  <a:solidFill>
                    <a:schemeClr val="tx1"/>
                  </a:solidFill>
                  <a:latin typeface="Courier"/>
                  <a:ea typeface="+mn-ea"/>
                  <a:cs typeface="+mn-cs"/>
                </a:rPr>
                <a:t>ASel</a:t>
              </a:r>
              <a:endParaRPr lang="en-US" sz="1800" b="1" dirty="0">
                <a:solidFill>
                  <a:schemeClr val="tx1"/>
                </a:solidFill>
                <a:latin typeface="Courier"/>
                <a:ea typeface="+mn-ea"/>
                <a:cs typeface="+mn-cs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6400800" y="2724150"/>
              <a:ext cx="838200" cy="1"/>
            </a:xfrm>
            <a:prstGeom prst="straightConnector1">
              <a:avLst/>
            </a:prstGeom>
            <a:ln w="38100">
              <a:solidFill>
                <a:srgbClr val="D8E15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5644404" y="2898419"/>
            <a:ext cx="1574299" cy="369332"/>
            <a:chOff x="6400800" y="2495550"/>
            <a:chExt cx="1574299" cy="369332"/>
          </a:xfrm>
        </p:grpSpPr>
        <p:sp>
          <p:nvSpPr>
            <p:cNvPr id="68" name="TextBox 67"/>
            <p:cNvSpPr txBox="1"/>
            <p:nvPr/>
          </p:nvSpPr>
          <p:spPr>
            <a:xfrm>
              <a:off x="7239000" y="2495550"/>
              <a:ext cx="7360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 err="1">
                  <a:solidFill>
                    <a:schemeClr val="tx1"/>
                  </a:solidFill>
                  <a:latin typeface="Courier"/>
                  <a:ea typeface="+mn-ea"/>
                  <a:cs typeface="+mn-cs"/>
                </a:rPr>
                <a:t>BSel</a:t>
              </a:r>
              <a:endParaRPr lang="en-US" sz="1800" b="1" dirty="0">
                <a:solidFill>
                  <a:schemeClr val="tx1"/>
                </a:solidFill>
                <a:latin typeface="Courier"/>
                <a:ea typeface="+mn-ea"/>
                <a:cs typeface="+mn-cs"/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V="1">
              <a:off x="6400800" y="2724150"/>
              <a:ext cx="838200" cy="1"/>
            </a:xfrm>
            <a:prstGeom prst="straightConnector1">
              <a:avLst/>
            </a:prstGeom>
            <a:ln w="38100">
              <a:solidFill>
                <a:srgbClr val="D8E15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644404" y="3355619"/>
            <a:ext cx="1712157" cy="369332"/>
            <a:chOff x="6400800" y="2495550"/>
            <a:chExt cx="1712157" cy="369332"/>
          </a:xfrm>
        </p:grpSpPr>
        <p:sp>
          <p:nvSpPr>
            <p:cNvPr id="71" name="TextBox 70"/>
            <p:cNvSpPr txBox="1"/>
            <p:nvPr/>
          </p:nvSpPr>
          <p:spPr>
            <a:xfrm>
              <a:off x="7239000" y="2495550"/>
              <a:ext cx="8739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 err="1">
                  <a:solidFill>
                    <a:schemeClr val="tx1"/>
                  </a:solidFill>
                  <a:latin typeface="Courier"/>
                  <a:ea typeface="+mn-ea"/>
                  <a:cs typeface="+mn-cs"/>
                </a:rPr>
                <a:t>MemRW</a:t>
              </a:r>
              <a:endParaRPr lang="en-US" sz="1800" b="1" dirty="0">
                <a:solidFill>
                  <a:schemeClr val="tx1"/>
                </a:solidFill>
                <a:latin typeface="Courier"/>
                <a:ea typeface="+mn-ea"/>
                <a:cs typeface="+mn-cs"/>
              </a:endParaRP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V="1">
              <a:off x="6400800" y="2724150"/>
              <a:ext cx="838200" cy="1"/>
            </a:xfrm>
            <a:prstGeom prst="straightConnector1">
              <a:avLst/>
            </a:prstGeom>
            <a:ln w="38100">
              <a:solidFill>
                <a:srgbClr val="D8E15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5644402" y="3584219"/>
            <a:ext cx="1850015" cy="369332"/>
            <a:chOff x="6400800" y="2495550"/>
            <a:chExt cx="1850015" cy="369332"/>
          </a:xfrm>
        </p:grpSpPr>
        <p:sp>
          <p:nvSpPr>
            <p:cNvPr id="74" name="TextBox 73"/>
            <p:cNvSpPr txBox="1"/>
            <p:nvPr/>
          </p:nvSpPr>
          <p:spPr>
            <a:xfrm>
              <a:off x="7239000" y="2495550"/>
              <a:ext cx="10118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 err="1">
                  <a:solidFill>
                    <a:schemeClr val="tx1"/>
                  </a:solidFill>
                  <a:latin typeface="Courier"/>
                  <a:ea typeface="+mn-ea"/>
                  <a:cs typeface="+mn-cs"/>
                </a:rPr>
                <a:t>RegWEn</a:t>
              </a:r>
              <a:endParaRPr lang="en-US" sz="1800" b="1" dirty="0">
                <a:solidFill>
                  <a:schemeClr val="tx1"/>
                </a:solidFill>
                <a:latin typeface="Courier"/>
                <a:ea typeface="+mn-ea"/>
                <a:cs typeface="+mn-cs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flipV="1">
              <a:off x="6400800" y="2724150"/>
              <a:ext cx="838200" cy="1"/>
            </a:xfrm>
            <a:prstGeom prst="straightConnector1">
              <a:avLst/>
            </a:prstGeom>
            <a:ln w="38100">
              <a:solidFill>
                <a:srgbClr val="D8E15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5644404" y="3755730"/>
            <a:ext cx="2407310" cy="457199"/>
            <a:chOff x="6394938" y="2071676"/>
            <a:chExt cx="2407310" cy="457200"/>
          </a:xfrm>
        </p:grpSpPr>
        <p:sp>
          <p:nvSpPr>
            <p:cNvPr id="77" name="TextBox 76"/>
            <p:cNvSpPr txBox="1"/>
            <p:nvPr/>
          </p:nvSpPr>
          <p:spPr>
            <a:xfrm>
              <a:off x="7239000" y="2114550"/>
              <a:ext cx="1563248" cy="369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 err="1">
                  <a:solidFill>
                    <a:schemeClr val="tx1"/>
                  </a:solidFill>
                  <a:latin typeface="Courier"/>
                  <a:ea typeface="+mn-ea"/>
                  <a:cs typeface="+mn-cs"/>
                </a:rPr>
                <a:t>WBSel</a:t>
              </a:r>
              <a:r>
                <a:rPr lang="en-US" sz="1800" b="1" dirty="0">
                  <a:solidFill>
                    <a:schemeClr val="tx1"/>
                  </a:solidFill>
                  <a:latin typeface="Courier"/>
                  <a:ea typeface="+mn-ea"/>
                  <a:cs typeface="+mn-cs"/>
                </a:rPr>
                <a:t>[1:0]</a:t>
              </a: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6394938" y="2071676"/>
              <a:ext cx="855028" cy="457200"/>
              <a:chOff x="6394938" y="2071676"/>
              <a:chExt cx="855028" cy="457200"/>
            </a:xfrm>
          </p:grpSpPr>
          <p:cxnSp>
            <p:nvCxnSpPr>
              <p:cNvPr id="79" name="Straight Arrow Connector 78"/>
              <p:cNvCxnSpPr/>
              <p:nvPr/>
            </p:nvCxnSpPr>
            <p:spPr>
              <a:xfrm>
                <a:off x="6394938" y="2365294"/>
                <a:ext cx="855028" cy="0"/>
              </a:xfrm>
              <a:prstGeom prst="straightConnector1">
                <a:avLst/>
              </a:prstGeom>
              <a:ln w="38100">
                <a:solidFill>
                  <a:srgbClr val="D8E15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V="1">
                <a:off x="6748319" y="2308907"/>
                <a:ext cx="192565" cy="219969"/>
              </a:xfrm>
              <a:prstGeom prst="line">
                <a:avLst/>
              </a:prstGeom>
              <a:ln w="38100">
                <a:solidFill>
                  <a:srgbClr val="D8E1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/>
              <p:cNvSpPr txBox="1"/>
              <p:nvPr/>
            </p:nvSpPr>
            <p:spPr>
              <a:xfrm>
                <a:off x="6623538" y="2071676"/>
                <a:ext cx="308098" cy="3385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  <a:latin typeface="Courier"/>
                    <a:ea typeface="+mn-ea"/>
                    <a:cs typeface="+mn-cs"/>
                  </a:rPr>
                  <a:t>2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08684E8-BF5A-40CE-9D59-BACA2FEDEFF5}"/>
              </a:ext>
            </a:extLst>
          </p:cNvPr>
          <p:cNvSpPr txBox="1"/>
          <p:nvPr/>
        </p:nvSpPr>
        <p:spPr>
          <a:xfrm>
            <a:off x="5430135" y="4263732"/>
            <a:ext cx="3086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tx1"/>
                </a:solidFill>
                <a:latin typeface="VAGRundschriftDLig"/>
                <a:ea typeface="+mn-ea"/>
                <a:cs typeface="+mn-cs"/>
              </a:rPr>
              <a:t>15 data bits (outputs) </a:t>
            </a:r>
          </a:p>
        </p:txBody>
      </p:sp>
    </p:spTree>
    <p:extLst>
      <p:ext uri="{BB962C8B-B14F-4D97-AF65-F5344CB8AC3E}">
        <p14:creationId xmlns:p14="http://schemas.microsoft.com/office/powerpoint/2010/main" val="2443660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ROM Controller Implementation</a:t>
            </a:r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7832552"/>
              </p:ext>
            </p:extLst>
          </p:nvPr>
        </p:nvGraphicFramePr>
        <p:xfrm>
          <a:off x="4694354" y="1327198"/>
          <a:ext cx="3848007" cy="2819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8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9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VAGRundschriftDLig"/>
                        </a:rPr>
                        <a:t>Control</a:t>
                      </a:r>
                      <a:r>
                        <a:rPr lang="en-US" sz="1400" b="1" baseline="0" dirty="0">
                          <a:latin typeface="VAGRundschriftDLig"/>
                        </a:rPr>
                        <a:t> </a:t>
                      </a:r>
                      <a:r>
                        <a:rPr lang="en-US" sz="1400" b="1" dirty="0">
                          <a:latin typeface="VAGRundschriftDLig"/>
                        </a:rPr>
                        <a:t>Word</a:t>
                      </a:r>
                      <a:r>
                        <a:rPr lang="en-US" sz="1400" b="1" baseline="0" dirty="0">
                          <a:latin typeface="VAGRundschriftDLig"/>
                        </a:rPr>
                        <a:t> for </a:t>
                      </a:r>
                      <a:r>
                        <a:rPr lang="en-US" sz="1400" b="1" i="0" baseline="0" dirty="0">
                          <a:latin typeface="Courier"/>
                          <a:ea typeface="Courier" charset="0"/>
                          <a:cs typeface="Courier" charset="0"/>
                        </a:rPr>
                        <a:t>add</a:t>
                      </a:r>
                      <a:endParaRPr lang="en-US" sz="1400" b="1" i="0" dirty="0">
                        <a:latin typeface="Courier"/>
                        <a:ea typeface="Courier" charset="0"/>
                        <a:cs typeface="Courier" charset="0"/>
                      </a:endParaRPr>
                    </a:p>
                  </a:txBody>
                  <a:tcPr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VAGRundschriftDLig"/>
                        </a:rPr>
                        <a:t>Control</a:t>
                      </a:r>
                      <a:r>
                        <a:rPr lang="en-US" sz="1400" b="1" baseline="0" dirty="0">
                          <a:latin typeface="VAGRundschriftDLig"/>
                        </a:rPr>
                        <a:t> </a:t>
                      </a:r>
                      <a:r>
                        <a:rPr lang="en-US" sz="1400" b="1" dirty="0">
                          <a:latin typeface="VAGRundschriftDLig"/>
                        </a:rPr>
                        <a:t>Word</a:t>
                      </a:r>
                      <a:r>
                        <a:rPr lang="en-US" sz="1400" b="1" baseline="0" dirty="0">
                          <a:latin typeface="VAGRundschriftDLig"/>
                        </a:rPr>
                        <a:t> for </a:t>
                      </a:r>
                      <a:r>
                        <a:rPr lang="en-US" sz="1400" b="1" i="0" baseline="0" dirty="0">
                          <a:latin typeface="Courier"/>
                          <a:ea typeface="Courier" charset="0"/>
                          <a:cs typeface="Courier" charset="0"/>
                        </a:rPr>
                        <a:t>sub</a:t>
                      </a:r>
                      <a:endParaRPr lang="en-US" sz="1400" b="1" i="0" dirty="0">
                        <a:latin typeface="Courier"/>
                        <a:ea typeface="Courier" charset="0"/>
                        <a:cs typeface="Courier" charset="0"/>
                      </a:endParaRPr>
                    </a:p>
                  </a:txBody>
                  <a:tcPr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VAGRundschriftDLig"/>
                        </a:rPr>
                        <a:t>Control</a:t>
                      </a:r>
                      <a:r>
                        <a:rPr lang="en-US" sz="1400" b="1" baseline="0" dirty="0">
                          <a:latin typeface="VAGRundschriftDLig"/>
                        </a:rPr>
                        <a:t> </a:t>
                      </a:r>
                      <a:r>
                        <a:rPr lang="en-US" sz="1400" b="1" dirty="0">
                          <a:latin typeface="VAGRundschriftDLig"/>
                        </a:rPr>
                        <a:t>Word</a:t>
                      </a:r>
                      <a:r>
                        <a:rPr lang="en-US" sz="1400" b="1" baseline="0" dirty="0">
                          <a:latin typeface="VAGRundschriftDLig"/>
                        </a:rPr>
                        <a:t> for </a:t>
                      </a:r>
                      <a:r>
                        <a:rPr lang="en-US" sz="1400" b="1" i="0" baseline="0" dirty="0">
                          <a:latin typeface="Courier"/>
                          <a:ea typeface="Courier" charset="0"/>
                          <a:cs typeface="Courier" charset="0"/>
                        </a:rPr>
                        <a:t>or</a:t>
                      </a:r>
                      <a:endParaRPr lang="en-US" sz="1400" b="1" i="0" dirty="0">
                        <a:latin typeface="Courier"/>
                        <a:ea typeface="Courier" charset="0"/>
                        <a:cs typeface="Courier" charset="0"/>
                      </a:endParaRPr>
                    </a:p>
                  </a:txBody>
                  <a:tcPr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VAGRundschriftDLig"/>
                        </a:rPr>
                        <a:t>.</a:t>
                      </a:r>
                    </a:p>
                  </a:txBody>
                  <a:tcPr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VAGRundschriftDLig"/>
                        </a:rPr>
                        <a:t>.</a:t>
                      </a:r>
                    </a:p>
                  </a:txBody>
                  <a:tcPr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VAGRundschriftDLig"/>
                        </a:rPr>
                        <a:t>.</a:t>
                      </a:r>
                    </a:p>
                  </a:txBody>
                  <a:tcPr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VAGRundschriftDLig"/>
                      </a:endParaRPr>
                    </a:p>
                  </a:txBody>
                  <a:tcPr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VAGRundschriftDLig"/>
                      </a:endParaRPr>
                    </a:p>
                  </a:txBody>
                  <a:tcPr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latin typeface="VAGRundschriftDLig"/>
                      </a:endParaRPr>
                    </a:p>
                  </a:txBody>
                  <a:tcPr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VAGRundschriftDLig"/>
                      </a:endParaRPr>
                    </a:p>
                  </a:txBody>
                  <a:tcPr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Trapezoid 7"/>
          <p:cNvSpPr/>
          <p:nvPr/>
        </p:nvSpPr>
        <p:spPr>
          <a:xfrm rot="16200000">
            <a:off x="2190108" y="2402802"/>
            <a:ext cx="2781300" cy="630089"/>
          </a:xfrm>
          <a:prstGeom prst="trapezoi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  <a:latin typeface="VAGRundschriftDLig"/>
              </a:rPr>
              <a:t>Address Decoder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895804" y="1472453"/>
            <a:ext cx="798549" cy="0"/>
          </a:xfrm>
          <a:prstGeom prst="straightConnector1">
            <a:avLst/>
          </a:prstGeom>
          <a:ln w="38100">
            <a:solidFill>
              <a:srgbClr val="D8E1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95804" y="1748118"/>
            <a:ext cx="798549" cy="0"/>
          </a:xfrm>
          <a:prstGeom prst="straightConnector1">
            <a:avLst/>
          </a:prstGeom>
          <a:ln w="38100">
            <a:solidFill>
              <a:srgbClr val="D8E1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95804" y="2013697"/>
            <a:ext cx="798549" cy="0"/>
          </a:xfrm>
          <a:prstGeom prst="straightConnector1">
            <a:avLst/>
          </a:prstGeom>
          <a:ln w="38100">
            <a:solidFill>
              <a:srgbClr val="D8E1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95804" y="3963521"/>
            <a:ext cx="798549" cy="0"/>
          </a:xfrm>
          <a:prstGeom prst="straightConnector1">
            <a:avLst/>
          </a:prstGeom>
          <a:ln w="38100">
            <a:solidFill>
              <a:srgbClr val="D8E1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95804" y="3694580"/>
            <a:ext cx="798549" cy="0"/>
          </a:xfrm>
          <a:prstGeom prst="straightConnector1">
            <a:avLst/>
          </a:prstGeom>
          <a:ln w="38100">
            <a:solidFill>
              <a:srgbClr val="D8E1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73890" y="2423565"/>
            <a:ext cx="322524" cy="923330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chemeClr val="tx1"/>
                </a:solidFill>
                <a:latin typeface="Courier"/>
                <a:ea typeface="+mn-ea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chemeClr val="tx1"/>
                </a:solidFill>
                <a:latin typeface="Courier"/>
                <a:ea typeface="+mn-ea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chemeClr val="tx1"/>
                </a:solidFill>
                <a:latin typeface="Courier"/>
                <a:ea typeface="+mn-ea"/>
                <a:cs typeface="+mn-cs"/>
              </a:rPr>
              <a:t>.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2318653" y="2717846"/>
            <a:ext cx="941294" cy="1"/>
          </a:xfrm>
          <a:prstGeom prst="straightConnector1">
            <a:avLst/>
          </a:prstGeom>
          <a:ln w="38100">
            <a:solidFill>
              <a:srgbClr val="D8E1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02858" y="1556087"/>
            <a:ext cx="1107996" cy="1015663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schemeClr val="tx1"/>
                </a:solidFill>
                <a:latin typeface="Courier"/>
                <a:ea typeface="+mn-ea"/>
                <a:cs typeface="+mn-cs"/>
              </a:rPr>
              <a:t>Inst</a:t>
            </a:r>
            <a:r>
              <a:rPr lang="en-US" sz="2000" b="1" dirty="0">
                <a:solidFill>
                  <a:schemeClr val="tx1"/>
                </a:solidFill>
                <a:latin typeface="Courier"/>
                <a:ea typeface="+mn-ea"/>
                <a:cs typeface="+mn-cs"/>
              </a:rPr>
              <a:t>[]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schemeClr val="tx1"/>
                </a:solidFill>
                <a:latin typeface="Courier"/>
                <a:ea typeface="+mn-ea"/>
                <a:cs typeface="+mn-cs"/>
              </a:rPr>
              <a:t>BrEQ</a:t>
            </a:r>
            <a:endParaRPr lang="en-US" sz="2000" b="1" dirty="0">
              <a:solidFill>
                <a:schemeClr val="tx1"/>
              </a:solidFill>
              <a:latin typeface="Courier"/>
              <a:ea typeface="+mn-ea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schemeClr val="tx1"/>
                </a:solidFill>
                <a:latin typeface="Courier"/>
                <a:ea typeface="+mn-ea"/>
                <a:cs typeface="+mn-cs"/>
              </a:rPr>
              <a:t>BrLT</a:t>
            </a:r>
            <a:endParaRPr lang="en-US" sz="2000" b="1" dirty="0">
              <a:solidFill>
                <a:schemeClr val="tx1"/>
              </a:solidFill>
              <a:latin typeface="Courier"/>
              <a:ea typeface="+mn-ea"/>
              <a:cs typeface="+mn-cs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013779" y="4108498"/>
            <a:ext cx="11579" cy="309357"/>
          </a:xfrm>
          <a:prstGeom prst="straightConnector1">
            <a:avLst/>
          </a:prstGeom>
          <a:ln w="38100">
            <a:solidFill>
              <a:srgbClr val="D8E15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230240" y="4108498"/>
            <a:ext cx="6722" cy="309357"/>
          </a:xfrm>
          <a:prstGeom prst="straightConnector1">
            <a:avLst/>
          </a:prstGeom>
          <a:ln w="38100">
            <a:solidFill>
              <a:srgbClr val="D8E15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344784" y="4108498"/>
            <a:ext cx="11579" cy="309357"/>
          </a:xfrm>
          <a:prstGeom prst="straightConnector1">
            <a:avLst/>
          </a:prstGeom>
          <a:ln w="38100">
            <a:solidFill>
              <a:srgbClr val="D8E15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649584" y="4108498"/>
            <a:ext cx="11579" cy="309357"/>
          </a:xfrm>
          <a:prstGeom prst="straightConnector1">
            <a:avLst/>
          </a:prstGeom>
          <a:ln w="38100">
            <a:solidFill>
              <a:srgbClr val="D8E15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973494" y="4108498"/>
            <a:ext cx="11579" cy="309357"/>
          </a:xfrm>
          <a:prstGeom prst="straightConnector1">
            <a:avLst/>
          </a:prstGeom>
          <a:ln w="38100">
            <a:solidFill>
              <a:srgbClr val="D8E15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94687" y="4399103"/>
            <a:ext cx="4749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tx1"/>
                </a:solidFill>
                <a:latin typeface="VAGRundschriftDLig"/>
                <a:ea typeface="+mn-ea"/>
                <a:cs typeface="+mn-cs"/>
              </a:rPr>
              <a:t>Controller output (</a:t>
            </a:r>
            <a:r>
              <a:rPr lang="en-US" sz="2000" b="1" dirty="0" err="1">
                <a:solidFill>
                  <a:schemeClr val="tx1"/>
                </a:solidFill>
                <a:latin typeface="Courier"/>
                <a:ea typeface="+mn-ea"/>
                <a:cs typeface="+mn-cs"/>
              </a:rPr>
              <a:t>PCSel</a:t>
            </a:r>
            <a:r>
              <a:rPr lang="en-US" sz="2000" b="1" dirty="0">
                <a:solidFill>
                  <a:schemeClr val="tx1"/>
                </a:solidFill>
                <a:latin typeface="Courier"/>
                <a:ea typeface="+mn-ea"/>
                <a:cs typeface="+mn-cs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Courier"/>
                <a:ea typeface="+mn-ea"/>
                <a:cs typeface="+mn-cs"/>
              </a:rPr>
              <a:t>ImmSel</a:t>
            </a:r>
            <a:r>
              <a:rPr lang="en-US" sz="2000" b="1" dirty="0">
                <a:solidFill>
                  <a:schemeClr val="tx1"/>
                </a:solidFill>
                <a:latin typeface="Courier"/>
                <a:ea typeface="+mn-ea"/>
                <a:cs typeface="+mn-cs"/>
              </a:rPr>
              <a:t>, </a:t>
            </a:r>
            <a:r>
              <a:rPr lang="en-US" sz="2000" b="1" dirty="0">
                <a:solidFill>
                  <a:schemeClr val="tx1"/>
                </a:solidFill>
                <a:latin typeface="VAGRundschriftDLig"/>
                <a:ea typeface="+mn-ea"/>
                <a:cs typeface="+mn-cs"/>
              </a:rPr>
              <a:t>…)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95804" y="1148996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/>
                </a:solidFill>
                <a:latin typeface="Courier"/>
                <a:ea typeface="+mn-ea"/>
                <a:cs typeface="+mn-cs"/>
              </a:rPr>
              <a:t>add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95803" y="1429567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/>
                </a:solidFill>
                <a:latin typeface="Courier"/>
                <a:ea typeface="+mn-ea"/>
                <a:cs typeface="+mn-cs"/>
              </a:rPr>
              <a:t>sub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95802" y="1699797"/>
            <a:ext cx="431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/>
                </a:solidFill>
                <a:latin typeface="Courier"/>
                <a:ea typeface="+mn-ea"/>
                <a:cs typeface="+mn-cs"/>
              </a:rPr>
              <a:t>or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906799" y="3633663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 err="1">
                <a:solidFill>
                  <a:schemeClr val="tx1"/>
                </a:solidFill>
                <a:latin typeface="Courier"/>
                <a:ea typeface="+mn-ea"/>
                <a:cs typeface="+mn-cs"/>
              </a:rPr>
              <a:t>jal</a:t>
            </a:r>
            <a:endParaRPr lang="en-US" sz="1600" b="1" dirty="0">
              <a:solidFill>
                <a:schemeClr val="tx1"/>
              </a:solidFill>
              <a:latin typeface="Courier"/>
              <a:ea typeface="+mn-ea"/>
              <a:cs typeface="+mn-cs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2560701" y="2647952"/>
            <a:ext cx="246529" cy="152399"/>
          </a:xfrm>
          <a:prstGeom prst="line">
            <a:avLst/>
          </a:prstGeom>
          <a:ln w="76200">
            <a:solidFill>
              <a:srgbClr val="D8E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67162" y="27877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chemeClr val="tx1"/>
                </a:solidFill>
                <a:latin typeface="VAGRundschriftDLig"/>
                <a:ea typeface="+mn-ea"/>
                <a:cs typeface="+mn-cs"/>
              </a:rPr>
              <a:t>11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71314" y="795376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AND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00331" y="79537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84526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</a:t>
            </a:r>
            <a:r>
              <a:rPr lang="en-US"/>
              <a:t>Logic to Decode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520" y="3280990"/>
            <a:ext cx="5966651" cy="66675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latin typeface="Courier"/>
              </a:rPr>
              <a:t>add = </a:t>
            </a:r>
            <a:r>
              <a:rPr lang="en-US" sz="1800" b="1" dirty="0" err="1">
                <a:latin typeface="Courier"/>
              </a:rPr>
              <a:t>i</a:t>
            </a:r>
            <a:r>
              <a:rPr lang="en-US" sz="1800" b="1" dirty="0">
                <a:latin typeface="Courier"/>
              </a:rPr>
              <a:t>[30]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•</a:t>
            </a:r>
            <a:r>
              <a:rPr lang="en-US" sz="1800" b="1" dirty="0" err="1">
                <a:latin typeface="Courier"/>
              </a:rPr>
              <a:t>i</a:t>
            </a:r>
            <a:r>
              <a:rPr lang="en-US" sz="1800" b="1" dirty="0">
                <a:latin typeface="Courier"/>
              </a:rPr>
              <a:t>[14]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•</a:t>
            </a:r>
            <a:r>
              <a:rPr lang="en-US" sz="1800" b="1" dirty="0" err="1">
                <a:latin typeface="Courier"/>
              </a:rPr>
              <a:t>i</a:t>
            </a:r>
            <a:r>
              <a:rPr lang="en-US" sz="1800" b="1" dirty="0">
                <a:latin typeface="Courier"/>
              </a:rPr>
              <a:t>[13]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•</a:t>
            </a:r>
            <a:r>
              <a:rPr lang="en-US" sz="1800" b="1" dirty="0" err="1">
                <a:latin typeface="Courier"/>
              </a:rPr>
              <a:t>i</a:t>
            </a:r>
            <a:r>
              <a:rPr lang="en-US" sz="1800" b="1" dirty="0">
                <a:latin typeface="Courier"/>
              </a:rPr>
              <a:t>[12]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•</a:t>
            </a:r>
            <a:r>
              <a:rPr lang="en-US" sz="1800" b="1" dirty="0">
                <a:latin typeface="Courier"/>
              </a:rPr>
              <a:t>R-type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A7F6A9C-5D66-4C58-BB7E-6AAF21B8B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0693" y="1294458"/>
            <a:ext cx="4568307" cy="17596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E4ECDC-7372-4493-8978-DB0D6211D25C}"/>
              </a:ext>
            </a:extLst>
          </p:cNvPr>
          <p:cNvSpPr txBox="1"/>
          <p:nvPr/>
        </p:nvSpPr>
        <p:spPr>
          <a:xfrm>
            <a:off x="5771765" y="894348"/>
            <a:ext cx="1852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FFC000"/>
                </a:solidFill>
                <a:latin typeface="Courier"/>
                <a:ea typeface="+mn-ea"/>
                <a:cs typeface="+mn-cs"/>
              </a:rPr>
              <a:t>inst</a:t>
            </a:r>
            <a:r>
              <a:rPr lang="en-US" sz="2000" b="1" dirty="0">
                <a:solidFill>
                  <a:srgbClr val="FFC000"/>
                </a:solidFill>
                <a:latin typeface="Courier"/>
                <a:ea typeface="+mn-ea"/>
                <a:cs typeface="+mn-cs"/>
              </a:rPr>
              <a:t>[6:2]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95DCEA-193B-4826-BE3D-A328C73052E1}"/>
              </a:ext>
            </a:extLst>
          </p:cNvPr>
          <p:cNvSpPr txBox="1"/>
          <p:nvPr/>
        </p:nvSpPr>
        <p:spPr>
          <a:xfrm>
            <a:off x="3851979" y="839014"/>
            <a:ext cx="22057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FFC000"/>
                </a:solidFill>
                <a:latin typeface="Courier"/>
                <a:ea typeface="+mn-ea"/>
                <a:cs typeface="+mn-cs"/>
              </a:rPr>
              <a:t>inst</a:t>
            </a:r>
            <a:r>
              <a:rPr lang="en-US" sz="2000" b="1" dirty="0">
                <a:solidFill>
                  <a:srgbClr val="FFC000"/>
                </a:solidFill>
                <a:latin typeface="Courier"/>
                <a:ea typeface="+mn-ea"/>
                <a:cs typeface="+mn-cs"/>
              </a:rPr>
              <a:t>[14:12]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7996C3-9B0E-4634-843B-CFBD64541A4B}"/>
              </a:ext>
            </a:extLst>
          </p:cNvPr>
          <p:cNvSpPr txBox="1"/>
          <p:nvPr/>
        </p:nvSpPr>
        <p:spPr>
          <a:xfrm>
            <a:off x="2355476" y="839014"/>
            <a:ext cx="22057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FFC000"/>
                </a:solidFill>
                <a:latin typeface="Courier"/>
                <a:ea typeface="+mn-ea"/>
                <a:cs typeface="+mn-cs"/>
              </a:rPr>
              <a:t>inst</a:t>
            </a:r>
            <a:r>
              <a:rPr lang="en-US" sz="2000" b="1" dirty="0">
                <a:solidFill>
                  <a:srgbClr val="FFC000"/>
                </a:solidFill>
                <a:latin typeface="Courier"/>
                <a:ea typeface="+mn-ea"/>
                <a:cs typeface="+mn-cs"/>
              </a:rPr>
              <a:t>[30]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2CCA4AA-CC91-4525-8D03-74B64D8C4CF8}"/>
              </a:ext>
            </a:extLst>
          </p:cNvPr>
          <p:cNvSpPr/>
          <p:nvPr/>
        </p:nvSpPr>
        <p:spPr>
          <a:xfrm>
            <a:off x="5134353" y="1220060"/>
            <a:ext cx="220138" cy="1949032"/>
          </a:xfrm>
          <a:prstGeom prst="roundRect">
            <a:avLst>
              <a:gd name="adj" fmla="val 50000"/>
            </a:avLst>
          </a:prstGeom>
          <a:solidFill>
            <a:srgbClr val="C5DBC3">
              <a:alpha val="0"/>
            </a:srgbClr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E5AD88F-04D3-41FC-83A8-ACE89B707BAE}"/>
              </a:ext>
            </a:extLst>
          </p:cNvPr>
          <p:cNvSpPr/>
          <p:nvPr/>
        </p:nvSpPr>
        <p:spPr>
          <a:xfrm>
            <a:off x="6318103" y="1199764"/>
            <a:ext cx="454092" cy="1949032"/>
          </a:xfrm>
          <a:prstGeom prst="roundRect">
            <a:avLst>
              <a:gd name="adj" fmla="val 50000"/>
            </a:avLst>
          </a:prstGeom>
          <a:solidFill>
            <a:srgbClr val="C5DBC3">
              <a:alpha val="0"/>
            </a:srgbClr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F52DD72-865A-4897-A61C-BE8A2E14ACB4}"/>
              </a:ext>
            </a:extLst>
          </p:cNvPr>
          <p:cNvSpPr/>
          <p:nvPr/>
        </p:nvSpPr>
        <p:spPr>
          <a:xfrm>
            <a:off x="3042528" y="1199764"/>
            <a:ext cx="91277" cy="1885074"/>
          </a:xfrm>
          <a:prstGeom prst="roundRect">
            <a:avLst>
              <a:gd name="adj" fmla="val 50000"/>
            </a:avLst>
          </a:prstGeom>
          <a:solidFill>
            <a:srgbClr val="C5DBC3">
              <a:alpha val="0"/>
            </a:srgbClr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B0E847-1C3E-4380-AF5D-2A0EF273B8D3}"/>
              </a:ext>
            </a:extLst>
          </p:cNvPr>
          <p:cNvCxnSpPr>
            <a:cxnSpLocks/>
          </p:cNvCxnSpPr>
          <p:nvPr/>
        </p:nvCxnSpPr>
        <p:spPr>
          <a:xfrm>
            <a:off x="2807234" y="1163559"/>
            <a:ext cx="207469" cy="7556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5A3AF57-DA4B-4FDF-858A-2CBD2A2538D0}"/>
              </a:ext>
            </a:extLst>
          </p:cNvPr>
          <p:cNvCxnSpPr>
            <a:cxnSpLocks/>
          </p:cNvCxnSpPr>
          <p:nvPr/>
        </p:nvCxnSpPr>
        <p:spPr>
          <a:xfrm>
            <a:off x="4933975" y="1151541"/>
            <a:ext cx="207469" cy="7556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BF02CD-6BB8-43FE-B260-FA1B6A89C47B}"/>
              </a:ext>
            </a:extLst>
          </p:cNvPr>
          <p:cNvCxnSpPr>
            <a:cxnSpLocks/>
          </p:cNvCxnSpPr>
          <p:nvPr/>
        </p:nvCxnSpPr>
        <p:spPr>
          <a:xfrm>
            <a:off x="6172699" y="1201341"/>
            <a:ext cx="207469" cy="7556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985F80-A6F6-4E73-BD45-B7EF59FA7017}"/>
              </a:ext>
            </a:extLst>
          </p:cNvPr>
          <p:cNvCxnSpPr/>
          <p:nvPr/>
        </p:nvCxnSpPr>
        <p:spPr>
          <a:xfrm>
            <a:off x="2791866" y="3318931"/>
            <a:ext cx="595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91A7CCB-1AC9-4A93-82FB-6B787DE58315}"/>
              </a:ext>
            </a:extLst>
          </p:cNvPr>
          <p:cNvCxnSpPr/>
          <p:nvPr/>
        </p:nvCxnSpPr>
        <p:spPr>
          <a:xfrm>
            <a:off x="3624303" y="3313809"/>
            <a:ext cx="595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AB64F-5E5A-412D-A949-BB27D7198428}"/>
              </a:ext>
            </a:extLst>
          </p:cNvPr>
          <p:cNvCxnSpPr/>
          <p:nvPr/>
        </p:nvCxnSpPr>
        <p:spPr>
          <a:xfrm>
            <a:off x="4460582" y="3307407"/>
            <a:ext cx="595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0C46D8-AA17-4F0F-AB78-5B2F9D9A4018}"/>
              </a:ext>
            </a:extLst>
          </p:cNvPr>
          <p:cNvCxnSpPr/>
          <p:nvPr/>
        </p:nvCxnSpPr>
        <p:spPr>
          <a:xfrm>
            <a:off x="5296861" y="3301005"/>
            <a:ext cx="595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CDE9C21-1F9C-4905-8B2F-812D5422BBF3}"/>
              </a:ext>
            </a:extLst>
          </p:cNvPr>
          <p:cNvSpPr txBox="1">
            <a:spLocks/>
          </p:cNvSpPr>
          <p:nvPr/>
        </p:nvSpPr>
        <p:spPr bwMode="auto">
          <a:xfrm>
            <a:off x="1791661" y="3844819"/>
            <a:ext cx="5966651" cy="446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marL="367091" indent="-306146" algn="l" rtl="0" eaLnBrk="0" fontAlgn="base" hangingPunct="0">
              <a:spcBef>
                <a:spcPts val="625"/>
              </a:spcBef>
              <a:spcAft>
                <a:spcPct val="0"/>
              </a:spcAft>
              <a:buClr>
                <a:srgbClr val="E4DDD2"/>
              </a:buClr>
              <a:buSzPct val="95000"/>
              <a:buFont typeface="Wingdings" pitchFamily="-1" charset="2"/>
              <a:buChar char=""/>
              <a:defRPr sz="2400" b="0" i="0" kern="1200">
                <a:solidFill>
                  <a:schemeClr val="tx1"/>
                </a:solidFill>
                <a:latin typeface="VAGRundschriftD" panose="00000500000000000000" pitchFamily="50" charset="0"/>
                <a:ea typeface="ＭＳ Ｐゴシック" charset="-128"/>
                <a:cs typeface="VAGRundschriftDLig" pitchFamily="2" charset="77"/>
              </a:defRPr>
            </a:lvl1pPr>
            <a:lvl2pPr marL="660481" indent="-255121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1" charset="2"/>
              <a:buChar char=""/>
              <a:defRPr sz="2000" b="0" i="0" kern="1200">
                <a:solidFill>
                  <a:srgbClr val="C5DBC3"/>
                </a:solidFill>
                <a:latin typeface="VAGRundschriftD" panose="00000500000000000000" pitchFamily="50" charset="0"/>
                <a:ea typeface="ＭＳ Ｐゴシック" charset="-128"/>
                <a:cs typeface="+mn-cs"/>
              </a:defRPr>
            </a:lvl2pPr>
            <a:lvl3pPr marL="888673" indent="-204097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1" charset="2"/>
              <a:buChar char=""/>
              <a:defRPr sz="2000" b="0" i="0" kern="1200">
                <a:solidFill>
                  <a:srgbClr val="00BEE2"/>
                </a:solidFill>
                <a:latin typeface="VAGRundschriftD" panose="00000500000000000000" pitchFamily="50" charset="0"/>
                <a:ea typeface="ＭＳ Ｐゴシック" charset="-128"/>
                <a:cs typeface="+mn-cs"/>
              </a:defRPr>
            </a:lvl3pPr>
            <a:lvl4pPr marL="1264171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875" b="0" i="0" kern="1200">
                <a:solidFill>
                  <a:srgbClr val="FFC117"/>
                </a:solidFill>
                <a:latin typeface="VAGRundschriftD" panose="00000500000000000000" pitchFamily="50" charset="0"/>
                <a:ea typeface="ＭＳ Ｐゴシック" charset="-128"/>
                <a:cs typeface="+mn-cs"/>
              </a:defRPr>
            </a:lvl4pPr>
            <a:lvl5pPr marL="1322379" indent="-187089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1" charset="2"/>
              <a:buChar char=""/>
              <a:defRPr sz="1800" b="0" i="0" kern="1200">
                <a:solidFill>
                  <a:srgbClr val="E4DDD2"/>
                </a:solidFill>
                <a:latin typeface="VAGRundschriftD" panose="00000500000000000000" pitchFamily="50" charset="0"/>
                <a:ea typeface="ＭＳ Ｐゴシック" charset="-128"/>
                <a:cs typeface="+mn-cs"/>
              </a:defRPr>
            </a:lvl5pPr>
            <a:lvl6pPr marL="1526645" indent="-187769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8086" indent="-163278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69528" indent="-163278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0969" indent="-163278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Courier"/>
              </a:rPr>
              <a:t>R-type = </a:t>
            </a:r>
            <a:r>
              <a:rPr lang="en-US" sz="1800" b="1" dirty="0" err="1">
                <a:latin typeface="Courier"/>
              </a:rPr>
              <a:t>i</a:t>
            </a:r>
            <a:r>
              <a:rPr lang="en-US" sz="1800" b="1" dirty="0">
                <a:latin typeface="Courier"/>
              </a:rPr>
              <a:t>[6]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•</a:t>
            </a:r>
            <a:r>
              <a:rPr lang="en-US" sz="1800" b="1" dirty="0" err="1">
                <a:latin typeface="Courier"/>
              </a:rPr>
              <a:t>i</a:t>
            </a:r>
            <a:r>
              <a:rPr lang="en-US" sz="1800" b="1" dirty="0">
                <a:latin typeface="Courier"/>
              </a:rPr>
              <a:t>[5]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•</a:t>
            </a:r>
            <a:r>
              <a:rPr lang="en-US" sz="1800" b="1" dirty="0" err="1">
                <a:latin typeface="Courier"/>
              </a:rPr>
              <a:t>i</a:t>
            </a:r>
            <a:r>
              <a:rPr lang="en-US" sz="1800" b="1" dirty="0">
                <a:latin typeface="Courier"/>
              </a:rPr>
              <a:t>[4]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•</a:t>
            </a:r>
            <a:r>
              <a:rPr lang="en-US" sz="1800" b="1" dirty="0" err="1">
                <a:latin typeface="Courier"/>
              </a:rPr>
              <a:t>i</a:t>
            </a:r>
            <a:r>
              <a:rPr lang="en-US" sz="1800" b="1" dirty="0">
                <a:latin typeface="Courier"/>
              </a:rPr>
              <a:t>[3]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•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[2]•</a:t>
            </a:r>
            <a:r>
              <a:rPr lang="en-US" sz="1800" b="1" dirty="0">
                <a:latin typeface="Courier"/>
              </a:rPr>
              <a:t>RV32I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BE4590-93F8-4C74-864B-74030664E0B5}"/>
              </a:ext>
            </a:extLst>
          </p:cNvPr>
          <p:cNvCxnSpPr>
            <a:cxnSpLocks/>
          </p:cNvCxnSpPr>
          <p:nvPr/>
        </p:nvCxnSpPr>
        <p:spPr>
          <a:xfrm>
            <a:off x="3133805" y="3890110"/>
            <a:ext cx="49562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3F5B7DD-F409-41DE-8B1F-678BC97A3F50}"/>
              </a:ext>
            </a:extLst>
          </p:cNvPr>
          <p:cNvCxnSpPr>
            <a:cxnSpLocks/>
          </p:cNvCxnSpPr>
          <p:nvPr/>
        </p:nvCxnSpPr>
        <p:spPr>
          <a:xfrm>
            <a:off x="5856646" y="3890108"/>
            <a:ext cx="49562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97BF8B-7AAB-474C-90C5-DEC8D3747724}"/>
              </a:ext>
            </a:extLst>
          </p:cNvPr>
          <p:cNvCxnSpPr>
            <a:cxnSpLocks/>
          </p:cNvCxnSpPr>
          <p:nvPr/>
        </p:nvCxnSpPr>
        <p:spPr>
          <a:xfrm>
            <a:off x="5198249" y="3884981"/>
            <a:ext cx="49562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C4BB4768-2002-49E0-92DF-64F0DF4992CD}"/>
              </a:ext>
            </a:extLst>
          </p:cNvPr>
          <p:cNvSpPr txBox="1">
            <a:spLocks/>
          </p:cNvSpPr>
          <p:nvPr/>
        </p:nvSpPr>
        <p:spPr bwMode="auto">
          <a:xfrm>
            <a:off x="1812151" y="4290959"/>
            <a:ext cx="4319708" cy="446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marL="367091" indent="-306146" algn="l" rtl="0" eaLnBrk="0" fontAlgn="base" hangingPunct="0">
              <a:spcBef>
                <a:spcPts val="625"/>
              </a:spcBef>
              <a:spcAft>
                <a:spcPct val="0"/>
              </a:spcAft>
              <a:buClr>
                <a:srgbClr val="E4DDD2"/>
              </a:buClr>
              <a:buSzPct val="95000"/>
              <a:buFont typeface="Wingdings" pitchFamily="-1" charset="2"/>
              <a:buChar char=""/>
              <a:defRPr sz="2400" b="0" i="0" kern="1200">
                <a:solidFill>
                  <a:schemeClr val="tx1"/>
                </a:solidFill>
                <a:latin typeface="VAGRundschriftD" panose="00000500000000000000" pitchFamily="50" charset="0"/>
                <a:ea typeface="ＭＳ Ｐゴシック" charset="-128"/>
                <a:cs typeface="VAGRundschriftDLig" pitchFamily="2" charset="77"/>
              </a:defRPr>
            </a:lvl1pPr>
            <a:lvl2pPr marL="660481" indent="-255121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1" charset="2"/>
              <a:buChar char=""/>
              <a:defRPr sz="2000" b="0" i="0" kern="1200">
                <a:solidFill>
                  <a:srgbClr val="C5DBC3"/>
                </a:solidFill>
                <a:latin typeface="VAGRundschriftD" panose="00000500000000000000" pitchFamily="50" charset="0"/>
                <a:ea typeface="ＭＳ Ｐゴシック" charset="-128"/>
                <a:cs typeface="+mn-cs"/>
              </a:defRPr>
            </a:lvl2pPr>
            <a:lvl3pPr marL="888673" indent="-204097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1" charset="2"/>
              <a:buChar char=""/>
              <a:defRPr sz="2000" b="0" i="0" kern="1200">
                <a:solidFill>
                  <a:srgbClr val="00BEE2"/>
                </a:solidFill>
                <a:latin typeface="VAGRundschriftD" panose="00000500000000000000" pitchFamily="50" charset="0"/>
                <a:ea typeface="ＭＳ Ｐゴシック" charset="-128"/>
                <a:cs typeface="+mn-cs"/>
              </a:defRPr>
            </a:lvl3pPr>
            <a:lvl4pPr marL="1264171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875" b="0" i="0" kern="1200">
                <a:solidFill>
                  <a:srgbClr val="FFC117"/>
                </a:solidFill>
                <a:latin typeface="VAGRundschriftD" panose="00000500000000000000" pitchFamily="50" charset="0"/>
                <a:ea typeface="ＭＳ Ｐゴシック" charset="-128"/>
                <a:cs typeface="+mn-cs"/>
              </a:defRPr>
            </a:lvl4pPr>
            <a:lvl5pPr marL="1322379" indent="-187089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1" charset="2"/>
              <a:buChar char=""/>
              <a:defRPr sz="1800" b="0" i="0" kern="1200">
                <a:solidFill>
                  <a:srgbClr val="E4DDD2"/>
                </a:solidFill>
                <a:latin typeface="VAGRundschriftD" panose="00000500000000000000" pitchFamily="50" charset="0"/>
                <a:ea typeface="ＭＳ Ｐゴシック" charset="-128"/>
                <a:cs typeface="+mn-cs"/>
              </a:defRPr>
            </a:lvl5pPr>
            <a:lvl6pPr marL="1526645" indent="-187769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8086" indent="-163278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69528" indent="-163278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0969" indent="-163278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Courier"/>
              </a:rPr>
              <a:t>RV32I = </a:t>
            </a:r>
            <a:r>
              <a:rPr lang="en-US" sz="1800" b="1" dirty="0" err="1">
                <a:latin typeface="Courier"/>
              </a:rPr>
              <a:t>i</a:t>
            </a:r>
            <a:r>
              <a:rPr lang="en-US" sz="1800" b="1" dirty="0">
                <a:latin typeface="Courier"/>
              </a:rPr>
              <a:t>[1]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•</a:t>
            </a:r>
            <a:r>
              <a:rPr lang="en-US" sz="1800" b="1" dirty="0" err="1">
                <a:latin typeface="Courier"/>
              </a:rPr>
              <a:t>i</a:t>
            </a:r>
            <a:r>
              <a:rPr lang="en-US" sz="1800" b="1" dirty="0">
                <a:latin typeface="Courier"/>
              </a:rPr>
              <a:t>[0] </a:t>
            </a:r>
          </a:p>
        </p:txBody>
      </p:sp>
    </p:spTree>
    <p:extLst>
      <p:ext uri="{BB962C8B-B14F-4D97-AF65-F5344CB8AC3E}">
        <p14:creationId xmlns:p14="http://schemas.microsoft.com/office/powerpoint/2010/main" val="418846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3" grpId="0" build="p"/>
      <p:bldP spid="40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819400" y="2125980"/>
            <a:ext cx="5867400" cy="1131570"/>
          </a:xfrm>
        </p:spPr>
        <p:txBody>
          <a:bodyPr/>
          <a:lstStyle/>
          <a:p>
            <a:r>
              <a:rPr lang="en-US" dirty="0"/>
              <a:t>“And In Conclusion…”</a:t>
            </a:r>
          </a:p>
          <a:p>
            <a:r>
              <a:rPr lang="en-US" dirty="0"/>
              <a:t>(drum roll)</a:t>
            </a:r>
          </a:p>
        </p:txBody>
      </p:sp>
    </p:spTree>
    <p:extLst>
      <p:ext uri="{BB962C8B-B14F-4D97-AF65-F5344CB8AC3E}">
        <p14:creationId xmlns:p14="http://schemas.microsoft.com/office/powerpoint/2010/main" val="1154958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819807" y="40290"/>
            <a:ext cx="8171792" cy="400050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18 VAG Rounded Bold   07390" pitchFamily="2" charset="0"/>
              </a:rPr>
              <a:t>Call home, we’ve made HW/SW contact!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0C413B-FDEC-62F9-2FC9-EB42317B3665}"/>
              </a:ext>
            </a:extLst>
          </p:cNvPr>
          <p:cNvSpPr>
            <a:spLocks/>
          </p:cNvSpPr>
          <p:nvPr/>
        </p:nvSpPr>
        <p:spPr bwMode="auto">
          <a:xfrm>
            <a:off x="1674759" y="819151"/>
            <a:ext cx="2600325" cy="514053"/>
          </a:xfrm>
          <a:prstGeom prst="rect">
            <a:avLst/>
          </a:prstGeom>
          <a:solidFill>
            <a:srgbClr val="C5DBC3"/>
          </a:solidFill>
          <a:ln w="28575" cap="flat">
            <a:solidFill>
              <a:srgbClr val="3DA8C9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14288" tIns="14288" rIns="14288" bIns="14288"/>
          <a:lstStyle/>
          <a:p>
            <a:pPr>
              <a:lnSpc>
                <a:spcPct val="85000"/>
              </a:lnSpc>
              <a:spcBef>
                <a:spcPts val="879"/>
              </a:spcBef>
            </a:pPr>
            <a:r>
              <a:rPr lang="en-US" sz="1800" dirty="0">
                <a:solidFill>
                  <a:srgbClr val="3A4E58"/>
                </a:solidFill>
                <a:latin typeface="18 VAG Rounded Thin   55390" pitchFamily="2" charset="0"/>
                <a:ea typeface="ＭＳ Ｐゴシック" charset="0"/>
                <a:cs typeface="Calibri Bold" charset="0"/>
                <a:sym typeface="Calibri Bold" charset="0"/>
              </a:rPr>
              <a:t>High Level Language</a:t>
            </a:r>
            <a:br>
              <a:rPr lang="en-US" sz="1800" dirty="0">
                <a:solidFill>
                  <a:srgbClr val="3A4E58"/>
                </a:solidFill>
                <a:latin typeface="18 VAG Rounded Thin   55390" pitchFamily="2" charset="0"/>
                <a:ea typeface="ＭＳ Ｐゴシック" charset="0"/>
                <a:cs typeface="Calibri Bold" charset="0"/>
                <a:sym typeface="Calibri Bold" charset="0"/>
              </a:rPr>
            </a:br>
            <a:r>
              <a:rPr lang="en-US" sz="1800" dirty="0">
                <a:solidFill>
                  <a:srgbClr val="3A4E58"/>
                </a:solidFill>
                <a:latin typeface="18 VAG Rounded Thin   55390" pitchFamily="2" charset="0"/>
                <a:ea typeface="ＭＳ Ｐゴシック" charset="0"/>
                <a:cs typeface="Calibri Bold" charset="0"/>
                <a:sym typeface="Calibri Bold" charset="0"/>
              </a:rPr>
              <a:t>Program (e.g., C)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17549F-9BBF-2DD8-FFF9-DAD2B3247F28}"/>
              </a:ext>
            </a:extLst>
          </p:cNvPr>
          <p:cNvSpPr>
            <a:spLocks/>
          </p:cNvSpPr>
          <p:nvPr/>
        </p:nvSpPr>
        <p:spPr bwMode="auto">
          <a:xfrm>
            <a:off x="1674758" y="1564183"/>
            <a:ext cx="2600326" cy="497384"/>
          </a:xfrm>
          <a:prstGeom prst="rect">
            <a:avLst/>
          </a:prstGeom>
          <a:solidFill>
            <a:srgbClr val="C5DBC3"/>
          </a:solidFill>
          <a:ln w="28575" cap="flat">
            <a:solidFill>
              <a:srgbClr val="3DA8C9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14288" tIns="14288" rIns="14288" bIns="14288"/>
          <a:lstStyle/>
          <a:p>
            <a:pPr>
              <a:lnSpc>
                <a:spcPct val="85000"/>
              </a:lnSpc>
              <a:spcBef>
                <a:spcPts val="879"/>
              </a:spcBef>
            </a:pPr>
            <a:r>
              <a:rPr lang="en-US" sz="1800" dirty="0">
                <a:solidFill>
                  <a:srgbClr val="3A4E58"/>
                </a:solidFill>
                <a:latin typeface="18 VAG Rounded Thin   55390" pitchFamily="2" charset="0"/>
                <a:ea typeface="ＭＳ Ｐゴシック" charset="0"/>
                <a:cs typeface="Calibri Bold" charset="0"/>
                <a:sym typeface="Calibri Bold" charset="0"/>
              </a:rPr>
              <a:t>Assembly  Language </a:t>
            </a:r>
            <a:br>
              <a:rPr lang="en-US" sz="1800" dirty="0">
                <a:solidFill>
                  <a:srgbClr val="3A4E58"/>
                </a:solidFill>
                <a:latin typeface="18 VAG Rounded Thin   55390" pitchFamily="2" charset="0"/>
                <a:ea typeface="ＭＳ Ｐゴシック" charset="0"/>
                <a:cs typeface="Calibri Bold" charset="0"/>
                <a:sym typeface="Calibri Bold" charset="0"/>
              </a:rPr>
            </a:br>
            <a:r>
              <a:rPr lang="en-US" sz="1800" dirty="0">
                <a:solidFill>
                  <a:srgbClr val="3A4E58"/>
                </a:solidFill>
                <a:latin typeface="18 VAG Rounded Thin   55390" pitchFamily="2" charset="0"/>
                <a:ea typeface="ＭＳ Ｐゴシック" charset="0"/>
                <a:cs typeface="Calibri Bold" charset="0"/>
                <a:sym typeface="Calibri Bold" charset="0"/>
              </a:rPr>
              <a:t>Program (e.g., RISC-V)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DAFB4-31EE-4286-F0C1-92091A2B4FF7}"/>
              </a:ext>
            </a:extLst>
          </p:cNvPr>
          <p:cNvSpPr>
            <a:spLocks/>
          </p:cNvSpPr>
          <p:nvPr/>
        </p:nvSpPr>
        <p:spPr bwMode="auto">
          <a:xfrm>
            <a:off x="1674758" y="2244860"/>
            <a:ext cx="2600326" cy="518816"/>
          </a:xfrm>
          <a:prstGeom prst="rect">
            <a:avLst/>
          </a:prstGeom>
          <a:solidFill>
            <a:srgbClr val="C5DBC3"/>
          </a:solidFill>
          <a:ln w="28575" cap="flat">
            <a:solidFill>
              <a:srgbClr val="3DA8C9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14288" tIns="14288" rIns="14288" bIns="14288"/>
          <a:lstStyle/>
          <a:p>
            <a:pPr>
              <a:lnSpc>
                <a:spcPct val="85000"/>
              </a:lnSpc>
              <a:spcBef>
                <a:spcPts val="879"/>
              </a:spcBef>
            </a:pPr>
            <a:r>
              <a:rPr lang="en-US" sz="1800" dirty="0">
                <a:solidFill>
                  <a:srgbClr val="3A4E58"/>
                </a:solidFill>
                <a:latin typeface="18 VAG Rounded Thin   55390" pitchFamily="2" charset="0"/>
                <a:ea typeface="ＭＳ Ｐゴシック" charset="0"/>
                <a:cs typeface="Calibri Bold" charset="0"/>
                <a:sym typeface="Calibri Bold" charset="0"/>
              </a:rPr>
              <a:t>Machine  Language Program (RISC-V)</a:t>
            </a:r>
          </a:p>
        </p:txBody>
      </p:sp>
      <p:sp>
        <p:nvSpPr>
          <p:cNvPr id="7" name="Line 9">
            <a:extLst>
              <a:ext uri="{FF2B5EF4-FFF2-40B4-BE49-F238E27FC236}">
                <a16:creationId xmlns:a16="http://schemas.microsoft.com/office/drawing/2014/main" id="{0FB01107-C205-BA43-855C-088F4523CE7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1887" y="1352551"/>
            <a:ext cx="0" cy="225921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2867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952BB71E-1D5E-1B51-7D0D-BB55A1C3A37C}"/>
              </a:ext>
            </a:extLst>
          </p:cNvPr>
          <p:cNvSpPr>
            <a:spLocks/>
          </p:cNvSpPr>
          <p:nvPr/>
        </p:nvSpPr>
        <p:spPr bwMode="auto">
          <a:xfrm>
            <a:off x="3014762" y="1357014"/>
            <a:ext cx="1321594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14288" tIns="14288" rIns="14288" bIns="14288"/>
          <a:lstStyle/>
          <a:p>
            <a:pPr algn="l">
              <a:lnSpc>
                <a:spcPct val="85000"/>
              </a:lnSpc>
            </a:pPr>
            <a:r>
              <a:rPr lang="en-US" sz="1575" dirty="0">
                <a:solidFill>
                  <a:schemeClr val="tx1"/>
                </a:solidFill>
                <a:latin typeface="18 VAG Rounded Thin   55390" pitchFamily="2" charset="0"/>
                <a:ea typeface="ＭＳ Ｐゴシック" charset="0"/>
                <a:cs typeface="Calibri Bold Italic" charset="0"/>
                <a:sym typeface="Calibri Bold Italic" charset="0"/>
              </a:rPr>
              <a:t>Compiler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6BA1C4CA-98FF-A8B5-B984-1015FEAAC97D}"/>
              </a:ext>
            </a:extLst>
          </p:cNvPr>
          <p:cNvSpPr>
            <a:spLocks/>
          </p:cNvSpPr>
          <p:nvPr/>
        </p:nvSpPr>
        <p:spPr bwMode="auto">
          <a:xfrm>
            <a:off x="2950469" y="2059123"/>
            <a:ext cx="1450181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14288" tIns="14288" rIns="14288" bIns="14288"/>
          <a:lstStyle/>
          <a:p>
            <a:pPr algn="l">
              <a:lnSpc>
                <a:spcPct val="85000"/>
              </a:lnSpc>
            </a:pPr>
            <a:r>
              <a:rPr lang="en-US" sz="1575" dirty="0">
                <a:solidFill>
                  <a:schemeClr val="tx1"/>
                </a:solidFill>
                <a:latin typeface="18 VAG Rounded Thin   55390" pitchFamily="2" charset="0"/>
                <a:ea typeface="ＭＳ Ｐゴシック" charset="0"/>
                <a:cs typeface="Calibri Bold Italic" charset="0"/>
                <a:sym typeface="Calibri Bold Italic" charset="0"/>
              </a:rPr>
              <a:t>Assembler</a:t>
            </a: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F9E0CC14-54E1-61F9-692F-A5CFCEB467C4}"/>
              </a:ext>
            </a:extLst>
          </p:cNvPr>
          <p:cNvSpPr>
            <a:spLocks/>
          </p:cNvSpPr>
          <p:nvPr/>
        </p:nvSpPr>
        <p:spPr bwMode="auto">
          <a:xfrm>
            <a:off x="1658343" y="2771180"/>
            <a:ext cx="2743200" cy="105370"/>
          </a:xfrm>
          <a:prstGeom prst="rect">
            <a:avLst/>
          </a:prstGeom>
          <a:solidFill>
            <a:srgbClr val="FFC000"/>
          </a:solidFill>
          <a:ln w="12700" cap="flat">
            <a:solidFill>
              <a:srgbClr val="3DA8C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endParaRPr lang="en-US" sz="12867"/>
          </a:p>
        </p:txBody>
      </p:sp>
      <p:sp>
        <p:nvSpPr>
          <p:cNvPr id="11" name="Line 17">
            <a:extLst>
              <a:ext uri="{FF2B5EF4-FFF2-40B4-BE49-F238E27FC236}">
                <a16:creationId xmlns:a16="http://schemas.microsoft.com/office/drawing/2014/main" id="{1A9F6CB8-B75C-4BC4-54C4-3874CDDE484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0462" y="2078769"/>
            <a:ext cx="0" cy="160734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2867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9D1D8A33-AEF5-DF6F-7541-DB784D18C6F3}"/>
              </a:ext>
            </a:extLst>
          </p:cNvPr>
          <p:cNvSpPr>
            <a:spLocks/>
          </p:cNvSpPr>
          <p:nvPr/>
        </p:nvSpPr>
        <p:spPr bwMode="auto">
          <a:xfrm>
            <a:off x="1668071" y="3028950"/>
            <a:ext cx="3369012" cy="531298"/>
          </a:xfrm>
          <a:prstGeom prst="rect">
            <a:avLst/>
          </a:prstGeom>
          <a:solidFill>
            <a:srgbClr val="C5DBC3"/>
          </a:solidFill>
          <a:ln w="28575" cap="flat">
            <a:solidFill>
              <a:srgbClr val="3DA8C9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14288" tIns="14288" rIns="14288" bIns="14288"/>
          <a:lstStyle/>
          <a:p>
            <a:pPr>
              <a:lnSpc>
                <a:spcPct val="88000"/>
              </a:lnSpc>
              <a:spcBef>
                <a:spcPts val="928"/>
              </a:spcBef>
            </a:pPr>
            <a:r>
              <a:rPr lang="en-US" sz="1800">
                <a:solidFill>
                  <a:srgbClr val="3A4E58"/>
                </a:solidFill>
                <a:latin typeface="18 VAG Rounded Thin   55390" pitchFamily="2" charset="0"/>
                <a:ea typeface="ＭＳ Ｐゴシック" charset="0"/>
                <a:cs typeface="Calibri Bold" charset="0"/>
                <a:sym typeface="Calibri Bold" charset="0"/>
              </a:rPr>
              <a:t>Hardware Architecture Description</a:t>
            </a:r>
            <a:br>
              <a:rPr lang="en-US" sz="1800">
                <a:solidFill>
                  <a:srgbClr val="3A4E58"/>
                </a:solidFill>
                <a:latin typeface="18 VAG Rounded Thin   55390" pitchFamily="2" charset="0"/>
                <a:ea typeface="ＭＳ Ｐゴシック" charset="0"/>
                <a:cs typeface="Calibri Bold" charset="0"/>
                <a:sym typeface="Calibri Bold" charset="0"/>
              </a:rPr>
            </a:br>
            <a:r>
              <a:rPr lang="en-US" sz="1800">
                <a:solidFill>
                  <a:srgbClr val="3A4E58"/>
                </a:solidFill>
                <a:latin typeface="18 VAG Rounded Thin   55390" pitchFamily="2" charset="0"/>
                <a:ea typeface="ＭＳ Ｐゴシック" charset="0"/>
                <a:cs typeface="Calibri Bold" charset="0"/>
                <a:sym typeface="Calibri Bold" charset="0"/>
              </a:rPr>
              <a:t>(e.g., block diagrams)</a:t>
            </a:r>
            <a:r>
              <a:rPr lang="en-US" sz="1800">
                <a:solidFill>
                  <a:srgbClr val="3A4E58"/>
                </a:solidFill>
                <a:latin typeface="18 VAG Rounded Thin   55390" pitchFamily="2" charset="0"/>
                <a:ea typeface="ＭＳ Ｐゴシック" charset="0"/>
                <a:cs typeface="Calibri" charset="0"/>
                <a:sym typeface="Calibri" charset="0"/>
              </a:rPr>
              <a:t> </a:t>
            </a:r>
          </a:p>
        </p:txBody>
      </p:sp>
      <p:sp>
        <p:nvSpPr>
          <p:cNvPr id="13" name="Rectangle 18">
            <a:extLst>
              <a:ext uri="{FF2B5EF4-FFF2-40B4-BE49-F238E27FC236}">
                <a16:creationId xmlns:a16="http://schemas.microsoft.com/office/drawing/2014/main" id="{7F57EB5B-BEEB-250B-5C15-320F5D0E3ABA}"/>
              </a:ext>
            </a:extLst>
          </p:cNvPr>
          <p:cNvSpPr>
            <a:spLocks/>
          </p:cNvSpPr>
          <p:nvPr/>
        </p:nvSpPr>
        <p:spPr bwMode="auto">
          <a:xfrm>
            <a:off x="1684283" y="3738562"/>
            <a:ext cx="3352800" cy="585788"/>
          </a:xfrm>
          <a:prstGeom prst="rect">
            <a:avLst/>
          </a:prstGeom>
          <a:solidFill>
            <a:srgbClr val="C5DBC3"/>
          </a:solidFill>
          <a:ln w="28575" cap="flat">
            <a:solidFill>
              <a:srgbClr val="3DA8C9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14288" tIns="14288" rIns="14288" bIns="14288"/>
          <a:lstStyle/>
          <a:p>
            <a:pPr>
              <a:lnSpc>
                <a:spcPct val="88000"/>
              </a:lnSpc>
              <a:spcBef>
                <a:spcPts val="928"/>
              </a:spcBef>
            </a:pPr>
            <a:r>
              <a:rPr lang="en-US" sz="1800" dirty="0">
                <a:solidFill>
                  <a:srgbClr val="3A4E58"/>
                </a:solidFill>
                <a:latin typeface="18 VAG Rounded Thin   55390" pitchFamily="2" charset="0"/>
                <a:ea typeface="ＭＳ Ｐゴシック" charset="0"/>
                <a:cs typeface="Calibri Bold" charset="0"/>
                <a:sym typeface="Calibri Bold" charset="0"/>
              </a:rPr>
              <a:t>Logic Circuit Description</a:t>
            </a:r>
            <a:br>
              <a:rPr lang="en-US" sz="1800" dirty="0">
                <a:solidFill>
                  <a:srgbClr val="3A4E58"/>
                </a:solidFill>
                <a:latin typeface="18 VAG Rounded Thin   55390" pitchFamily="2" charset="0"/>
                <a:ea typeface="ＭＳ Ｐゴシック" charset="0"/>
                <a:cs typeface="Calibri Bold" charset="0"/>
                <a:sym typeface="Calibri Bold" charset="0"/>
              </a:rPr>
            </a:br>
            <a:r>
              <a:rPr lang="en-US" sz="1800" dirty="0">
                <a:solidFill>
                  <a:srgbClr val="3A4E58"/>
                </a:solidFill>
                <a:latin typeface="18 VAG Rounded Thin   55390" pitchFamily="2" charset="0"/>
                <a:ea typeface="ＭＳ Ｐゴシック" charset="0"/>
                <a:cs typeface="Calibri Bold" charset="0"/>
                <a:sym typeface="Calibri Bold" charset="0"/>
              </a:rPr>
              <a:t>(Circuit Schematic Diagrams)</a:t>
            </a: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B50C92E8-99F1-5EF9-B8FA-E45966EC5388}"/>
              </a:ext>
            </a:extLst>
          </p:cNvPr>
          <p:cNvSpPr>
            <a:spLocks/>
          </p:cNvSpPr>
          <p:nvPr/>
        </p:nvSpPr>
        <p:spPr bwMode="auto">
          <a:xfrm>
            <a:off x="2992654" y="3526632"/>
            <a:ext cx="2661140" cy="49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14288" tIns="14288" rIns="14288" bIns="14288"/>
          <a:lstStyle/>
          <a:p>
            <a:pPr algn="l">
              <a:lnSpc>
                <a:spcPct val="85000"/>
              </a:lnSpc>
            </a:pPr>
            <a:r>
              <a:rPr lang="en-US" sz="1600" dirty="0">
                <a:solidFill>
                  <a:schemeClr val="tx1"/>
                </a:solidFill>
                <a:latin typeface="18 VAG Rounded Thin   55390" pitchFamily="2" charset="0"/>
                <a:ea typeface="ＭＳ Ｐゴシック" charset="0"/>
                <a:cs typeface="Calibri Bold Italic" charset="0"/>
                <a:sym typeface="Calibri Bold Italic" charset="0"/>
              </a:rPr>
              <a:t>Architecture Implementation</a:t>
            </a:r>
          </a:p>
        </p:txBody>
      </p:sp>
      <p:sp>
        <p:nvSpPr>
          <p:cNvPr id="15" name="Line 17">
            <a:extLst>
              <a:ext uri="{FF2B5EF4-FFF2-40B4-BE49-F238E27FC236}">
                <a16:creationId xmlns:a16="http://schemas.microsoft.com/office/drawing/2014/main" id="{BA0698F4-70DC-8CA7-17F1-757FE646A2C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3483" y="2876550"/>
            <a:ext cx="0" cy="160734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2867"/>
          </a:p>
        </p:txBody>
      </p:sp>
      <p:sp>
        <p:nvSpPr>
          <p:cNvPr id="16" name="Line 17">
            <a:extLst>
              <a:ext uri="{FF2B5EF4-FFF2-40B4-BE49-F238E27FC236}">
                <a16:creationId xmlns:a16="http://schemas.microsoft.com/office/drawing/2014/main" id="{7F1F3D5F-FDC8-D0C1-FB0A-F1144EFCC50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3483" y="3562350"/>
            <a:ext cx="0" cy="160734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2867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1E8C11AC-7A19-E4EC-241D-58CE4D3D41BC}"/>
              </a:ext>
            </a:extLst>
          </p:cNvPr>
          <p:cNvSpPr>
            <a:spLocks/>
          </p:cNvSpPr>
          <p:nvPr/>
        </p:nvSpPr>
        <p:spPr bwMode="auto">
          <a:xfrm>
            <a:off x="4541435" y="831622"/>
            <a:ext cx="3100388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14288" tIns="14288" rIns="14288" bIns="14288"/>
          <a:lstStyle/>
          <a:p>
            <a:pPr marL="328613" indent="-328613">
              <a:lnSpc>
                <a:spcPct val="78000"/>
              </a:lnSpc>
            </a:pPr>
            <a:r>
              <a:rPr lang="en-US" sz="1200" b="1" dirty="0">
                <a:solidFill>
                  <a:schemeClr val="tx1"/>
                </a:solidFill>
                <a:latin typeface="Courier" pitchFamily="49" charset="0"/>
                <a:ea typeface="ＭＳ Ｐゴシック" charset="0"/>
                <a:cs typeface="Calibri Bold" charset="0"/>
                <a:sym typeface="Calibri Bold" charset="0"/>
              </a:rPr>
              <a:t>temp = v[k];</a:t>
            </a:r>
            <a:endParaRPr lang="en-US" sz="1200" b="1" dirty="0">
              <a:solidFill>
                <a:schemeClr val="tx1"/>
              </a:solidFill>
              <a:latin typeface="Courier" pitchFamily="49" charset="0"/>
              <a:ea typeface="ＭＳ Ｐゴシック" charset="0"/>
              <a:cs typeface="Calibri" charset="0"/>
              <a:sym typeface="Calibri" charset="0"/>
            </a:endParaRPr>
          </a:p>
          <a:p>
            <a:pPr marL="328613" indent="-328613">
              <a:lnSpc>
                <a:spcPct val="78000"/>
              </a:lnSpc>
            </a:pPr>
            <a:r>
              <a:rPr lang="en-US" sz="1200" b="1" dirty="0">
                <a:solidFill>
                  <a:schemeClr val="tx1"/>
                </a:solidFill>
                <a:latin typeface="Courier" pitchFamily="49" charset="0"/>
                <a:ea typeface="ＭＳ Ｐゴシック" charset="0"/>
                <a:cs typeface="Calibri Bold" charset="0"/>
                <a:sym typeface="Calibri Bold" charset="0"/>
              </a:rPr>
              <a:t>v[k] = v[k+1];</a:t>
            </a:r>
            <a:endParaRPr lang="en-US" sz="1200" b="1" dirty="0">
              <a:solidFill>
                <a:schemeClr val="tx1"/>
              </a:solidFill>
              <a:latin typeface="Courier" pitchFamily="49" charset="0"/>
              <a:ea typeface="ＭＳ Ｐゴシック" charset="0"/>
              <a:cs typeface="Calibri" charset="0"/>
              <a:sym typeface="Calibri" charset="0"/>
            </a:endParaRPr>
          </a:p>
          <a:p>
            <a:pPr marL="328613" indent="-328613">
              <a:lnSpc>
                <a:spcPct val="78000"/>
              </a:lnSpc>
            </a:pPr>
            <a:r>
              <a:rPr lang="en-US" sz="1200" b="1" dirty="0">
                <a:solidFill>
                  <a:schemeClr val="tx1"/>
                </a:solidFill>
                <a:latin typeface="Courier" pitchFamily="49" charset="0"/>
                <a:ea typeface="ＭＳ Ｐゴシック" charset="0"/>
                <a:cs typeface="Calibri Bold" charset="0"/>
                <a:sym typeface="Calibri Bold" charset="0"/>
              </a:rPr>
              <a:t>v[k+1] = temp;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FBD32564-7D11-0224-82C6-476A27804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1606" y="1523680"/>
            <a:ext cx="1688066" cy="631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1431" tIns="21431" rIns="21431" bIns="21431" numCol="1" anchor="t" anchorCtr="0" compatLnSpc="1">
            <a:prstTxWarp prst="textNoShape">
              <a:avLst/>
            </a:prstTxWarp>
          </a:bodyPr>
          <a:lstStyle>
            <a:lvl1pPr marL="367091" indent="-306146" algn="l" rtl="0" eaLnBrk="0" fontAlgn="base" hangingPunct="0">
              <a:spcBef>
                <a:spcPts val="625"/>
              </a:spcBef>
              <a:spcAft>
                <a:spcPct val="0"/>
              </a:spcAft>
              <a:buClr>
                <a:srgbClr val="E4DDD2"/>
              </a:buClr>
              <a:buSzPct val="95000"/>
              <a:buFont typeface="Wingdings" pitchFamily="-1" charset="2"/>
              <a:buChar char=""/>
              <a:defRPr sz="2400" b="0" i="0" kern="1200">
                <a:solidFill>
                  <a:schemeClr val="tx1"/>
                </a:solidFill>
                <a:latin typeface="VAGRundschriftD" panose="00000500000000000000" pitchFamily="50" charset="0"/>
                <a:ea typeface="ＭＳ Ｐゴシック" charset="-128"/>
                <a:cs typeface="VAGRundschriftDLig" pitchFamily="2" charset="77"/>
              </a:defRPr>
            </a:lvl1pPr>
            <a:lvl2pPr marL="660481" indent="-255121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1" charset="2"/>
              <a:buChar char=""/>
              <a:defRPr sz="2000" b="0" i="0" kern="1200">
                <a:solidFill>
                  <a:srgbClr val="C5DBC3"/>
                </a:solidFill>
                <a:latin typeface="VAGRundschriftD" panose="00000500000000000000" pitchFamily="50" charset="0"/>
                <a:ea typeface="ＭＳ Ｐゴシック" charset="-128"/>
                <a:cs typeface="+mn-cs"/>
              </a:defRPr>
            </a:lvl2pPr>
            <a:lvl3pPr marL="888673" indent="-204097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1" charset="2"/>
              <a:buChar char=""/>
              <a:defRPr sz="2000" b="0" i="0" kern="1200">
                <a:solidFill>
                  <a:srgbClr val="00BEE2"/>
                </a:solidFill>
                <a:latin typeface="VAGRundschriftD" panose="00000500000000000000" pitchFamily="50" charset="0"/>
                <a:ea typeface="ＭＳ Ｐゴシック" charset="-128"/>
                <a:cs typeface="+mn-cs"/>
              </a:defRPr>
            </a:lvl3pPr>
            <a:lvl4pPr marL="1264171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875" b="0" i="0" kern="1200">
                <a:solidFill>
                  <a:srgbClr val="FFC117"/>
                </a:solidFill>
                <a:latin typeface="VAGRundschriftD" panose="00000500000000000000" pitchFamily="50" charset="0"/>
                <a:ea typeface="ＭＳ Ｐゴシック" charset="-128"/>
                <a:cs typeface="+mn-cs"/>
              </a:defRPr>
            </a:lvl4pPr>
            <a:lvl5pPr marL="1322379" indent="-187089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1" charset="2"/>
              <a:buChar char=""/>
              <a:defRPr sz="1800" b="0" i="0" kern="1200">
                <a:solidFill>
                  <a:srgbClr val="E4DDD2"/>
                </a:solidFill>
                <a:latin typeface="VAGRundschriftD" panose="00000500000000000000" pitchFamily="50" charset="0"/>
                <a:ea typeface="ＭＳ Ｐゴシック" charset="-128"/>
                <a:cs typeface="+mn-cs"/>
              </a:defRPr>
            </a:lvl5pPr>
            <a:lvl6pPr marL="1526645" indent="-187769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8086" indent="-163278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69528" indent="-163278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0969" indent="-163278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2000"/>
              </a:lnSpc>
              <a:spcBef>
                <a:spcPct val="0"/>
              </a:spcBef>
              <a:buFont typeface="Wingdings" pitchFamily="-1" charset="2"/>
              <a:buNone/>
              <a:tabLst>
                <a:tab pos="1064419" algn="l"/>
                <a:tab pos="1064419" algn="l"/>
                <a:tab pos="1064419" algn="l"/>
                <a:tab pos="1064419" algn="l"/>
              </a:tabLst>
            </a:pPr>
            <a:r>
              <a:rPr lang="en-US" sz="1200" b="1">
                <a:latin typeface="Courier" pitchFamily="49" charset="0"/>
              </a:rPr>
              <a:t>lw    x3, 0(x10)</a:t>
            </a:r>
            <a:endParaRPr lang="en-US" b="1">
              <a:latin typeface="Courier" pitchFamily="49" charset="0"/>
            </a:endParaRPr>
          </a:p>
          <a:p>
            <a:pPr marL="0" indent="0">
              <a:lnSpc>
                <a:spcPct val="72000"/>
              </a:lnSpc>
              <a:spcBef>
                <a:spcPct val="0"/>
              </a:spcBef>
              <a:buFont typeface="Wingdings" pitchFamily="-1" charset="2"/>
              <a:buNone/>
              <a:tabLst>
                <a:tab pos="1064419" algn="l"/>
                <a:tab pos="1064419" algn="l"/>
                <a:tab pos="1064419" algn="l"/>
                <a:tab pos="1064419" algn="l"/>
              </a:tabLst>
            </a:pPr>
            <a:r>
              <a:rPr lang="en-US" sz="1200" b="1">
                <a:latin typeface="Courier" pitchFamily="49" charset="0"/>
              </a:rPr>
              <a:t>lw    x4, 4(x10)</a:t>
            </a:r>
            <a:endParaRPr lang="en-US" b="1">
              <a:latin typeface="Courier" pitchFamily="49" charset="0"/>
            </a:endParaRPr>
          </a:p>
          <a:p>
            <a:pPr marL="0" indent="0">
              <a:lnSpc>
                <a:spcPct val="72000"/>
              </a:lnSpc>
              <a:spcBef>
                <a:spcPct val="0"/>
              </a:spcBef>
              <a:buFont typeface="Wingdings" pitchFamily="-1" charset="2"/>
              <a:buNone/>
              <a:tabLst>
                <a:tab pos="1064419" algn="l"/>
                <a:tab pos="1064419" algn="l"/>
                <a:tab pos="1064419" algn="l"/>
                <a:tab pos="1064419" algn="l"/>
              </a:tabLst>
            </a:pPr>
            <a:r>
              <a:rPr lang="en-US" sz="1200" b="1">
                <a:latin typeface="Courier" pitchFamily="49" charset="0"/>
              </a:rPr>
              <a:t>sw    x4, 0(x10)</a:t>
            </a:r>
            <a:endParaRPr lang="en-US" b="1">
              <a:latin typeface="Courier" pitchFamily="49" charset="0"/>
            </a:endParaRPr>
          </a:p>
          <a:p>
            <a:pPr marL="0" indent="0">
              <a:lnSpc>
                <a:spcPct val="72000"/>
              </a:lnSpc>
              <a:spcBef>
                <a:spcPct val="0"/>
              </a:spcBef>
              <a:buFont typeface="Wingdings" pitchFamily="-1" charset="2"/>
              <a:buNone/>
              <a:tabLst>
                <a:tab pos="1064419" algn="l"/>
                <a:tab pos="1064419" algn="l"/>
                <a:tab pos="1064419" algn="l"/>
                <a:tab pos="1064419" algn="l"/>
              </a:tabLst>
            </a:pPr>
            <a:r>
              <a:rPr lang="en-US" sz="1200" b="1">
                <a:latin typeface="Courier" pitchFamily="49" charset="0"/>
              </a:rPr>
              <a:t>sw    x3, 4(x10)</a:t>
            </a:r>
            <a:endParaRPr lang="en-US" sz="1200" b="1" dirty="0">
              <a:latin typeface="Courier" pitchFamily="49" charset="0"/>
            </a:endParaRP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E8FA9F60-4AAE-EEEE-C64A-BD65A513ADBC}"/>
              </a:ext>
            </a:extLst>
          </p:cNvPr>
          <p:cNvSpPr>
            <a:spLocks/>
          </p:cNvSpPr>
          <p:nvPr/>
        </p:nvSpPr>
        <p:spPr bwMode="auto">
          <a:xfrm>
            <a:off x="4481734" y="2082641"/>
            <a:ext cx="3762247" cy="781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21431" tIns="21431" rIns="21431" bIns="21431">
            <a:spAutoFit/>
          </a:bodyPr>
          <a:lstStyle/>
          <a:p>
            <a:pPr algn="l"/>
            <a:r>
              <a:rPr lang="en-US" sz="1200" b="1" dirty="0">
                <a:solidFill>
                  <a:schemeClr val="tx1"/>
                </a:solidFill>
                <a:latin typeface="Courier" pitchFamily="49" charset="0"/>
                <a:ea typeface="ＭＳ Ｐゴシック" charset="0"/>
                <a:cs typeface="Courier New" charset="0"/>
                <a:sym typeface="Courier New" charset="0"/>
              </a:rPr>
              <a:t>1000 1101 1110 0010 0000 0000 0000 0000</a:t>
            </a:r>
            <a:endParaRPr lang="en-US" sz="1600" b="1" dirty="0">
              <a:solidFill>
                <a:schemeClr val="tx1"/>
              </a:solidFill>
              <a:latin typeface="Courier" pitchFamily="49" charset="0"/>
              <a:ea typeface="ＭＳ Ｐゴシック" charset="0"/>
              <a:cs typeface="Calibri" charset="0"/>
              <a:sym typeface="Calibri" charset="0"/>
            </a:endParaRPr>
          </a:p>
          <a:p>
            <a:pPr algn="l"/>
            <a:r>
              <a:rPr lang="en-US" sz="1200" b="1" dirty="0">
                <a:solidFill>
                  <a:schemeClr val="tx1"/>
                </a:solidFill>
                <a:latin typeface="Courier" pitchFamily="49" charset="0"/>
                <a:ea typeface="ＭＳ Ｐゴシック" charset="0"/>
                <a:cs typeface="Courier New" charset="0"/>
                <a:sym typeface="Courier New" charset="0"/>
              </a:rPr>
              <a:t>1000 1110 0001 0000 0000 0000 0000 0100 </a:t>
            </a:r>
            <a:endParaRPr lang="en-US" sz="1600" b="1" dirty="0">
              <a:solidFill>
                <a:schemeClr val="tx1"/>
              </a:solidFill>
              <a:latin typeface="Courier" pitchFamily="49" charset="0"/>
              <a:ea typeface="ＭＳ Ｐゴシック" charset="0"/>
              <a:cs typeface="Calibri" charset="0"/>
              <a:sym typeface="Calibri" charset="0"/>
            </a:endParaRPr>
          </a:p>
          <a:p>
            <a:pPr algn="l"/>
            <a:r>
              <a:rPr lang="en-US" sz="1200" b="1" dirty="0">
                <a:solidFill>
                  <a:schemeClr val="tx1"/>
                </a:solidFill>
                <a:latin typeface="Courier" pitchFamily="49" charset="0"/>
                <a:ea typeface="ＭＳ Ｐゴシック" charset="0"/>
                <a:cs typeface="Courier New" charset="0"/>
                <a:sym typeface="Courier New" charset="0"/>
              </a:rPr>
              <a:t>1010 1110 0001 0010 0000 0000 0000 0000 </a:t>
            </a:r>
            <a:endParaRPr lang="en-US" sz="1600" b="1" dirty="0">
              <a:solidFill>
                <a:schemeClr val="tx1"/>
              </a:solidFill>
              <a:latin typeface="Courier" pitchFamily="49" charset="0"/>
              <a:ea typeface="ＭＳ Ｐゴシック" charset="0"/>
              <a:cs typeface="Calibri" charset="0"/>
              <a:sym typeface="Calibri" charset="0"/>
            </a:endParaRPr>
          </a:p>
          <a:p>
            <a:pPr algn="l"/>
            <a:r>
              <a:rPr lang="en-US" sz="1200" b="1" dirty="0">
                <a:solidFill>
                  <a:schemeClr val="tx1"/>
                </a:solidFill>
                <a:latin typeface="Courier" pitchFamily="49" charset="0"/>
                <a:ea typeface="ＭＳ Ｐゴシック" charset="0"/>
                <a:cs typeface="Courier New" charset="0"/>
                <a:sym typeface="Courier New" charset="0"/>
              </a:rPr>
              <a:t>1010 1101 1110 0010 0000 0000 0000 0100</a:t>
            </a:r>
            <a:r>
              <a:rPr lang="en-US" sz="1200" b="1" dirty="0">
                <a:solidFill>
                  <a:schemeClr val="tx1"/>
                </a:solidFill>
                <a:latin typeface="Courier" pitchFamily="49" charset="0"/>
                <a:ea typeface="ＭＳ Ｐゴシック" charset="0"/>
                <a:cs typeface="Courier" charset="0"/>
                <a:sym typeface="Courier" charset="0"/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AF8E07F-538A-C00F-85C5-80520A40C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735" y="4032423"/>
            <a:ext cx="1697788" cy="690023"/>
          </a:xfrm>
          <a:prstGeom prst="rect">
            <a:avLst/>
          </a:prstGeom>
        </p:spPr>
      </p:pic>
      <p:grpSp>
        <p:nvGrpSpPr>
          <p:cNvPr id="21" name="Group 4">
            <a:extLst>
              <a:ext uri="{FF2B5EF4-FFF2-40B4-BE49-F238E27FC236}">
                <a16:creationId xmlns:a16="http://schemas.microsoft.com/office/drawing/2014/main" id="{2C3FA5E1-8205-9D9A-885A-E5F09DA594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65864" y="2952753"/>
            <a:ext cx="3068457" cy="1023938"/>
            <a:chOff x="3849" y="1895"/>
            <a:chExt cx="1828" cy="610"/>
          </a:xfrm>
        </p:grpSpPr>
        <p:sp>
          <p:nvSpPr>
            <p:cNvPr id="22" name="AutoShape 3">
              <a:extLst>
                <a:ext uri="{FF2B5EF4-FFF2-40B4-BE49-F238E27FC236}">
                  <a16:creationId xmlns:a16="http://schemas.microsoft.com/office/drawing/2014/main" id="{CC08A1E5-8C73-CD7C-E37A-0A8D73C644A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849" y="1895"/>
              <a:ext cx="1828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F8D7C177-557D-7DE7-B3D1-9F534F90B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6" y="2111"/>
              <a:ext cx="136" cy="152"/>
            </a:xfrm>
            <a:prstGeom prst="rect">
              <a:avLst/>
            </a:prstGeom>
            <a:solidFill>
              <a:srgbClr val="C5DBC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62BB3EBB-4011-65F9-FD47-FA7461F80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6" y="2111"/>
              <a:ext cx="136" cy="152"/>
            </a:xfrm>
            <a:prstGeom prst="rect">
              <a:avLst/>
            </a:prstGeom>
            <a:noFill/>
            <a:ln w="11113" cap="flat">
              <a:solidFill>
                <a:srgbClr val="E4DDD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id="{742BF3CA-21A6-4201-BEF6-CF909A225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2" y="2109"/>
              <a:ext cx="112" cy="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chemeClr val="bg2"/>
                  </a:solidFill>
                  <a:latin typeface="Calibri" panose="020F0502020204030204" pitchFamily="34" charset="0"/>
                </a:rPr>
                <a:t>IMEM</a:t>
              </a:r>
              <a:endParaRPr lang="en-US" altLang="en-US" sz="1800">
                <a:solidFill>
                  <a:schemeClr val="bg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386EF676-C377-B88A-66FD-310593EBF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1" y="2043"/>
              <a:ext cx="85" cy="220"/>
            </a:xfrm>
            <a:custGeom>
              <a:avLst/>
              <a:gdLst>
                <a:gd name="T0" fmla="*/ 0 w 85"/>
                <a:gd name="T1" fmla="*/ 0 h 220"/>
                <a:gd name="T2" fmla="*/ 85 w 85"/>
                <a:gd name="T3" fmla="*/ 40 h 220"/>
                <a:gd name="T4" fmla="*/ 85 w 85"/>
                <a:gd name="T5" fmla="*/ 181 h 220"/>
                <a:gd name="T6" fmla="*/ 0 w 85"/>
                <a:gd name="T7" fmla="*/ 220 h 220"/>
                <a:gd name="T8" fmla="*/ 0 w 85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20">
                  <a:moveTo>
                    <a:pt x="0" y="0"/>
                  </a:moveTo>
                  <a:lnTo>
                    <a:pt x="85" y="40"/>
                  </a:lnTo>
                  <a:lnTo>
                    <a:pt x="85" y="181"/>
                  </a:lnTo>
                  <a:lnTo>
                    <a:pt x="0" y="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EB1C671-5C66-2A91-CAE4-52CD3D9F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1" y="2043"/>
              <a:ext cx="85" cy="220"/>
            </a:xfrm>
            <a:custGeom>
              <a:avLst/>
              <a:gdLst>
                <a:gd name="T0" fmla="*/ 0 w 85"/>
                <a:gd name="T1" fmla="*/ 0 h 220"/>
                <a:gd name="T2" fmla="*/ 85 w 85"/>
                <a:gd name="T3" fmla="*/ 40 h 220"/>
                <a:gd name="T4" fmla="*/ 85 w 85"/>
                <a:gd name="T5" fmla="*/ 181 h 220"/>
                <a:gd name="T6" fmla="*/ 0 w 85"/>
                <a:gd name="T7" fmla="*/ 220 h 220"/>
                <a:gd name="T8" fmla="*/ 0 w 85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20">
                  <a:moveTo>
                    <a:pt x="0" y="0"/>
                  </a:moveTo>
                  <a:lnTo>
                    <a:pt x="85" y="40"/>
                  </a:lnTo>
                  <a:lnTo>
                    <a:pt x="85" y="181"/>
                  </a:lnTo>
                  <a:lnTo>
                    <a:pt x="0" y="2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E4DDD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6F471AA0-A5CE-847D-211C-EFD557790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1" y="2145"/>
              <a:ext cx="17" cy="32"/>
            </a:xfrm>
            <a:custGeom>
              <a:avLst/>
              <a:gdLst>
                <a:gd name="T0" fmla="*/ 0 w 17"/>
                <a:gd name="T1" fmla="*/ 0 h 32"/>
                <a:gd name="T2" fmla="*/ 17 w 17"/>
                <a:gd name="T3" fmla="*/ 16 h 32"/>
                <a:gd name="T4" fmla="*/ 0 w 17"/>
                <a:gd name="T5" fmla="*/ 32 h 32"/>
                <a:gd name="T6" fmla="*/ 0 w 17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2">
                  <a:moveTo>
                    <a:pt x="0" y="0"/>
                  </a:moveTo>
                  <a:lnTo>
                    <a:pt x="17" y="16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solidFill>
                <a:srgbClr val="E4DDD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31" name="Line 11">
              <a:extLst>
                <a:ext uri="{FF2B5EF4-FFF2-40B4-BE49-F238E27FC236}">
                  <a16:creationId xmlns:a16="http://schemas.microsoft.com/office/drawing/2014/main" id="{189D1097-5882-1410-0FCA-8F0E74291E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1" y="2145"/>
              <a:ext cx="0" cy="31"/>
            </a:xfrm>
            <a:prstGeom prst="line">
              <a:avLst/>
            </a:prstGeom>
            <a:noFill/>
            <a:ln w="11113" cap="flat">
              <a:solidFill>
                <a:srgbClr val="E4DDD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32" name="Rectangle 12">
              <a:extLst>
                <a:ext uri="{FF2B5EF4-FFF2-40B4-BE49-F238E27FC236}">
                  <a16:creationId xmlns:a16="http://schemas.microsoft.com/office/drawing/2014/main" id="{CDC84241-53C2-6D23-C747-06C1EDCE6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4" y="2065"/>
              <a:ext cx="75" cy="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 dirty="0">
                  <a:solidFill>
                    <a:schemeClr val="bg2"/>
                  </a:solidFill>
                  <a:latin typeface="Calibri" panose="020F0502020204030204" pitchFamily="34" charset="0"/>
                </a:rPr>
                <a:t>ALU</a:t>
              </a:r>
              <a:endParaRPr lang="en-US" altLang="en-US" sz="1800" dirty="0">
                <a:solidFill>
                  <a:schemeClr val="bg2"/>
                </a:solidFill>
              </a:endParaRPr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3A015154-D3BB-008D-5B6F-14990B7F3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1" y="2331"/>
              <a:ext cx="119" cy="170"/>
            </a:xfrm>
            <a:custGeom>
              <a:avLst/>
              <a:gdLst>
                <a:gd name="T0" fmla="*/ 0 w 119"/>
                <a:gd name="T1" fmla="*/ 0 h 170"/>
                <a:gd name="T2" fmla="*/ 119 w 119"/>
                <a:gd name="T3" fmla="*/ 36 h 170"/>
                <a:gd name="T4" fmla="*/ 119 w 119"/>
                <a:gd name="T5" fmla="*/ 133 h 170"/>
                <a:gd name="T6" fmla="*/ 0 w 119"/>
                <a:gd name="T7" fmla="*/ 170 h 170"/>
                <a:gd name="T8" fmla="*/ 0 w 119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70">
                  <a:moveTo>
                    <a:pt x="0" y="0"/>
                  </a:moveTo>
                  <a:lnTo>
                    <a:pt x="119" y="36"/>
                  </a:lnTo>
                  <a:lnTo>
                    <a:pt x="119" y="133"/>
                  </a:lnTo>
                  <a:lnTo>
                    <a:pt x="0" y="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  <a:ln w="11113" cap="flat">
              <a:solidFill>
                <a:srgbClr val="E4DDD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34" name="Rectangle 14">
              <a:extLst>
                <a:ext uri="{FF2B5EF4-FFF2-40B4-BE49-F238E27FC236}">
                  <a16:creationId xmlns:a16="http://schemas.microsoft.com/office/drawing/2014/main" id="{B573E352-9F59-E1A6-54B0-50317514F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" y="2366"/>
              <a:ext cx="84" cy="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 dirty="0" err="1">
                  <a:solidFill>
                    <a:schemeClr val="bg2"/>
                  </a:solidFill>
                  <a:latin typeface="Calibri" panose="020F0502020204030204" pitchFamily="34" charset="0"/>
                </a:rPr>
                <a:t>Imm</a:t>
              </a:r>
              <a:endParaRPr lang="en-US" altLang="en-US" sz="1800" dirty="0">
                <a:solidFill>
                  <a:schemeClr val="bg2"/>
                </a:solidFill>
              </a:endParaRPr>
            </a:p>
          </p:txBody>
        </p:sp>
        <p:sp>
          <p:nvSpPr>
            <p:cNvPr id="35" name="Rectangle 15">
              <a:extLst>
                <a:ext uri="{FF2B5EF4-FFF2-40B4-BE49-F238E27FC236}">
                  <a16:creationId xmlns:a16="http://schemas.microsoft.com/office/drawing/2014/main" id="{5D7D975C-2336-FD7F-FA12-7B853F796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8" y="2366"/>
              <a:ext cx="11" cy="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E4DDD2"/>
                  </a:solidFill>
                  <a:latin typeface="Calibri" panose="020F0502020204030204" pitchFamily="34" charset="0"/>
                </a:rPr>
                <a:t>.</a:t>
              </a:r>
              <a:endParaRPr lang="en-US" altLang="en-US" sz="1800">
                <a:solidFill>
                  <a:srgbClr val="E4DDD2"/>
                </a:solidFill>
              </a:endParaRPr>
            </a:p>
          </p:txBody>
        </p:sp>
        <p:sp>
          <p:nvSpPr>
            <p:cNvPr id="36" name="Rectangle 16">
              <a:extLst>
                <a:ext uri="{FF2B5EF4-FFF2-40B4-BE49-F238E27FC236}">
                  <a16:creationId xmlns:a16="http://schemas.microsoft.com/office/drawing/2014/main" id="{31DD46BC-CEB3-085E-A878-6A421CFFE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" y="2420"/>
              <a:ext cx="75" cy="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chemeClr val="bg2"/>
                  </a:solidFill>
                  <a:latin typeface="Calibri" panose="020F0502020204030204" pitchFamily="34" charset="0"/>
                </a:rPr>
                <a:t>Gen</a:t>
              </a:r>
              <a:endParaRPr lang="en-US" altLang="en-US" sz="1800">
                <a:solidFill>
                  <a:schemeClr val="bg2"/>
                </a:solidFill>
              </a:endParaRPr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A08459CA-C0E3-ACFD-0FC4-1E53D5C1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" y="1975"/>
              <a:ext cx="51" cy="102"/>
            </a:xfrm>
            <a:custGeom>
              <a:avLst/>
              <a:gdLst>
                <a:gd name="T0" fmla="*/ 0 w 51"/>
                <a:gd name="T1" fmla="*/ 0 h 102"/>
                <a:gd name="T2" fmla="*/ 51 w 51"/>
                <a:gd name="T3" fmla="*/ 16 h 102"/>
                <a:gd name="T4" fmla="*/ 51 w 51"/>
                <a:gd name="T5" fmla="*/ 86 h 102"/>
                <a:gd name="T6" fmla="*/ 0 w 51"/>
                <a:gd name="T7" fmla="*/ 102 h 102"/>
                <a:gd name="T8" fmla="*/ 0 w 51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02">
                  <a:moveTo>
                    <a:pt x="0" y="0"/>
                  </a:moveTo>
                  <a:lnTo>
                    <a:pt x="51" y="16"/>
                  </a:lnTo>
                  <a:lnTo>
                    <a:pt x="51" y="86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  <a:ln w="11113" cap="flat">
              <a:solidFill>
                <a:srgbClr val="E4DDD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38" name="Rectangle 18">
              <a:extLst>
                <a:ext uri="{FF2B5EF4-FFF2-40B4-BE49-F238E27FC236}">
                  <a16:creationId xmlns:a16="http://schemas.microsoft.com/office/drawing/2014/main" id="{3B8DB9C6-7EC1-27E9-5E28-8A96A1D47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" y="1992"/>
              <a:ext cx="46" cy="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 dirty="0">
                  <a:solidFill>
                    <a:srgbClr val="E4DDD2"/>
                  </a:solidFill>
                  <a:latin typeface="Calibri" panose="020F0502020204030204" pitchFamily="34" charset="0"/>
                </a:rPr>
                <a:t>+4</a:t>
              </a:r>
              <a:endParaRPr lang="en-US" altLang="en-US" sz="1800" dirty="0">
                <a:solidFill>
                  <a:srgbClr val="E4DDD2"/>
                </a:solidFill>
              </a:endParaRPr>
            </a:p>
          </p:txBody>
        </p:sp>
        <p:sp>
          <p:nvSpPr>
            <p:cNvPr id="39" name="Rectangle 19">
              <a:extLst>
                <a:ext uri="{FF2B5EF4-FFF2-40B4-BE49-F238E27FC236}">
                  <a16:creationId xmlns:a16="http://schemas.microsoft.com/office/drawing/2014/main" id="{8BB24455-3C7B-D924-AE3D-103E83B13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0" y="2077"/>
              <a:ext cx="221" cy="186"/>
            </a:xfrm>
            <a:prstGeom prst="rect">
              <a:avLst/>
            </a:prstGeom>
            <a:solidFill>
              <a:srgbClr val="C5DBC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40" name="Rectangle 20">
              <a:extLst>
                <a:ext uri="{FF2B5EF4-FFF2-40B4-BE49-F238E27FC236}">
                  <a16:creationId xmlns:a16="http://schemas.microsoft.com/office/drawing/2014/main" id="{A9A256E3-F2DB-2251-5A5E-3ADC4FD5E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0" y="2077"/>
              <a:ext cx="221" cy="186"/>
            </a:xfrm>
            <a:prstGeom prst="rect">
              <a:avLst/>
            </a:prstGeom>
            <a:noFill/>
            <a:ln w="11113" cap="flat">
              <a:solidFill>
                <a:srgbClr val="E4DDD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41" name="Rectangle 21">
              <a:extLst>
                <a:ext uri="{FF2B5EF4-FFF2-40B4-BE49-F238E27FC236}">
                  <a16:creationId xmlns:a16="http://schemas.microsoft.com/office/drawing/2014/main" id="{37CF431F-3777-26BC-1885-5E60C5B51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7" y="2076"/>
              <a:ext cx="129" cy="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chemeClr val="bg2"/>
                  </a:solidFill>
                  <a:latin typeface="Calibri" panose="020F0502020204030204" pitchFamily="34" charset="0"/>
                </a:rPr>
                <a:t>DMEM</a:t>
              </a:r>
              <a:endParaRPr lang="en-US" altLang="en-US" sz="1800">
                <a:solidFill>
                  <a:schemeClr val="bg2"/>
                </a:solidFill>
              </a:endParaRPr>
            </a:p>
          </p:txBody>
        </p:sp>
        <p:sp>
          <p:nvSpPr>
            <p:cNvPr id="42" name="Freeform 22">
              <a:extLst>
                <a:ext uri="{FF2B5EF4-FFF2-40B4-BE49-F238E27FC236}">
                  <a16:creationId xmlns:a16="http://schemas.microsoft.com/office/drawing/2014/main" id="{674296EC-ED11-44E3-958A-FDE1C1C0B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3" y="2229"/>
              <a:ext cx="34" cy="34"/>
            </a:xfrm>
            <a:custGeom>
              <a:avLst/>
              <a:gdLst>
                <a:gd name="T0" fmla="*/ 0 w 34"/>
                <a:gd name="T1" fmla="*/ 34 h 34"/>
                <a:gd name="T2" fmla="*/ 17 w 34"/>
                <a:gd name="T3" fmla="*/ 0 h 34"/>
                <a:gd name="T4" fmla="*/ 34 w 34"/>
                <a:gd name="T5" fmla="*/ 34 h 34"/>
                <a:gd name="T6" fmla="*/ 0 w 34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4">
                  <a:moveTo>
                    <a:pt x="0" y="34"/>
                  </a:moveTo>
                  <a:lnTo>
                    <a:pt x="17" y="0"/>
                  </a:lnTo>
                  <a:lnTo>
                    <a:pt x="34" y="34"/>
                  </a:lnTo>
                  <a:lnTo>
                    <a:pt x="0" y="34"/>
                  </a:lnTo>
                  <a:close/>
                </a:path>
              </a:pathLst>
            </a:custGeom>
            <a:noFill/>
            <a:ln w="11113" cap="flat">
              <a:solidFill>
                <a:srgbClr val="E4DDD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43" name="Freeform 23">
              <a:extLst>
                <a:ext uri="{FF2B5EF4-FFF2-40B4-BE49-F238E27FC236}">
                  <a16:creationId xmlns:a16="http://schemas.microsoft.com/office/drawing/2014/main" id="{A7E0909B-FF59-BE3F-E582-749E9FB16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" y="2128"/>
              <a:ext cx="101" cy="152"/>
            </a:xfrm>
            <a:custGeom>
              <a:avLst/>
              <a:gdLst>
                <a:gd name="T0" fmla="*/ 0 w 101"/>
                <a:gd name="T1" fmla="*/ 0 h 152"/>
                <a:gd name="T2" fmla="*/ 101 w 101"/>
                <a:gd name="T3" fmla="*/ 31 h 152"/>
                <a:gd name="T4" fmla="*/ 101 w 101"/>
                <a:gd name="T5" fmla="*/ 121 h 152"/>
                <a:gd name="T6" fmla="*/ 0 w 101"/>
                <a:gd name="T7" fmla="*/ 152 h 152"/>
                <a:gd name="T8" fmla="*/ 0 w 101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52">
                  <a:moveTo>
                    <a:pt x="0" y="0"/>
                  </a:moveTo>
                  <a:lnTo>
                    <a:pt x="101" y="31"/>
                  </a:lnTo>
                  <a:lnTo>
                    <a:pt x="101" y="121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44" name="Freeform 24">
              <a:extLst>
                <a:ext uri="{FF2B5EF4-FFF2-40B4-BE49-F238E27FC236}">
                  <a16:creationId xmlns:a16="http://schemas.microsoft.com/office/drawing/2014/main" id="{F2565D23-2BBF-3708-9CAD-BB10F37CC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" y="2128"/>
              <a:ext cx="101" cy="152"/>
            </a:xfrm>
            <a:custGeom>
              <a:avLst/>
              <a:gdLst>
                <a:gd name="T0" fmla="*/ 0 w 101"/>
                <a:gd name="T1" fmla="*/ 0 h 152"/>
                <a:gd name="T2" fmla="*/ 101 w 101"/>
                <a:gd name="T3" fmla="*/ 31 h 152"/>
                <a:gd name="T4" fmla="*/ 101 w 101"/>
                <a:gd name="T5" fmla="*/ 121 h 152"/>
                <a:gd name="T6" fmla="*/ 0 w 101"/>
                <a:gd name="T7" fmla="*/ 152 h 152"/>
                <a:gd name="T8" fmla="*/ 0 w 101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52">
                  <a:moveTo>
                    <a:pt x="0" y="0"/>
                  </a:moveTo>
                  <a:lnTo>
                    <a:pt x="101" y="31"/>
                  </a:lnTo>
                  <a:lnTo>
                    <a:pt x="101" y="121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  <a:ln w="11113" cap="flat">
              <a:solidFill>
                <a:srgbClr val="E4DDD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chemeClr val="bg2"/>
                </a:solidFill>
              </a:endParaRPr>
            </a:p>
          </p:txBody>
        </p:sp>
        <p:sp>
          <p:nvSpPr>
            <p:cNvPr id="45" name="Rectangle 25">
              <a:extLst>
                <a:ext uri="{FF2B5EF4-FFF2-40B4-BE49-F238E27FC236}">
                  <a16:creationId xmlns:a16="http://schemas.microsoft.com/office/drawing/2014/main" id="{B43C34F7-46A5-2D12-2CAD-F0EA20EE1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3" y="2155"/>
              <a:ext cx="94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 dirty="0">
                  <a:solidFill>
                    <a:schemeClr val="bg2"/>
                  </a:solidFill>
                  <a:latin typeface="Calibri" panose="020F0502020204030204" pitchFamily="34" charset="0"/>
                </a:rPr>
                <a:t>Branch </a:t>
              </a:r>
              <a:endParaRPr lang="en-US" altLang="en-US" sz="1800" dirty="0">
                <a:solidFill>
                  <a:schemeClr val="bg2"/>
                </a:solidFill>
              </a:endParaRPr>
            </a:p>
          </p:txBody>
        </p:sp>
        <p:sp>
          <p:nvSpPr>
            <p:cNvPr id="46" name="Rectangle 26">
              <a:extLst>
                <a:ext uri="{FF2B5EF4-FFF2-40B4-BE49-F238E27FC236}">
                  <a16:creationId xmlns:a16="http://schemas.microsoft.com/office/drawing/2014/main" id="{8DA3E5E4-335C-26C2-5380-3753DD2AF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3" y="2197"/>
              <a:ext cx="81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 dirty="0">
                  <a:solidFill>
                    <a:schemeClr val="bg2"/>
                  </a:solidFill>
                  <a:latin typeface="Calibri" panose="020F0502020204030204" pitchFamily="34" charset="0"/>
                </a:rPr>
                <a:t>Comp</a:t>
              </a:r>
              <a:r>
                <a:rPr lang="en-US" altLang="en-US" sz="400" dirty="0">
                  <a:solidFill>
                    <a:srgbClr val="E4DDD2"/>
                  </a:solidFill>
                  <a:latin typeface="Calibri" panose="020F0502020204030204" pitchFamily="34" charset="0"/>
                </a:rPr>
                <a:t>.</a:t>
              </a:r>
              <a:endParaRPr lang="en-US" altLang="en-US" sz="1800" dirty="0">
                <a:solidFill>
                  <a:srgbClr val="E4DDD2"/>
                </a:solidFill>
              </a:endParaRPr>
            </a:p>
          </p:txBody>
        </p:sp>
        <p:sp>
          <p:nvSpPr>
            <p:cNvPr id="47" name="Rectangle 27">
              <a:extLst>
                <a:ext uri="{FF2B5EF4-FFF2-40B4-BE49-F238E27FC236}">
                  <a16:creationId xmlns:a16="http://schemas.microsoft.com/office/drawing/2014/main" id="{8BB110F8-5785-F8E7-76AE-66AAF0A30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5" y="1992"/>
              <a:ext cx="186" cy="322"/>
            </a:xfrm>
            <a:prstGeom prst="rect">
              <a:avLst/>
            </a:prstGeom>
            <a:solidFill>
              <a:srgbClr val="C5DBC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48" name="Rectangle 28">
              <a:extLst>
                <a:ext uri="{FF2B5EF4-FFF2-40B4-BE49-F238E27FC236}">
                  <a16:creationId xmlns:a16="http://schemas.microsoft.com/office/drawing/2014/main" id="{0B566F72-737F-71AE-A7CE-EC81A650F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5" y="1992"/>
              <a:ext cx="186" cy="322"/>
            </a:xfrm>
            <a:prstGeom prst="rect">
              <a:avLst/>
            </a:prstGeom>
            <a:noFill/>
            <a:ln w="11113" cap="flat">
              <a:solidFill>
                <a:srgbClr val="E4DDD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49" name="Rectangle 29">
              <a:extLst>
                <a:ext uri="{FF2B5EF4-FFF2-40B4-BE49-F238E27FC236}">
                  <a16:creationId xmlns:a16="http://schemas.microsoft.com/office/drawing/2014/main" id="{87C5118D-B04E-7CE7-4C87-515DA7E84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" y="1992"/>
              <a:ext cx="70" cy="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 dirty="0" err="1">
                  <a:solidFill>
                    <a:schemeClr val="bg2"/>
                  </a:solidFill>
                  <a:latin typeface="Calibri" panose="020F0502020204030204" pitchFamily="34" charset="0"/>
                </a:rPr>
                <a:t>Reg</a:t>
              </a:r>
              <a:endParaRPr lang="en-US" altLang="en-US" sz="1800" dirty="0">
                <a:solidFill>
                  <a:schemeClr val="bg2"/>
                </a:solidFill>
              </a:endParaRPr>
            </a:p>
          </p:txBody>
        </p:sp>
        <p:sp>
          <p:nvSpPr>
            <p:cNvPr id="50" name="Rectangle 30">
              <a:extLst>
                <a:ext uri="{FF2B5EF4-FFF2-40B4-BE49-F238E27FC236}">
                  <a16:creationId xmlns:a16="http://schemas.microsoft.com/office/drawing/2014/main" id="{B4DB5607-6655-FAA4-1D75-B0C300313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0" y="1992"/>
              <a:ext cx="29" cy="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 dirty="0">
                  <a:solidFill>
                    <a:schemeClr val="bg2"/>
                  </a:solidFill>
                  <a:latin typeface="Calibri" panose="020F0502020204030204" pitchFamily="34" charset="0"/>
                </a:rPr>
                <a:t>[]</a:t>
              </a:r>
              <a:endParaRPr lang="en-US" altLang="en-US" sz="1800" dirty="0">
                <a:solidFill>
                  <a:schemeClr val="bg2"/>
                </a:solidFill>
              </a:endParaRPr>
            </a:p>
          </p:txBody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3513878F-8B20-B02F-88AC-B894D3A08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1" y="2280"/>
              <a:ext cx="33" cy="34"/>
            </a:xfrm>
            <a:custGeom>
              <a:avLst/>
              <a:gdLst>
                <a:gd name="T0" fmla="*/ 0 w 33"/>
                <a:gd name="T1" fmla="*/ 34 h 34"/>
                <a:gd name="T2" fmla="*/ 17 w 33"/>
                <a:gd name="T3" fmla="*/ 0 h 34"/>
                <a:gd name="T4" fmla="*/ 33 w 33"/>
                <a:gd name="T5" fmla="*/ 34 h 34"/>
                <a:gd name="T6" fmla="*/ 0 w 33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4">
                  <a:moveTo>
                    <a:pt x="0" y="34"/>
                  </a:moveTo>
                  <a:lnTo>
                    <a:pt x="17" y="0"/>
                  </a:lnTo>
                  <a:lnTo>
                    <a:pt x="33" y="34"/>
                  </a:lnTo>
                  <a:lnTo>
                    <a:pt x="0" y="34"/>
                  </a:lnTo>
                  <a:close/>
                </a:path>
              </a:pathLst>
            </a:custGeom>
            <a:noFill/>
            <a:ln w="11113" cap="flat">
              <a:solidFill>
                <a:srgbClr val="E4DDD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52" name="Rectangle 32">
              <a:extLst>
                <a:ext uri="{FF2B5EF4-FFF2-40B4-BE49-F238E27FC236}">
                  <a16:creationId xmlns:a16="http://schemas.microsoft.com/office/drawing/2014/main" id="{CDFEA1AD-674E-9019-0211-75EA4A50E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5" y="2171"/>
              <a:ext cx="79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rgbClr val="E4DDD2"/>
                  </a:solidFill>
                  <a:latin typeface="Calibri" panose="020F0502020204030204" pitchFamily="34" charset="0"/>
                </a:rPr>
                <a:t>AddrA</a:t>
              </a:r>
              <a:endParaRPr lang="en-US" altLang="en-US" sz="1800">
                <a:solidFill>
                  <a:srgbClr val="E4DDD2"/>
                </a:solidFill>
              </a:endParaRPr>
            </a:p>
          </p:txBody>
        </p:sp>
        <p:sp>
          <p:nvSpPr>
            <p:cNvPr id="53" name="Rectangle 33">
              <a:extLst>
                <a:ext uri="{FF2B5EF4-FFF2-40B4-BE49-F238E27FC236}">
                  <a16:creationId xmlns:a16="http://schemas.microsoft.com/office/drawing/2014/main" id="{C47DB08C-2E4D-F70C-69A4-CEEF83C46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5" y="2222"/>
              <a:ext cx="77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chemeClr val="bg2"/>
                  </a:solidFill>
                  <a:latin typeface="Calibri" panose="020F0502020204030204" pitchFamily="34" charset="0"/>
                </a:rPr>
                <a:t>AddrB</a:t>
              </a:r>
              <a:endParaRPr lang="en-US" altLang="en-US" sz="1800">
                <a:solidFill>
                  <a:schemeClr val="bg2"/>
                </a:solidFill>
              </a:endParaRPr>
            </a:p>
          </p:txBody>
        </p:sp>
        <p:sp>
          <p:nvSpPr>
            <p:cNvPr id="54" name="Rectangle 34">
              <a:extLst>
                <a:ext uri="{FF2B5EF4-FFF2-40B4-BE49-F238E27FC236}">
                  <a16:creationId xmlns:a16="http://schemas.microsoft.com/office/drawing/2014/main" id="{0FB3E58D-BC03-8018-D67D-8100764A8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2171"/>
              <a:ext cx="76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chemeClr val="bg2"/>
                  </a:solidFill>
                  <a:latin typeface="Calibri" panose="020F0502020204030204" pitchFamily="34" charset="0"/>
                </a:rPr>
                <a:t>DataA</a:t>
              </a:r>
              <a:endParaRPr lang="en-US" altLang="en-US" sz="1800">
                <a:solidFill>
                  <a:schemeClr val="bg2"/>
                </a:solidFill>
              </a:endParaRPr>
            </a:p>
          </p:txBody>
        </p:sp>
        <p:sp>
          <p:nvSpPr>
            <p:cNvPr id="55" name="Rectangle 35">
              <a:extLst>
                <a:ext uri="{FF2B5EF4-FFF2-40B4-BE49-F238E27FC236}">
                  <a16:creationId xmlns:a16="http://schemas.microsoft.com/office/drawing/2014/main" id="{B9C6C6EF-C33C-89DE-4147-5CB1EB999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5" y="2119"/>
              <a:ext cx="80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chemeClr val="bg2"/>
                  </a:solidFill>
                  <a:latin typeface="Calibri" panose="020F0502020204030204" pitchFamily="34" charset="0"/>
                </a:rPr>
                <a:t>AddrD</a:t>
              </a:r>
              <a:endParaRPr lang="en-US" altLang="en-US" sz="1800">
                <a:solidFill>
                  <a:schemeClr val="bg2"/>
                </a:solidFill>
              </a:endParaRPr>
            </a:p>
          </p:txBody>
        </p:sp>
        <p:sp>
          <p:nvSpPr>
            <p:cNvPr id="56" name="Rectangle 36">
              <a:extLst>
                <a:ext uri="{FF2B5EF4-FFF2-40B4-BE49-F238E27FC236}">
                  <a16:creationId xmlns:a16="http://schemas.microsoft.com/office/drawing/2014/main" id="{B2E17690-BD91-8896-3020-0EEABB063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2222"/>
              <a:ext cx="74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chemeClr val="bg2"/>
                  </a:solidFill>
                  <a:latin typeface="Calibri" panose="020F0502020204030204" pitchFamily="34" charset="0"/>
                </a:rPr>
                <a:t>DataB</a:t>
              </a:r>
              <a:endParaRPr lang="en-US" altLang="en-US" sz="1800">
                <a:solidFill>
                  <a:schemeClr val="bg2"/>
                </a:solidFill>
              </a:endParaRPr>
            </a:p>
          </p:txBody>
        </p:sp>
        <p:sp>
          <p:nvSpPr>
            <p:cNvPr id="57" name="Rectangle 37">
              <a:extLst>
                <a:ext uri="{FF2B5EF4-FFF2-40B4-BE49-F238E27FC236}">
                  <a16:creationId xmlns:a16="http://schemas.microsoft.com/office/drawing/2014/main" id="{3B937716-33A0-E324-9AAB-AF847028F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5" y="2051"/>
              <a:ext cx="77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 dirty="0" err="1">
                  <a:solidFill>
                    <a:schemeClr val="bg2"/>
                  </a:solidFill>
                  <a:latin typeface="Calibri" panose="020F0502020204030204" pitchFamily="34" charset="0"/>
                </a:rPr>
                <a:t>DataD</a:t>
              </a:r>
              <a:endParaRPr lang="en-US" altLang="en-US" sz="1800" dirty="0">
                <a:solidFill>
                  <a:schemeClr val="bg2"/>
                </a:solidFill>
              </a:endParaRPr>
            </a:p>
          </p:txBody>
        </p:sp>
        <p:sp>
          <p:nvSpPr>
            <p:cNvPr id="58" name="Rectangle 38">
              <a:extLst>
                <a:ext uri="{FF2B5EF4-FFF2-40B4-BE49-F238E27FC236}">
                  <a16:creationId xmlns:a16="http://schemas.microsoft.com/office/drawing/2014/main" id="{8AFF42DA-21BD-4A16-3A45-93B0ADEBD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0" y="2128"/>
              <a:ext cx="61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chemeClr val="bg2"/>
                  </a:solidFill>
                  <a:latin typeface="Calibri" panose="020F0502020204030204" pitchFamily="34" charset="0"/>
                </a:rPr>
                <a:t>Addr</a:t>
              </a:r>
              <a:endParaRPr lang="en-US" altLang="en-US" sz="1800">
                <a:solidFill>
                  <a:schemeClr val="bg2"/>
                </a:solidFill>
              </a:endParaRPr>
            </a:p>
          </p:txBody>
        </p:sp>
        <p:sp>
          <p:nvSpPr>
            <p:cNvPr id="59" name="Rectangle 39">
              <a:extLst>
                <a:ext uri="{FF2B5EF4-FFF2-40B4-BE49-F238E27FC236}">
                  <a16:creationId xmlns:a16="http://schemas.microsoft.com/office/drawing/2014/main" id="{90818625-5240-EF94-40D6-CA9761D6F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5" y="2188"/>
              <a:ext cx="85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 dirty="0" err="1">
                  <a:solidFill>
                    <a:schemeClr val="bg2"/>
                  </a:solidFill>
                  <a:latin typeface="Calibri" panose="020F0502020204030204" pitchFamily="34" charset="0"/>
                </a:rPr>
                <a:t>DataW</a:t>
              </a:r>
              <a:endParaRPr lang="en-US" altLang="en-US" sz="1800" dirty="0">
                <a:solidFill>
                  <a:schemeClr val="bg2"/>
                </a:solidFill>
              </a:endParaRPr>
            </a:p>
          </p:txBody>
        </p:sp>
        <p:sp>
          <p:nvSpPr>
            <p:cNvPr id="60" name="Rectangle 40">
              <a:extLst>
                <a:ext uri="{FF2B5EF4-FFF2-40B4-BE49-F238E27FC236}">
                  <a16:creationId xmlns:a16="http://schemas.microsoft.com/office/drawing/2014/main" id="{84A9858E-3794-3C64-C77F-F48BA981E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" y="2145"/>
              <a:ext cx="74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 dirty="0" err="1">
                  <a:solidFill>
                    <a:schemeClr val="bg2"/>
                  </a:solidFill>
                  <a:latin typeface="Calibri" panose="020F0502020204030204" pitchFamily="34" charset="0"/>
                </a:rPr>
                <a:t>DataR</a:t>
              </a:r>
              <a:endParaRPr lang="en-US" altLang="en-US" sz="1800" dirty="0">
                <a:solidFill>
                  <a:schemeClr val="bg2"/>
                </a:solidFill>
              </a:endParaRPr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E2EDC6D8-65F4-5834-A215-AE586EE47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" y="2026"/>
              <a:ext cx="34" cy="119"/>
            </a:xfrm>
            <a:custGeom>
              <a:avLst/>
              <a:gdLst>
                <a:gd name="T0" fmla="*/ 0 w 34"/>
                <a:gd name="T1" fmla="*/ 0 h 119"/>
                <a:gd name="T2" fmla="*/ 34 w 34"/>
                <a:gd name="T3" fmla="*/ 21 h 119"/>
                <a:gd name="T4" fmla="*/ 34 w 34"/>
                <a:gd name="T5" fmla="*/ 97 h 119"/>
                <a:gd name="T6" fmla="*/ 0 w 34"/>
                <a:gd name="T7" fmla="*/ 119 h 119"/>
                <a:gd name="T8" fmla="*/ 0 w 34"/>
                <a:gd name="T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19">
                  <a:moveTo>
                    <a:pt x="0" y="0"/>
                  </a:moveTo>
                  <a:lnTo>
                    <a:pt x="34" y="21"/>
                  </a:lnTo>
                  <a:lnTo>
                    <a:pt x="34" y="97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62" name="Freeform 42">
              <a:extLst>
                <a:ext uri="{FF2B5EF4-FFF2-40B4-BE49-F238E27FC236}">
                  <a16:creationId xmlns:a16="http://schemas.microsoft.com/office/drawing/2014/main" id="{D7E5F783-EE5F-FEFC-C786-A9CADFB68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" y="2026"/>
              <a:ext cx="34" cy="119"/>
            </a:xfrm>
            <a:custGeom>
              <a:avLst/>
              <a:gdLst>
                <a:gd name="T0" fmla="*/ 0 w 34"/>
                <a:gd name="T1" fmla="*/ 0 h 119"/>
                <a:gd name="T2" fmla="*/ 34 w 34"/>
                <a:gd name="T3" fmla="*/ 21 h 119"/>
                <a:gd name="T4" fmla="*/ 34 w 34"/>
                <a:gd name="T5" fmla="*/ 97 h 119"/>
                <a:gd name="T6" fmla="*/ 0 w 34"/>
                <a:gd name="T7" fmla="*/ 119 h 119"/>
                <a:gd name="T8" fmla="*/ 0 w 34"/>
                <a:gd name="T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19">
                  <a:moveTo>
                    <a:pt x="0" y="0"/>
                  </a:moveTo>
                  <a:lnTo>
                    <a:pt x="34" y="21"/>
                  </a:lnTo>
                  <a:lnTo>
                    <a:pt x="34" y="97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  <a:ln w="11113" cap="flat">
              <a:solidFill>
                <a:srgbClr val="E4DDD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chemeClr val="bg2"/>
                </a:solidFill>
              </a:endParaRP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FD64BF66-E160-D1AD-D8FD-4E0C8F7E8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7" y="2036"/>
              <a:ext cx="15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 dirty="0">
                  <a:solidFill>
                    <a:schemeClr val="bg2"/>
                  </a:solidFill>
                  <a:latin typeface="Calibri" panose="020F0502020204030204" pitchFamily="34" charset="0"/>
                </a:rPr>
                <a:t>1</a:t>
              </a:r>
              <a:endParaRPr lang="en-US" altLang="en-US" sz="1800" dirty="0">
                <a:solidFill>
                  <a:schemeClr val="bg2"/>
                </a:solidFill>
              </a:endParaRPr>
            </a:p>
          </p:txBody>
        </p:sp>
        <p:sp>
          <p:nvSpPr>
            <p:cNvPr id="997376" name="Rectangle 44">
              <a:extLst>
                <a:ext uri="{FF2B5EF4-FFF2-40B4-BE49-F238E27FC236}">
                  <a16:creationId xmlns:a16="http://schemas.microsoft.com/office/drawing/2014/main" id="{F3943FDC-A713-FB93-92D5-B0988F4DC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7" y="2091"/>
              <a:ext cx="15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rgbClr val="E4DDD2"/>
                  </a:solidFill>
                  <a:latin typeface="Calibri" panose="020F0502020204030204" pitchFamily="34" charset="0"/>
                </a:rPr>
                <a:t>0</a:t>
              </a:r>
              <a:endParaRPr lang="en-US" altLang="en-US" sz="1800">
                <a:solidFill>
                  <a:srgbClr val="E4DDD2"/>
                </a:solidFill>
              </a:endParaRPr>
            </a:p>
          </p:txBody>
        </p:sp>
        <p:sp>
          <p:nvSpPr>
            <p:cNvPr id="997377" name="Freeform 45">
              <a:extLst>
                <a:ext uri="{FF2B5EF4-FFF2-40B4-BE49-F238E27FC236}">
                  <a16:creationId xmlns:a16="http://schemas.microsoft.com/office/drawing/2014/main" id="{5F4D4FA8-C019-833D-3837-73FAE8071A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1" y="2153"/>
              <a:ext cx="81" cy="30"/>
            </a:xfrm>
            <a:custGeom>
              <a:avLst/>
              <a:gdLst>
                <a:gd name="T0" fmla="*/ 3 w 967"/>
                <a:gd name="T1" fmla="*/ 242 h 352"/>
                <a:gd name="T2" fmla="*/ 893 w 967"/>
                <a:gd name="T3" fmla="*/ 205 h 352"/>
                <a:gd name="T4" fmla="*/ 890 w 967"/>
                <a:gd name="T5" fmla="*/ 129 h 352"/>
                <a:gd name="T6" fmla="*/ 0 w 967"/>
                <a:gd name="T7" fmla="*/ 166 h 352"/>
                <a:gd name="T8" fmla="*/ 3 w 967"/>
                <a:gd name="T9" fmla="*/ 242 h 352"/>
                <a:gd name="T10" fmla="*/ 689 w 967"/>
                <a:gd name="T11" fmla="*/ 341 h 352"/>
                <a:gd name="T12" fmla="*/ 967 w 967"/>
                <a:gd name="T13" fmla="*/ 163 h 352"/>
                <a:gd name="T14" fmla="*/ 676 w 967"/>
                <a:gd name="T15" fmla="*/ 10 h 352"/>
                <a:gd name="T16" fmla="*/ 624 w 967"/>
                <a:gd name="T17" fmla="*/ 25 h 352"/>
                <a:gd name="T18" fmla="*/ 640 w 967"/>
                <a:gd name="T19" fmla="*/ 77 h 352"/>
                <a:gd name="T20" fmla="*/ 873 w 967"/>
                <a:gd name="T21" fmla="*/ 200 h 352"/>
                <a:gd name="T22" fmla="*/ 871 w 967"/>
                <a:gd name="T23" fmla="*/ 135 h 352"/>
                <a:gd name="T24" fmla="*/ 648 w 967"/>
                <a:gd name="T25" fmla="*/ 277 h 352"/>
                <a:gd name="T26" fmla="*/ 637 w 967"/>
                <a:gd name="T27" fmla="*/ 329 h 352"/>
                <a:gd name="T28" fmla="*/ 689 w 967"/>
                <a:gd name="T29" fmla="*/ 34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7" h="352">
                  <a:moveTo>
                    <a:pt x="3" y="242"/>
                  </a:moveTo>
                  <a:lnTo>
                    <a:pt x="893" y="205"/>
                  </a:lnTo>
                  <a:lnTo>
                    <a:pt x="890" y="129"/>
                  </a:lnTo>
                  <a:lnTo>
                    <a:pt x="0" y="166"/>
                  </a:lnTo>
                  <a:lnTo>
                    <a:pt x="3" y="242"/>
                  </a:lnTo>
                  <a:close/>
                  <a:moveTo>
                    <a:pt x="689" y="341"/>
                  </a:moveTo>
                  <a:lnTo>
                    <a:pt x="967" y="163"/>
                  </a:lnTo>
                  <a:lnTo>
                    <a:pt x="676" y="10"/>
                  </a:lnTo>
                  <a:cubicBezTo>
                    <a:pt x="657" y="0"/>
                    <a:pt x="634" y="7"/>
                    <a:pt x="624" y="25"/>
                  </a:cubicBezTo>
                  <a:cubicBezTo>
                    <a:pt x="615" y="44"/>
                    <a:pt x="622" y="67"/>
                    <a:pt x="640" y="77"/>
                  </a:cubicBezTo>
                  <a:lnTo>
                    <a:pt x="873" y="200"/>
                  </a:lnTo>
                  <a:lnTo>
                    <a:pt x="871" y="135"/>
                  </a:lnTo>
                  <a:lnTo>
                    <a:pt x="648" y="277"/>
                  </a:lnTo>
                  <a:cubicBezTo>
                    <a:pt x="631" y="288"/>
                    <a:pt x="626" y="312"/>
                    <a:pt x="637" y="329"/>
                  </a:cubicBezTo>
                  <a:cubicBezTo>
                    <a:pt x="648" y="347"/>
                    <a:pt x="672" y="352"/>
                    <a:pt x="689" y="341"/>
                  </a:cubicBezTo>
                  <a:close/>
                </a:path>
              </a:pathLst>
            </a:custGeom>
            <a:solidFill>
              <a:srgbClr val="767171"/>
            </a:solidFill>
            <a:ln w="0" cap="flat">
              <a:solidFill>
                <a:srgbClr val="E4DD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378" name="Freeform 46">
              <a:extLst>
                <a:ext uri="{FF2B5EF4-FFF2-40B4-BE49-F238E27FC236}">
                  <a16:creationId xmlns:a16="http://schemas.microsoft.com/office/drawing/2014/main" id="{CF0780BA-3FCC-0271-2C68-4172A30C8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" y="2043"/>
              <a:ext cx="34" cy="169"/>
            </a:xfrm>
            <a:custGeom>
              <a:avLst/>
              <a:gdLst>
                <a:gd name="T0" fmla="*/ 0 w 34"/>
                <a:gd name="T1" fmla="*/ 0 h 169"/>
                <a:gd name="T2" fmla="*/ 34 w 34"/>
                <a:gd name="T3" fmla="*/ 21 h 169"/>
                <a:gd name="T4" fmla="*/ 34 w 34"/>
                <a:gd name="T5" fmla="*/ 148 h 169"/>
                <a:gd name="T6" fmla="*/ 0 w 34"/>
                <a:gd name="T7" fmla="*/ 169 h 169"/>
                <a:gd name="T8" fmla="*/ 0 w 3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69">
                  <a:moveTo>
                    <a:pt x="0" y="0"/>
                  </a:moveTo>
                  <a:lnTo>
                    <a:pt x="34" y="21"/>
                  </a:lnTo>
                  <a:lnTo>
                    <a:pt x="34" y="148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chemeClr val="bg2"/>
                </a:solidFill>
              </a:endParaRPr>
            </a:p>
          </p:txBody>
        </p:sp>
        <p:sp>
          <p:nvSpPr>
            <p:cNvPr id="997379" name="Freeform 47">
              <a:extLst>
                <a:ext uri="{FF2B5EF4-FFF2-40B4-BE49-F238E27FC236}">
                  <a16:creationId xmlns:a16="http://schemas.microsoft.com/office/drawing/2014/main" id="{20D44776-F37D-21BA-E8F6-169FECA19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" y="2043"/>
              <a:ext cx="34" cy="169"/>
            </a:xfrm>
            <a:custGeom>
              <a:avLst/>
              <a:gdLst>
                <a:gd name="T0" fmla="*/ 0 w 34"/>
                <a:gd name="T1" fmla="*/ 0 h 169"/>
                <a:gd name="T2" fmla="*/ 34 w 34"/>
                <a:gd name="T3" fmla="*/ 21 h 169"/>
                <a:gd name="T4" fmla="*/ 34 w 34"/>
                <a:gd name="T5" fmla="*/ 148 h 169"/>
                <a:gd name="T6" fmla="*/ 0 w 34"/>
                <a:gd name="T7" fmla="*/ 169 h 169"/>
                <a:gd name="T8" fmla="*/ 0 w 3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69">
                  <a:moveTo>
                    <a:pt x="0" y="0"/>
                  </a:moveTo>
                  <a:lnTo>
                    <a:pt x="34" y="21"/>
                  </a:lnTo>
                  <a:lnTo>
                    <a:pt x="34" y="148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380" name="Rectangle 48">
              <a:extLst>
                <a:ext uri="{FF2B5EF4-FFF2-40B4-BE49-F238E27FC236}">
                  <a16:creationId xmlns:a16="http://schemas.microsoft.com/office/drawing/2014/main" id="{9B9AB6EA-F98E-68B4-AD48-614DDAB1B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" y="2154"/>
              <a:ext cx="17" cy="41"/>
            </a:xfrm>
            <a:prstGeom prst="rect">
              <a:avLst/>
            </a:prstGeom>
            <a:noFill/>
            <a:ln w="3175" cap="flat">
              <a:solidFill>
                <a:srgbClr val="E4DDD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381" name="Rectangle 49">
              <a:extLst>
                <a:ext uri="{FF2B5EF4-FFF2-40B4-BE49-F238E27FC236}">
                  <a16:creationId xmlns:a16="http://schemas.microsoft.com/office/drawing/2014/main" id="{20AF590D-EDA9-DDA9-4BF1-A53F91B3A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" y="2154"/>
              <a:ext cx="15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rgbClr val="E4DDD2"/>
                  </a:solidFill>
                  <a:latin typeface="Calibri" panose="020F0502020204030204" pitchFamily="34" charset="0"/>
                </a:rPr>
                <a:t>0</a:t>
              </a:r>
              <a:endParaRPr lang="en-US" altLang="en-US" sz="1800">
                <a:solidFill>
                  <a:srgbClr val="E4DDD2"/>
                </a:solidFill>
              </a:endParaRPr>
            </a:p>
          </p:txBody>
        </p:sp>
        <p:sp>
          <p:nvSpPr>
            <p:cNvPr id="997388" name="Rectangle 50">
              <a:extLst>
                <a:ext uri="{FF2B5EF4-FFF2-40B4-BE49-F238E27FC236}">
                  <a16:creationId xmlns:a16="http://schemas.microsoft.com/office/drawing/2014/main" id="{E6EBA5FC-4A00-7472-A74A-EA516695A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" y="2106"/>
              <a:ext cx="17" cy="41"/>
            </a:xfrm>
            <a:prstGeom prst="rect">
              <a:avLst/>
            </a:prstGeom>
            <a:noFill/>
            <a:ln w="3175" cap="flat">
              <a:solidFill>
                <a:srgbClr val="E4DDD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397" name="Rectangle 51">
              <a:extLst>
                <a:ext uri="{FF2B5EF4-FFF2-40B4-BE49-F238E27FC236}">
                  <a16:creationId xmlns:a16="http://schemas.microsoft.com/office/drawing/2014/main" id="{A7559A3A-0034-C254-D3B3-B965521C2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" y="2106"/>
              <a:ext cx="15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rgbClr val="E4DDD2"/>
                  </a:solidFill>
                  <a:latin typeface="Calibri" panose="020F0502020204030204" pitchFamily="34" charset="0"/>
                </a:rPr>
                <a:t>1</a:t>
              </a:r>
              <a:endParaRPr lang="en-US" altLang="en-US" sz="1800">
                <a:solidFill>
                  <a:srgbClr val="E4DDD2"/>
                </a:solidFill>
              </a:endParaRPr>
            </a:p>
          </p:txBody>
        </p:sp>
        <p:sp>
          <p:nvSpPr>
            <p:cNvPr id="997401" name="Rectangle 52">
              <a:extLst>
                <a:ext uri="{FF2B5EF4-FFF2-40B4-BE49-F238E27FC236}">
                  <a16:creationId xmlns:a16="http://schemas.microsoft.com/office/drawing/2014/main" id="{DB975553-7937-936D-C3BF-8954C6493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" y="2058"/>
              <a:ext cx="15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rgbClr val="E4DDD2"/>
                  </a:solidFill>
                  <a:latin typeface="Calibri" panose="020F0502020204030204" pitchFamily="34" charset="0"/>
                </a:rPr>
                <a:t>2</a:t>
              </a:r>
              <a:endParaRPr lang="en-US" altLang="en-US" sz="1800">
                <a:solidFill>
                  <a:srgbClr val="E4DDD2"/>
                </a:solidFill>
              </a:endParaRPr>
            </a:p>
          </p:txBody>
        </p:sp>
        <p:sp>
          <p:nvSpPr>
            <p:cNvPr id="997404" name="Freeform 53">
              <a:extLst>
                <a:ext uri="{FF2B5EF4-FFF2-40B4-BE49-F238E27FC236}">
                  <a16:creationId xmlns:a16="http://schemas.microsoft.com/office/drawing/2014/main" id="{041CF748-6588-EBC3-8A2B-7F37981359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2135"/>
              <a:ext cx="84" cy="30"/>
            </a:xfrm>
            <a:custGeom>
              <a:avLst/>
              <a:gdLst>
                <a:gd name="T0" fmla="*/ 5 w 1003"/>
                <a:gd name="T1" fmla="*/ 254 h 352"/>
                <a:gd name="T2" fmla="*/ 930 w 1003"/>
                <a:gd name="T3" fmla="*/ 201 h 352"/>
                <a:gd name="T4" fmla="*/ 925 w 1003"/>
                <a:gd name="T5" fmla="*/ 125 h 352"/>
                <a:gd name="T6" fmla="*/ 0 w 1003"/>
                <a:gd name="T7" fmla="*/ 178 h 352"/>
                <a:gd name="T8" fmla="*/ 5 w 1003"/>
                <a:gd name="T9" fmla="*/ 254 h 352"/>
                <a:gd name="T10" fmla="*/ 728 w 1003"/>
                <a:gd name="T11" fmla="*/ 340 h 352"/>
                <a:gd name="T12" fmla="*/ 1003 w 1003"/>
                <a:gd name="T13" fmla="*/ 158 h 352"/>
                <a:gd name="T14" fmla="*/ 709 w 1003"/>
                <a:gd name="T15" fmla="*/ 9 h 352"/>
                <a:gd name="T16" fmla="*/ 709 w 1003"/>
                <a:gd name="T17" fmla="*/ 9 h 352"/>
                <a:gd name="T18" fmla="*/ 658 w 1003"/>
                <a:gd name="T19" fmla="*/ 26 h 352"/>
                <a:gd name="T20" fmla="*/ 675 w 1003"/>
                <a:gd name="T21" fmla="*/ 77 h 352"/>
                <a:gd name="T22" fmla="*/ 910 w 1003"/>
                <a:gd name="T23" fmla="*/ 197 h 352"/>
                <a:gd name="T24" fmla="*/ 906 w 1003"/>
                <a:gd name="T25" fmla="*/ 131 h 352"/>
                <a:gd name="T26" fmla="*/ 686 w 1003"/>
                <a:gd name="T27" fmla="*/ 277 h 352"/>
                <a:gd name="T28" fmla="*/ 676 w 1003"/>
                <a:gd name="T29" fmla="*/ 330 h 352"/>
                <a:gd name="T30" fmla="*/ 728 w 1003"/>
                <a:gd name="T31" fmla="*/ 34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3" h="352">
                  <a:moveTo>
                    <a:pt x="5" y="254"/>
                  </a:moveTo>
                  <a:lnTo>
                    <a:pt x="930" y="201"/>
                  </a:lnTo>
                  <a:lnTo>
                    <a:pt x="925" y="125"/>
                  </a:lnTo>
                  <a:lnTo>
                    <a:pt x="0" y="178"/>
                  </a:lnTo>
                  <a:lnTo>
                    <a:pt x="5" y="254"/>
                  </a:lnTo>
                  <a:close/>
                  <a:moveTo>
                    <a:pt x="728" y="340"/>
                  </a:moveTo>
                  <a:lnTo>
                    <a:pt x="1003" y="158"/>
                  </a:lnTo>
                  <a:lnTo>
                    <a:pt x="709" y="9"/>
                  </a:lnTo>
                  <a:lnTo>
                    <a:pt x="709" y="9"/>
                  </a:lnTo>
                  <a:cubicBezTo>
                    <a:pt x="691" y="0"/>
                    <a:pt x="668" y="7"/>
                    <a:pt x="658" y="26"/>
                  </a:cubicBezTo>
                  <a:cubicBezTo>
                    <a:pt x="649" y="45"/>
                    <a:pt x="656" y="68"/>
                    <a:pt x="675" y="77"/>
                  </a:cubicBezTo>
                  <a:lnTo>
                    <a:pt x="910" y="197"/>
                  </a:lnTo>
                  <a:lnTo>
                    <a:pt x="906" y="131"/>
                  </a:lnTo>
                  <a:lnTo>
                    <a:pt x="686" y="277"/>
                  </a:lnTo>
                  <a:cubicBezTo>
                    <a:pt x="669" y="289"/>
                    <a:pt x="664" y="312"/>
                    <a:pt x="676" y="330"/>
                  </a:cubicBezTo>
                  <a:cubicBezTo>
                    <a:pt x="687" y="347"/>
                    <a:pt x="711" y="352"/>
                    <a:pt x="728" y="340"/>
                  </a:cubicBezTo>
                  <a:close/>
                </a:path>
              </a:pathLst>
            </a:custGeom>
            <a:solidFill>
              <a:srgbClr val="767171"/>
            </a:solidFill>
            <a:ln w="0" cap="flat">
              <a:solidFill>
                <a:srgbClr val="E4DD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05" name="Line 54">
              <a:extLst>
                <a:ext uri="{FF2B5EF4-FFF2-40B4-BE49-F238E27FC236}">
                  <a16:creationId xmlns:a16="http://schemas.microsoft.com/office/drawing/2014/main" id="{3F2D79AD-8D4C-D092-B43C-BC6164A919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20" y="1946"/>
              <a:ext cx="0" cy="206"/>
            </a:xfrm>
            <a:prstGeom prst="line">
              <a:avLst/>
            </a:prstGeom>
            <a:noFill/>
            <a:ln w="11113" cap="flat">
              <a:solidFill>
                <a:srgbClr val="E4DDD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06" name="Freeform 55">
              <a:extLst>
                <a:ext uri="{FF2B5EF4-FFF2-40B4-BE49-F238E27FC236}">
                  <a16:creationId xmlns:a16="http://schemas.microsoft.com/office/drawing/2014/main" id="{5E6F5CE6-C97C-0F0C-7A2B-A83B57BAC5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5" y="1943"/>
              <a:ext cx="1660" cy="200"/>
            </a:xfrm>
            <a:custGeom>
              <a:avLst/>
              <a:gdLst>
                <a:gd name="T0" fmla="*/ 0 w 19601"/>
                <a:gd name="T1" fmla="*/ 0 h 2360"/>
                <a:gd name="T2" fmla="*/ 18990 w 19601"/>
                <a:gd name="T3" fmla="*/ 0 h 2360"/>
                <a:gd name="T4" fmla="*/ 18990 w 19601"/>
                <a:gd name="T5" fmla="*/ 2184 h 2360"/>
                <a:gd name="T6" fmla="*/ 18952 w 19601"/>
                <a:gd name="T7" fmla="*/ 2146 h 2360"/>
                <a:gd name="T8" fmla="*/ 19525 w 19601"/>
                <a:gd name="T9" fmla="*/ 2146 h 2360"/>
                <a:gd name="T10" fmla="*/ 19525 w 19601"/>
                <a:gd name="T11" fmla="*/ 2222 h 2360"/>
                <a:gd name="T12" fmla="*/ 18914 w 19601"/>
                <a:gd name="T13" fmla="*/ 2222 h 2360"/>
                <a:gd name="T14" fmla="*/ 18914 w 19601"/>
                <a:gd name="T15" fmla="*/ 38 h 2360"/>
                <a:gd name="T16" fmla="*/ 18952 w 19601"/>
                <a:gd name="T17" fmla="*/ 76 h 2360"/>
                <a:gd name="T18" fmla="*/ 0 w 19601"/>
                <a:gd name="T19" fmla="*/ 76 h 2360"/>
                <a:gd name="T20" fmla="*/ 0 w 19601"/>
                <a:gd name="T21" fmla="*/ 0 h 2360"/>
                <a:gd name="T22" fmla="*/ 19316 w 19601"/>
                <a:gd name="T23" fmla="*/ 2018 h 2360"/>
                <a:gd name="T24" fmla="*/ 19601 w 19601"/>
                <a:gd name="T25" fmla="*/ 2184 h 2360"/>
                <a:gd name="T26" fmla="*/ 19316 w 19601"/>
                <a:gd name="T27" fmla="*/ 2349 h 2360"/>
                <a:gd name="T28" fmla="*/ 19264 w 19601"/>
                <a:gd name="T29" fmla="*/ 2336 h 2360"/>
                <a:gd name="T30" fmla="*/ 19278 w 19601"/>
                <a:gd name="T31" fmla="*/ 2284 h 2360"/>
                <a:gd name="T32" fmla="*/ 19506 w 19601"/>
                <a:gd name="T33" fmla="*/ 2151 h 2360"/>
                <a:gd name="T34" fmla="*/ 19506 w 19601"/>
                <a:gd name="T35" fmla="*/ 2216 h 2360"/>
                <a:gd name="T36" fmla="*/ 19278 w 19601"/>
                <a:gd name="T37" fmla="*/ 2083 h 2360"/>
                <a:gd name="T38" fmla="*/ 19264 w 19601"/>
                <a:gd name="T39" fmla="*/ 2031 h 2360"/>
                <a:gd name="T40" fmla="*/ 19316 w 19601"/>
                <a:gd name="T41" fmla="*/ 2018 h 2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601" h="2360">
                  <a:moveTo>
                    <a:pt x="0" y="0"/>
                  </a:moveTo>
                  <a:lnTo>
                    <a:pt x="18990" y="0"/>
                  </a:lnTo>
                  <a:lnTo>
                    <a:pt x="18990" y="2184"/>
                  </a:lnTo>
                  <a:lnTo>
                    <a:pt x="18952" y="2146"/>
                  </a:lnTo>
                  <a:lnTo>
                    <a:pt x="19525" y="2146"/>
                  </a:lnTo>
                  <a:lnTo>
                    <a:pt x="19525" y="2222"/>
                  </a:lnTo>
                  <a:lnTo>
                    <a:pt x="18914" y="2222"/>
                  </a:lnTo>
                  <a:lnTo>
                    <a:pt x="18914" y="38"/>
                  </a:lnTo>
                  <a:lnTo>
                    <a:pt x="18952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19316" y="2018"/>
                  </a:moveTo>
                  <a:lnTo>
                    <a:pt x="19601" y="2184"/>
                  </a:lnTo>
                  <a:lnTo>
                    <a:pt x="19316" y="2349"/>
                  </a:lnTo>
                  <a:cubicBezTo>
                    <a:pt x="19298" y="2360"/>
                    <a:pt x="19275" y="2354"/>
                    <a:pt x="19264" y="2336"/>
                  </a:cubicBezTo>
                  <a:cubicBezTo>
                    <a:pt x="19254" y="2318"/>
                    <a:pt x="19260" y="2294"/>
                    <a:pt x="19278" y="2284"/>
                  </a:cubicBezTo>
                  <a:lnTo>
                    <a:pt x="19506" y="2151"/>
                  </a:lnTo>
                  <a:lnTo>
                    <a:pt x="19506" y="2216"/>
                  </a:lnTo>
                  <a:lnTo>
                    <a:pt x="19278" y="2083"/>
                  </a:lnTo>
                  <a:cubicBezTo>
                    <a:pt x="19260" y="2073"/>
                    <a:pt x="19254" y="2050"/>
                    <a:pt x="19264" y="2031"/>
                  </a:cubicBezTo>
                  <a:cubicBezTo>
                    <a:pt x="19275" y="2013"/>
                    <a:pt x="19298" y="2007"/>
                    <a:pt x="19316" y="2018"/>
                  </a:cubicBezTo>
                  <a:close/>
                </a:path>
              </a:pathLst>
            </a:custGeom>
            <a:solidFill>
              <a:srgbClr val="767171"/>
            </a:solidFill>
            <a:ln w="0" cap="flat">
              <a:solidFill>
                <a:srgbClr val="E4DD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07" name="Freeform 56">
              <a:extLst>
                <a:ext uri="{FF2B5EF4-FFF2-40B4-BE49-F238E27FC236}">
                  <a16:creationId xmlns:a16="http://schemas.microsoft.com/office/drawing/2014/main" id="{068C022A-537A-20E5-F40D-69D6528DE7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2" y="1945"/>
              <a:ext cx="54" cy="163"/>
            </a:xfrm>
            <a:custGeom>
              <a:avLst/>
              <a:gdLst>
                <a:gd name="T0" fmla="*/ 0 w 2553"/>
                <a:gd name="T1" fmla="*/ 0 h 7665"/>
                <a:gd name="T2" fmla="*/ 0 w 2553"/>
                <a:gd name="T3" fmla="*/ 6835 h 7665"/>
                <a:gd name="T4" fmla="*/ 2270 w 2553"/>
                <a:gd name="T5" fmla="*/ 6835 h 7665"/>
                <a:gd name="T6" fmla="*/ 2270 w 2553"/>
                <a:gd name="T7" fmla="*/ 6531 h 7665"/>
                <a:gd name="T8" fmla="*/ 152 w 2553"/>
                <a:gd name="T9" fmla="*/ 6531 h 7665"/>
                <a:gd name="T10" fmla="*/ 304 w 2553"/>
                <a:gd name="T11" fmla="*/ 6683 h 7665"/>
                <a:gd name="T12" fmla="*/ 304 w 2553"/>
                <a:gd name="T13" fmla="*/ 0 h 7665"/>
                <a:gd name="T14" fmla="*/ 0 w 2553"/>
                <a:gd name="T15" fmla="*/ 0 h 7665"/>
                <a:gd name="T16" fmla="*/ 1710 w 2553"/>
                <a:gd name="T17" fmla="*/ 7591 h 7665"/>
                <a:gd name="T18" fmla="*/ 2553 w 2553"/>
                <a:gd name="T19" fmla="*/ 6581 h 7665"/>
                <a:gd name="T20" fmla="*/ 1258 w 2553"/>
                <a:gd name="T21" fmla="*/ 6344 h 7665"/>
                <a:gd name="T22" fmla="*/ 1081 w 2553"/>
                <a:gd name="T23" fmla="*/ 6466 h 7665"/>
                <a:gd name="T24" fmla="*/ 1204 w 2553"/>
                <a:gd name="T25" fmla="*/ 6643 h 7665"/>
                <a:gd name="T26" fmla="*/ 2242 w 2553"/>
                <a:gd name="T27" fmla="*/ 6833 h 7665"/>
                <a:gd name="T28" fmla="*/ 2153 w 2553"/>
                <a:gd name="T29" fmla="*/ 6586 h 7665"/>
                <a:gd name="T30" fmla="*/ 1477 w 2553"/>
                <a:gd name="T31" fmla="*/ 7397 h 7665"/>
                <a:gd name="T32" fmla="*/ 1496 w 2553"/>
                <a:gd name="T33" fmla="*/ 7611 h 7665"/>
                <a:gd name="T34" fmla="*/ 1710 w 2553"/>
                <a:gd name="T35" fmla="*/ 7591 h 7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53" h="7665">
                  <a:moveTo>
                    <a:pt x="0" y="0"/>
                  </a:moveTo>
                  <a:lnTo>
                    <a:pt x="0" y="6835"/>
                  </a:lnTo>
                  <a:lnTo>
                    <a:pt x="2270" y="6835"/>
                  </a:lnTo>
                  <a:lnTo>
                    <a:pt x="2270" y="6531"/>
                  </a:lnTo>
                  <a:lnTo>
                    <a:pt x="152" y="6531"/>
                  </a:lnTo>
                  <a:lnTo>
                    <a:pt x="304" y="6683"/>
                  </a:lnTo>
                  <a:lnTo>
                    <a:pt x="304" y="0"/>
                  </a:lnTo>
                  <a:lnTo>
                    <a:pt x="0" y="0"/>
                  </a:lnTo>
                  <a:close/>
                  <a:moveTo>
                    <a:pt x="1710" y="7591"/>
                  </a:moveTo>
                  <a:lnTo>
                    <a:pt x="2553" y="6581"/>
                  </a:lnTo>
                  <a:lnTo>
                    <a:pt x="1258" y="6344"/>
                  </a:lnTo>
                  <a:cubicBezTo>
                    <a:pt x="1176" y="6329"/>
                    <a:pt x="1096" y="6384"/>
                    <a:pt x="1081" y="6466"/>
                  </a:cubicBezTo>
                  <a:cubicBezTo>
                    <a:pt x="1066" y="6549"/>
                    <a:pt x="1121" y="6628"/>
                    <a:pt x="1204" y="6643"/>
                  </a:cubicBezTo>
                  <a:lnTo>
                    <a:pt x="2242" y="6833"/>
                  </a:lnTo>
                  <a:lnTo>
                    <a:pt x="2153" y="6586"/>
                  </a:lnTo>
                  <a:lnTo>
                    <a:pt x="1477" y="7397"/>
                  </a:lnTo>
                  <a:cubicBezTo>
                    <a:pt x="1423" y="7461"/>
                    <a:pt x="1431" y="7557"/>
                    <a:pt x="1496" y="7611"/>
                  </a:cubicBezTo>
                  <a:cubicBezTo>
                    <a:pt x="1560" y="7665"/>
                    <a:pt x="1656" y="7656"/>
                    <a:pt x="1710" y="7591"/>
                  </a:cubicBezTo>
                  <a:close/>
                </a:path>
              </a:pathLst>
            </a:custGeom>
            <a:solidFill>
              <a:srgbClr val="767171"/>
            </a:solidFill>
            <a:ln w="0" cap="flat">
              <a:solidFill>
                <a:srgbClr val="E4DD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09" name="Freeform 57">
              <a:extLst>
                <a:ext uri="{FF2B5EF4-FFF2-40B4-BE49-F238E27FC236}">
                  <a16:creationId xmlns:a16="http://schemas.microsoft.com/office/drawing/2014/main" id="{86930269-68D8-9F6D-FE24-F14243BD8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6" y="2060"/>
              <a:ext cx="34" cy="119"/>
            </a:xfrm>
            <a:custGeom>
              <a:avLst/>
              <a:gdLst>
                <a:gd name="T0" fmla="*/ 0 w 34"/>
                <a:gd name="T1" fmla="*/ 0 h 119"/>
                <a:gd name="T2" fmla="*/ 34 w 34"/>
                <a:gd name="T3" fmla="*/ 21 h 119"/>
                <a:gd name="T4" fmla="*/ 34 w 34"/>
                <a:gd name="T5" fmla="*/ 97 h 119"/>
                <a:gd name="T6" fmla="*/ 0 w 34"/>
                <a:gd name="T7" fmla="*/ 119 h 119"/>
                <a:gd name="T8" fmla="*/ 0 w 34"/>
                <a:gd name="T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19">
                  <a:moveTo>
                    <a:pt x="0" y="0"/>
                  </a:moveTo>
                  <a:lnTo>
                    <a:pt x="34" y="21"/>
                  </a:lnTo>
                  <a:lnTo>
                    <a:pt x="34" y="97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chemeClr val="bg2"/>
                </a:solidFill>
              </a:endParaRPr>
            </a:p>
          </p:txBody>
        </p:sp>
        <p:sp>
          <p:nvSpPr>
            <p:cNvPr id="997410" name="Freeform 58">
              <a:extLst>
                <a:ext uri="{FF2B5EF4-FFF2-40B4-BE49-F238E27FC236}">
                  <a16:creationId xmlns:a16="http://schemas.microsoft.com/office/drawing/2014/main" id="{53184D79-4DBF-9BD8-8F94-7FAFB8168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6" y="2060"/>
              <a:ext cx="34" cy="119"/>
            </a:xfrm>
            <a:custGeom>
              <a:avLst/>
              <a:gdLst>
                <a:gd name="T0" fmla="*/ 0 w 34"/>
                <a:gd name="T1" fmla="*/ 0 h 119"/>
                <a:gd name="T2" fmla="*/ 34 w 34"/>
                <a:gd name="T3" fmla="*/ 21 h 119"/>
                <a:gd name="T4" fmla="*/ 34 w 34"/>
                <a:gd name="T5" fmla="*/ 97 h 119"/>
                <a:gd name="T6" fmla="*/ 0 w 34"/>
                <a:gd name="T7" fmla="*/ 119 h 119"/>
                <a:gd name="T8" fmla="*/ 0 w 34"/>
                <a:gd name="T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19">
                  <a:moveTo>
                    <a:pt x="0" y="0"/>
                  </a:moveTo>
                  <a:lnTo>
                    <a:pt x="34" y="21"/>
                  </a:lnTo>
                  <a:lnTo>
                    <a:pt x="34" y="97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14" name="Rectangle 59">
              <a:extLst>
                <a:ext uri="{FF2B5EF4-FFF2-40B4-BE49-F238E27FC236}">
                  <a16:creationId xmlns:a16="http://schemas.microsoft.com/office/drawing/2014/main" id="{B8A5423C-DE26-ECAA-29CC-BFB90AD33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068"/>
              <a:ext cx="15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 dirty="0">
                  <a:solidFill>
                    <a:schemeClr val="bg2"/>
                  </a:solidFill>
                  <a:latin typeface="Calibri" panose="020F0502020204030204" pitchFamily="34" charset="0"/>
                </a:rPr>
                <a:t>1</a:t>
              </a:r>
              <a:endParaRPr lang="en-US" altLang="en-US" sz="1800" dirty="0">
                <a:solidFill>
                  <a:schemeClr val="bg2"/>
                </a:solidFill>
              </a:endParaRPr>
            </a:p>
          </p:txBody>
        </p:sp>
        <p:sp>
          <p:nvSpPr>
            <p:cNvPr id="997415" name="Rectangle 60">
              <a:extLst>
                <a:ext uri="{FF2B5EF4-FFF2-40B4-BE49-F238E27FC236}">
                  <a16:creationId xmlns:a16="http://schemas.microsoft.com/office/drawing/2014/main" id="{DFD6E3CA-68CD-CF50-EBBB-701E24027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124"/>
              <a:ext cx="18" cy="41"/>
            </a:xfrm>
            <a:prstGeom prst="rect">
              <a:avLst/>
            </a:prstGeom>
            <a:noFill/>
            <a:ln w="3175" cap="flat">
              <a:solidFill>
                <a:srgbClr val="E4DDD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16" name="Rectangle 61">
              <a:extLst>
                <a:ext uri="{FF2B5EF4-FFF2-40B4-BE49-F238E27FC236}">
                  <a16:creationId xmlns:a16="http://schemas.microsoft.com/office/drawing/2014/main" id="{513FEB5A-D737-BBF5-189D-F4A7D0214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0" y="2125"/>
              <a:ext cx="15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 dirty="0">
                  <a:solidFill>
                    <a:srgbClr val="E4DDD2"/>
                  </a:solidFill>
                  <a:latin typeface="Calibri" panose="020F0502020204030204" pitchFamily="34" charset="0"/>
                </a:rPr>
                <a:t>0</a:t>
              </a:r>
              <a:endParaRPr lang="en-US" altLang="en-US" sz="1800" dirty="0">
                <a:solidFill>
                  <a:srgbClr val="E4DDD2"/>
                </a:solidFill>
              </a:endParaRPr>
            </a:p>
          </p:txBody>
        </p:sp>
        <p:sp>
          <p:nvSpPr>
            <p:cNvPr id="997417" name="Line 62">
              <a:extLst>
                <a:ext uri="{FF2B5EF4-FFF2-40B4-BE49-F238E27FC236}">
                  <a16:creationId xmlns:a16="http://schemas.microsoft.com/office/drawing/2014/main" id="{6ACD5383-D91F-0252-1415-0AFFB46870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0" y="2119"/>
              <a:ext cx="34" cy="0"/>
            </a:xfrm>
            <a:prstGeom prst="line">
              <a:avLst/>
            </a:prstGeom>
            <a:noFill/>
            <a:ln w="11113" cap="flat">
              <a:solidFill>
                <a:srgbClr val="E4DDD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18" name="Freeform 63">
              <a:extLst>
                <a:ext uri="{FF2B5EF4-FFF2-40B4-BE49-F238E27FC236}">
                  <a16:creationId xmlns:a16="http://schemas.microsoft.com/office/drawing/2014/main" id="{695DCA20-3A85-F08E-F7A4-89EC499BFD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5" y="2116"/>
              <a:ext cx="71" cy="86"/>
            </a:xfrm>
            <a:custGeom>
              <a:avLst/>
              <a:gdLst>
                <a:gd name="T0" fmla="*/ 0 w 3364"/>
                <a:gd name="T1" fmla="*/ 0 h 4058"/>
                <a:gd name="T2" fmla="*/ 1834 w 3364"/>
                <a:gd name="T3" fmla="*/ 0 h 4058"/>
                <a:gd name="T4" fmla="*/ 1834 w 3364"/>
                <a:gd name="T5" fmla="*/ 3352 h 4058"/>
                <a:gd name="T6" fmla="*/ 1682 w 3364"/>
                <a:gd name="T7" fmla="*/ 3200 h 4058"/>
                <a:gd name="T8" fmla="*/ 3063 w 3364"/>
                <a:gd name="T9" fmla="*/ 3200 h 4058"/>
                <a:gd name="T10" fmla="*/ 3063 w 3364"/>
                <a:gd name="T11" fmla="*/ 3504 h 4058"/>
                <a:gd name="T12" fmla="*/ 1530 w 3364"/>
                <a:gd name="T13" fmla="*/ 3504 h 4058"/>
                <a:gd name="T14" fmla="*/ 1530 w 3364"/>
                <a:gd name="T15" fmla="*/ 152 h 4058"/>
                <a:gd name="T16" fmla="*/ 1682 w 3364"/>
                <a:gd name="T17" fmla="*/ 304 h 4058"/>
                <a:gd name="T18" fmla="*/ 0 w 3364"/>
                <a:gd name="T19" fmla="*/ 304 h 4058"/>
                <a:gd name="T20" fmla="*/ 0 w 3364"/>
                <a:gd name="T21" fmla="*/ 0 h 4058"/>
                <a:gd name="T22" fmla="*/ 2227 w 3364"/>
                <a:gd name="T23" fmla="*/ 2689 h 4058"/>
                <a:gd name="T24" fmla="*/ 3364 w 3364"/>
                <a:gd name="T25" fmla="*/ 3352 h 4058"/>
                <a:gd name="T26" fmla="*/ 2227 w 3364"/>
                <a:gd name="T27" fmla="*/ 4016 h 4058"/>
                <a:gd name="T28" fmla="*/ 2019 w 3364"/>
                <a:gd name="T29" fmla="*/ 3961 h 4058"/>
                <a:gd name="T30" fmla="*/ 2074 w 3364"/>
                <a:gd name="T31" fmla="*/ 3753 h 4058"/>
                <a:gd name="T32" fmla="*/ 2986 w 3364"/>
                <a:gd name="T33" fmla="*/ 3221 h 4058"/>
                <a:gd name="T34" fmla="*/ 2986 w 3364"/>
                <a:gd name="T35" fmla="*/ 3484 h 4058"/>
                <a:gd name="T36" fmla="*/ 2074 w 3364"/>
                <a:gd name="T37" fmla="*/ 2952 h 4058"/>
                <a:gd name="T38" fmla="*/ 2019 w 3364"/>
                <a:gd name="T39" fmla="*/ 2744 h 4058"/>
                <a:gd name="T40" fmla="*/ 2227 w 3364"/>
                <a:gd name="T41" fmla="*/ 2689 h 4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64" h="4058">
                  <a:moveTo>
                    <a:pt x="0" y="0"/>
                  </a:moveTo>
                  <a:lnTo>
                    <a:pt x="1834" y="0"/>
                  </a:lnTo>
                  <a:lnTo>
                    <a:pt x="1834" y="3352"/>
                  </a:lnTo>
                  <a:lnTo>
                    <a:pt x="1682" y="3200"/>
                  </a:lnTo>
                  <a:lnTo>
                    <a:pt x="3063" y="3200"/>
                  </a:lnTo>
                  <a:lnTo>
                    <a:pt x="3063" y="3504"/>
                  </a:lnTo>
                  <a:lnTo>
                    <a:pt x="1530" y="3504"/>
                  </a:lnTo>
                  <a:lnTo>
                    <a:pt x="1530" y="152"/>
                  </a:lnTo>
                  <a:lnTo>
                    <a:pt x="1682" y="304"/>
                  </a:lnTo>
                  <a:lnTo>
                    <a:pt x="0" y="304"/>
                  </a:lnTo>
                  <a:lnTo>
                    <a:pt x="0" y="0"/>
                  </a:lnTo>
                  <a:close/>
                  <a:moveTo>
                    <a:pt x="2227" y="2689"/>
                  </a:moveTo>
                  <a:lnTo>
                    <a:pt x="3364" y="3352"/>
                  </a:lnTo>
                  <a:lnTo>
                    <a:pt x="2227" y="4016"/>
                  </a:lnTo>
                  <a:cubicBezTo>
                    <a:pt x="2155" y="4058"/>
                    <a:pt x="2062" y="4034"/>
                    <a:pt x="2019" y="3961"/>
                  </a:cubicBezTo>
                  <a:cubicBezTo>
                    <a:pt x="1977" y="3889"/>
                    <a:pt x="2002" y="3795"/>
                    <a:pt x="2074" y="3753"/>
                  </a:cubicBezTo>
                  <a:lnTo>
                    <a:pt x="2986" y="3221"/>
                  </a:lnTo>
                  <a:lnTo>
                    <a:pt x="2986" y="3484"/>
                  </a:lnTo>
                  <a:lnTo>
                    <a:pt x="2074" y="2952"/>
                  </a:lnTo>
                  <a:cubicBezTo>
                    <a:pt x="2002" y="2909"/>
                    <a:pt x="1977" y="2816"/>
                    <a:pt x="2019" y="2744"/>
                  </a:cubicBezTo>
                  <a:cubicBezTo>
                    <a:pt x="2062" y="2671"/>
                    <a:pt x="2155" y="2647"/>
                    <a:pt x="2227" y="2689"/>
                  </a:cubicBezTo>
                  <a:close/>
                </a:path>
              </a:pathLst>
            </a:custGeom>
            <a:solidFill>
              <a:srgbClr val="767171"/>
            </a:solidFill>
            <a:ln w="0" cap="flat">
              <a:solidFill>
                <a:srgbClr val="E4DD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19" name="Freeform 64">
              <a:extLst>
                <a:ext uri="{FF2B5EF4-FFF2-40B4-BE49-F238E27FC236}">
                  <a16:creationId xmlns:a16="http://schemas.microsoft.com/office/drawing/2014/main" id="{DB4CDA80-270C-5101-C73E-6CB63A32B2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8" y="2012"/>
              <a:ext cx="89" cy="111"/>
            </a:xfrm>
            <a:custGeom>
              <a:avLst/>
              <a:gdLst>
                <a:gd name="T0" fmla="*/ 0 w 4164"/>
                <a:gd name="T1" fmla="*/ 5257 h 5257"/>
                <a:gd name="T2" fmla="*/ 2234 w 4164"/>
                <a:gd name="T3" fmla="*/ 5257 h 5257"/>
                <a:gd name="T4" fmla="*/ 2234 w 4164"/>
                <a:gd name="T5" fmla="*/ 705 h 5257"/>
                <a:gd name="T6" fmla="*/ 2082 w 4164"/>
                <a:gd name="T7" fmla="*/ 857 h 5257"/>
                <a:gd name="T8" fmla="*/ 3863 w 4164"/>
                <a:gd name="T9" fmla="*/ 857 h 5257"/>
                <a:gd name="T10" fmla="*/ 3863 w 4164"/>
                <a:gd name="T11" fmla="*/ 553 h 5257"/>
                <a:gd name="T12" fmla="*/ 1930 w 4164"/>
                <a:gd name="T13" fmla="*/ 553 h 5257"/>
                <a:gd name="T14" fmla="*/ 1930 w 4164"/>
                <a:gd name="T15" fmla="*/ 5105 h 5257"/>
                <a:gd name="T16" fmla="*/ 2082 w 4164"/>
                <a:gd name="T17" fmla="*/ 4953 h 5257"/>
                <a:gd name="T18" fmla="*/ 0 w 4164"/>
                <a:gd name="T19" fmla="*/ 4953 h 5257"/>
                <a:gd name="T20" fmla="*/ 0 w 4164"/>
                <a:gd name="T21" fmla="*/ 5257 h 5257"/>
                <a:gd name="T22" fmla="*/ 3027 w 4164"/>
                <a:gd name="T23" fmla="*/ 1369 h 5257"/>
                <a:gd name="T24" fmla="*/ 4164 w 4164"/>
                <a:gd name="T25" fmla="*/ 705 h 5257"/>
                <a:gd name="T26" fmla="*/ 3027 w 4164"/>
                <a:gd name="T27" fmla="*/ 42 h 5257"/>
                <a:gd name="T28" fmla="*/ 2819 w 4164"/>
                <a:gd name="T29" fmla="*/ 97 h 5257"/>
                <a:gd name="T30" fmla="*/ 2874 w 4164"/>
                <a:gd name="T31" fmla="*/ 305 h 5257"/>
                <a:gd name="T32" fmla="*/ 3786 w 4164"/>
                <a:gd name="T33" fmla="*/ 837 h 5257"/>
                <a:gd name="T34" fmla="*/ 3786 w 4164"/>
                <a:gd name="T35" fmla="*/ 574 h 5257"/>
                <a:gd name="T36" fmla="*/ 2874 w 4164"/>
                <a:gd name="T37" fmla="*/ 1106 h 5257"/>
                <a:gd name="T38" fmla="*/ 2819 w 4164"/>
                <a:gd name="T39" fmla="*/ 1314 h 5257"/>
                <a:gd name="T40" fmla="*/ 3027 w 4164"/>
                <a:gd name="T41" fmla="*/ 1369 h 5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64" h="5257">
                  <a:moveTo>
                    <a:pt x="0" y="5257"/>
                  </a:moveTo>
                  <a:lnTo>
                    <a:pt x="2234" y="5257"/>
                  </a:lnTo>
                  <a:lnTo>
                    <a:pt x="2234" y="705"/>
                  </a:lnTo>
                  <a:lnTo>
                    <a:pt x="2082" y="857"/>
                  </a:lnTo>
                  <a:lnTo>
                    <a:pt x="3863" y="857"/>
                  </a:lnTo>
                  <a:lnTo>
                    <a:pt x="3863" y="553"/>
                  </a:lnTo>
                  <a:lnTo>
                    <a:pt x="1930" y="553"/>
                  </a:lnTo>
                  <a:lnTo>
                    <a:pt x="1930" y="5105"/>
                  </a:lnTo>
                  <a:lnTo>
                    <a:pt x="2082" y="4953"/>
                  </a:lnTo>
                  <a:lnTo>
                    <a:pt x="0" y="4953"/>
                  </a:lnTo>
                  <a:lnTo>
                    <a:pt x="0" y="5257"/>
                  </a:lnTo>
                  <a:close/>
                  <a:moveTo>
                    <a:pt x="3027" y="1369"/>
                  </a:moveTo>
                  <a:lnTo>
                    <a:pt x="4164" y="705"/>
                  </a:lnTo>
                  <a:lnTo>
                    <a:pt x="3027" y="42"/>
                  </a:lnTo>
                  <a:cubicBezTo>
                    <a:pt x="2955" y="0"/>
                    <a:pt x="2862" y="24"/>
                    <a:pt x="2819" y="97"/>
                  </a:cubicBezTo>
                  <a:cubicBezTo>
                    <a:pt x="2777" y="169"/>
                    <a:pt x="2802" y="262"/>
                    <a:pt x="2874" y="305"/>
                  </a:cubicBezTo>
                  <a:lnTo>
                    <a:pt x="3786" y="837"/>
                  </a:lnTo>
                  <a:lnTo>
                    <a:pt x="3786" y="574"/>
                  </a:lnTo>
                  <a:lnTo>
                    <a:pt x="2874" y="1106"/>
                  </a:lnTo>
                  <a:cubicBezTo>
                    <a:pt x="2802" y="1148"/>
                    <a:pt x="2777" y="1242"/>
                    <a:pt x="2819" y="1314"/>
                  </a:cubicBezTo>
                  <a:cubicBezTo>
                    <a:pt x="2862" y="1387"/>
                    <a:pt x="2955" y="1411"/>
                    <a:pt x="3027" y="1369"/>
                  </a:cubicBezTo>
                  <a:close/>
                </a:path>
              </a:pathLst>
            </a:custGeom>
            <a:solidFill>
              <a:srgbClr val="767171"/>
            </a:solidFill>
            <a:ln w="0" cap="flat">
              <a:solidFill>
                <a:srgbClr val="E4DD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20" name="Freeform 65">
              <a:extLst>
                <a:ext uri="{FF2B5EF4-FFF2-40B4-BE49-F238E27FC236}">
                  <a16:creationId xmlns:a16="http://schemas.microsoft.com/office/drawing/2014/main" id="{9CC84BE8-332E-411B-3915-C1FFC6976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" y="1924"/>
              <a:ext cx="68" cy="102"/>
            </a:xfrm>
            <a:custGeom>
              <a:avLst/>
              <a:gdLst>
                <a:gd name="T0" fmla="*/ 0 w 68"/>
                <a:gd name="T1" fmla="*/ 102 h 102"/>
                <a:gd name="T2" fmla="*/ 68 w 68"/>
                <a:gd name="T3" fmla="*/ 102 h 102"/>
                <a:gd name="T4" fmla="*/ 68 w 68"/>
                <a:gd name="T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2">
                  <a:moveTo>
                    <a:pt x="0" y="102"/>
                  </a:moveTo>
                  <a:lnTo>
                    <a:pt x="68" y="102"/>
                  </a:lnTo>
                  <a:lnTo>
                    <a:pt x="68" y="0"/>
                  </a:lnTo>
                </a:path>
              </a:pathLst>
            </a:custGeom>
            <a:noFill/>
            <a:ln w="11113" cap="flat">
              <a:solidFill>
                <a:srgbClr val="E4DDD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21" name="Freeform 66">
              <a:extLst>
                <a:ext uri="{FF2B5EF4-FFF2-40B4-BE49-F238E27FC236}">
                  <a16:creationId xmlns:a16="http://schemas.microsoft.com/office/drawing/2014/main" id="{9CC25A54-80AE-EF50-DEB8-6FF74A295F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2" y="1921"/>
              <a:ext cx="1253" cy="171"/>
            </a:xfrm>
            <a:custGeom>
              <a:avLst/>
              <a:gdLst>
                <a:gd name="T0" fmla="*/ 0 w 14801"/>
                <a:gd name="T1" fmla="*/ 0 h 2015"/>
                <a:gd name="T2" fmla="*/ 14418 w 14801"/>
                <a:gd name="T3" fmla="*/ 0 h 2015"/>
                <a:gd name="T4" fmla="*/ 14418 w 14801"/>
                <a:gd name="T5" fmla="*/ 1838 h 2015"/>
                <a:gd name="T6" fmla="*/ 14380 w 14801"/>
                <a:gd name="T7" fmla="*/ 1800 h 2015"/>
                <a:gd name="T8" fmla="*/ 14725 w 14801"/>
                <a:gd name="T9" fmla="*/ 1800 h 2015"/>
                <a:gd name="T10" fmla="*/ 14725 w 14801"/>
                <a:gd name="T11" fmla="*/ 1876 h 2015"/>
                <a:gd name="T12" fmla="*/ 14342 w 14801"/>
                <a:gd name="T13" fmla="*/ 1876 h 2015"/>
                <a:gd name="T14" fmla="*/ 14342 w 14801"/>
                <a:gd name="T15" fmla="*/ 38 h 2015"/>
                <a:gd name="T16" fmla="*/ 14380 w 14801"/>
                <a:gd name="T17" fmla="*/ 76 h 2015"/>
                <a:gd name="T18" fmla="*/ 0 w 14801"/>
                <a:gd name="T19" fmla="*/ 76 h 2015"/>
                <a:gd name="T20" fmla="*/ 0 w 14801"/>
                <a:gd name="T21" fmla="*/ 0 h 2015"/>
                <a:gd name="T22" fmla="*/ 14516 w 14801"/>
                <a:gd name="T23" fmla="*/ 1673 h 2015"/>
                <a:gd name="T24" fmla="*/ 14801 w 14801"/>
                <a:gd name="T25" fmla="*/ 1838 h 2015"/>
                <a:gd name="T26" fmla="*/ 14516 w 14801"/>
                <a:gd name="T27" fmla="*/ 2004 h 2015"/>
                <a:gd name="T28" fmla="*/ 14464 w 14801"/>
                <a:gd name="T29" fmla="*/ 1991 h 2015"/>
                <a:gd name="T30" fmla="*/ 14478 w 14801"/>
                <a:gd name="T31" fmla="*/ 1939 h 2015"/>
                <a:gd name="T32" fmla="*/ 14706 w 14801"/>
                <a:gd name="T33" fmla="*/ 1806 h 2015"/>
                <a:gd name="T34" fmla="*/ 14706 w 14801"/>
                <a:gd name="T35" fmla="*/ 1871 h 2015"/>
                <a:gd name="T36" fmla="*/ 14478 w 14801"/>
                <a:gd name="T37" fmla="*/ 1738 h 2015"/>
                <a:gd name="T38" fmla="*/ 14464 w 14801"/>
                <a:gd name="T39" fmla="*/ 1686 h 2015"/>
                <a:gd name="T40" fmla="*/ 14516 w 14801"/>
                <a:gd name="T41" fmla="*/ 1673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801" h="2015">
                  <a:moveTo>
                    <a:pt x="0" y="0"/>
                  </a:moveTo>
                  <a:lnTo>
                    <a:pt x="14418" y="0"/>
                  </a:lnTo>
                  <a:lnTo>
                    <a:pt x="14418" y="1838"/>
                  </a:lnTo>
                  <a:lnTo>
                    <a:pt x="14380" y="1800"/>
                  </a:lnTo>
                  <a:lnTo>
                    <a:pt x="14725" y="1800"/>
                  </a:lnTo>
                  <a:lnTo>
                    <a:pt x="14725" y="1876"/>
                  </a:lnTo>
                  <a:lnTo>
                    <a:pt x="14342" y="1876"/>
                  </a:lnTo>
                  <a:lnTo>
                    <a:pt x="14342" y="38"/>
                  </a:lnTo>
                  <a:lnTo>
                    <a:pt x="1438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14516" y="1673"/>
                  </a:moveTo>
                  <a:lnTo>
                    <a:pt x="14801" y="1838"/>
                  </a:lnTo>
                  <a:lnTo>
                    <a:pt x="14516" y="2004"/>
                  </a:lnTo>
                  <a:cubicBezTo>
                    <a:pt x="14498" y="2015"/>
                    <a:pt x="14475" y="2009"/>
                    <a:pt x="14464" y="1991"/>
                  </a:cubicBezTo>
                  <a:cubicBezTo>
                    <a:pt x="14454" y="1972"/>
                    <a:pt x="14460" y="1949"/>
                    <a:pt x="14478" y="1939"/>
                  </a:cubicBezTo>
                  <a:lnTo>
                    <a:pt x="14706" y="1806"/>
                  </a:lnTo>
                  <a:lnTo>
                    <a:pt x="14706" y="1871"/>
                  </a:lnTo>
                  <a:lnTo>
                    <a:pt x="14478" y="1738"/>
                  </a:lnTo>
                  <a:cubicBezTo>
                    <a:pt x="14460" y="1728"/>
                    <a:pt x="14454" y="1704"/>
                    <a:pt x="14464" y="1686"/>
                  </a:cubicBezTo>
                  <a:cubicBezTo>
                    <a:pt x="14475" y="1668"/>
                    <a:pt x="14498" y="1662"/>
                    <a:pt x="14516" y="1673"/>
                  </a:cubicBezTo>
                  <a:close/>
                </a:path>
              </a:pathLst>
            </a:custGeom>
            <a:solidFill>
              <a:srgbClr val="767171"/>
            </a:solidFill>
            <a:ln w="0" cap="flat">
              <a:solidFill>
                <a:srgbClr val="E4DD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22" name="Freeform 67">
              <a:extLst>
                <a:ext uri="{FF2B5EF4-FFF2-40B4-BE49-F238E27FC236}">
                  <a16:creationId xmlns:a16="http://schemas.microsoft.com/office/drawing/2014/main" id="{6D629B97-0A56-A884-4E2E-60C50D1BF2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6" y="1921"/>
              <a:ext cx="446" cy="239"/>
            </a:xfrm>
            <a:custGeom>
              <a:avLst/>
              <a:gdLst>
                <a:gd name="T0" fmla="*/ 21052 w 21052"/>
                <a:gd name="T1" fmla="*/ 0 h 11258"/>
                <a:gd name="T2" fmla="*/ 0 w 21052"/>
                <a:gd name="T3" fmla="*/ 0 h 11258"/>
                <a:gd name="T4" fmla="*/ 0 w 21052"/>
                <a:gd name="T5" fmla="*/ 10704 h 11258"/>
                <a:gd name="T6" fmla="*/ 3952 w 21052"/>
                <a:gd name="T7" fmla="*/ 10704 h 11258"/>
                <a:gd name="T8" fmla="*/ 3952 w 21052"/>
                <a:gd name="T9" fmla="*/ 10400 h 11258"/>
                <a:gd name="T10" fmla="*/ 152 w 21052"/>
                <a:gd name="T11" fmla="*/ 10400 h 11258"/>
                <a:gd name="T12" fmla="*/ 304 w 21052"/>
                <a:gd name="T13" fmla="*/ 10552 h 11258"/>
                <a:gd name="T14" fmla="*/ 304 w 21052"/>
                <a:gd name="T15" fmla="*/ 152 h 11258"/>
                <a:gd name="T16" fmla="*/ 152 w 21052"/>
                <a:gd name="T17" fmla="*/ 304 h 11258"/>
                <a:gd name="T18" fmla="*/ 21052 w 21052"/>
                <a:gd name="T19" fmla="*/ 304 h 11258"/>
                <a:gd name="T20" fmla="*/ 21052 w 21052"/>
                <a:gd name="T21" fmla="*/ 0 h 11258"/>
                <a:gd name="T22" fmla="*/ 3116 w 21052"/>
                <a:gd name="T23" fmla="*/ 11216 h 11258"/>
                <a:gd name="T24" fmla="*/ 4253 w 21052"/>
                <a:gd name="T25" fmla="*/ 10552 h 11258"/>
                <a:gd name="T26" fmla="*/ 3116 w 21052"/>
                <a:gd name="T27" fmla="*/ 9889 h 11258"/>
                <a:gd name="T28" fmla="*/ 2908 w 21052"/>
                <a:gd name="T29" fmla="*/ 9944 h 11258"/>
                <a:gd name="T30" fmla="*/ 2963 w 21052"/>
                <a:gd name="T31" fmla="*/ 10152 h 11258"/>
                <a:gd name="T32" fmla="*/ 3875 w 21052"/>
                <a:gd name="T33" fmla="*/ 10684 h 11258"/>
                <a:gd name="T34" fmla="*/ 3875 w 21052"/>
                <a:gd name="T35" fmla="*/ 10421 h 11258"/>
                <a:gd name="T36" fmla="*/ 2963 w 21052"/>
                <a:gd name="T37" fmla="*/ 10953 h 11258"/>
                <a:gd name="T38" fmla="*/ 2908 w 21052"/>
                <a:gd name="T39" fmla="*/ 11161 h 11258"/>
                <a:gd name="T40" fmla="*/ 3116 w 21052"/>
                <a:gd name="T41" fmla="*/ 11216 h 11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052" h="11258">
                  <a:moveTo>
                    <a:pt x="21052" y="0"/>
                  </a:moveTo>
                  <a:lnTo>
                    <a:pt x="0" y="0"/>
                  </a:lnTo>
                  <a:lnTo>
                    <a:pt x="0" y="10704"/>
                  </a:lnTo>
                  <a:lnTo>
                    <a:pt x="3952" y="10704"/>
                  </a:lnTo>
                  <a:lnTo>
                    <a:pt x="3952" y="10400"/>
                  </a:lnTo>
                  <a:lnTo>
                    <a:pt x="152" y="10400"/>
                  </a:lnTo>
                  <a:lnTo>
                    <a:pt x="304" y="10552"/>
                  </a:lnTo>
                  <a:lnTo>
                    <a:pt x="304" y="152"/>
                  </a:lnTo>
                  <a:lnTo>
                    <a:pt x="152" y="304"/>
                  </a:lnTo>
                  <a:lnTo>
                    <a:pt x="21052" y="304"/>
                  </a:lnTo>
                  <a:lnTo>
                    <a:pt x="21052" y="0"/>
                  </a:lnTo>
                  <a:close/>
                  <a:moveTo>
                    <a:pt x="3116" y="11216"/>
                  </a:moveTo>
                  <a:lnTo>
                    <a:pt x="4253" y="10552"/>
                  </a:lnTo>
                  <a:lnTo>
                    <a:pt x="3116" y="9889"/>
                  </a:lnTo>
                  <a:cubicBezTo>
                    <a:pt x="3044" y="9847"/>
                    <a:pt x="2951" y="9871"/>
                    <a:pt x="2908" y="9944"/>
                  </a:cubicBezTo>
                  <a:cubicBezTo>
                    <a:pt x="2866" y="10016"/>
                    <a:pt x="2890" y="10109"/>
                    <a:pt x="2963" y="10152"/>
                  </a:cubicBezTo>
                  <a:lnTo>
                    <a:pt x="3875" y="10684"/>
                  </a:lnTo>
                  <a:lnTo>
                    <a:pt x="3875" y="10421"/>
                  </a:lnTo>
                  <a:lnTo>
                    <a:pt x="2963" y="10953"/>
                  </a:lnTo>
                  <a:cubicBezTo>
                    <a:pt x="2890" y="10995"/>
                    <a:pt x="2866" y="11089"/>
                    <a:pt x="2908" y="11161"/>
                  </a:cubicBezTo>
                  <a:cubicBezTo>
                    <a:pt x="2951" y="11234"/>
                    <a:pt x="3044" y="11258"/>
                    <a:pt x="3116" y="11216"/>
                  </a:cubicBezTo>
                  <a:close/>
                </a:path>
              </a:pathLst>
            </a:custGeom>
            <a:solidFill>
              <a:srgbClr val="767171"/>
            </a:solidFill>
            <a:ln w="0" cap="flat">
              <a:solidFill>
                <a:srgbClr val="E4DD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23" name="Freeform 68">
              <a:extLst>
                <a:ext uri="{FF2B5EF4-FFF2-40B4-BE49-F238E27FC236}">
                  <a16:creationId xmlns:a16="http://schemas.microsoft.com/office/drawing/2014/main" id="{D9473C9A-F7F8-4065-CAF4-26B6706006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" y="2071"/>
              <a:ext cx="34" cy="30"/>
            </a:xfrm>
            <a:custGeom>
              <a:avLst/>
              <a:gdLst>
                <a:gd name="T0" fmla="*/ 1 w 801"/>
                <a:gd name="T1" fmla="*/ 431 h 706"/>
                <a:gd name="T2" fmla="*/ 651 w 801"/>
                <a:gd name="T3" fmla="*/ 425 h 706"/>
                <a:gd name="T4" fmla="*/ 649 w 801"/>
                <a:gd name="T5" fmla="*/ 273 h 706"/>
                <a:gd name="T6" fmla="*/ 0 w 801"/>
                <a:gd name="T7" fmla="*/ 279 h 706"/>
                <a:gd name="T8" fmla="*/ 1 w 801"/>
                <a:gd name="T9" fmla="*/ 431 h 706"/>
                <a:gd name="T10" fmla="*/ 235 w 801"/>
                <a:gd name="T11" fmla="*/ 684 h 706"/>
                <a:gd name="T12" fmla="*/ 801 w 801"/>
                <a:gd name="T13" fmla="*/ 347 h 706"/>
                <a:gd name="T14" fmla="*/ 229 w 801"/>
                <a:gd name="T15" fmla="*/ 21 h 706"/>
                <a:gd name="T16" fmla="*/ 229 w 801"/>
                <a:gd name="T17" fmla="*/ 21 h 706"/>
                <a:gd name="T18" fmla="*/ 126 w 801"/>
                <a:gd name="T19" fmla="*/ 49 h 706"/>
                <a:gd name="T20" fmla="*/ 154 w 801"/>
                <a:gd name="T21" fmla="*/ 153 h 706"/>
                <a:gd name="T22" fmla="*/ 612 w 801"/>
                <a:gd name="T23" fmla="*/ 415 h 706"/>
                <a:gd name="T24" fmla="*/ 611 w 801"/>
                <a:gd name="T25" fmla="*/ 284 h 706"/>
                <a:gd name="T26" fmla="*/ 158 w 801"/>
                <a:gd name="T27" fmla="*/ 554 h 706"/>
                <a:gd name="T28" fmla="*/ 131 w 801"/>
                <a:gd name="T29" fmla="*/ 658 h 706"/>
                <a:gd name="T30" fmla="*/ 235 w 801"/>
                <a:gd name="T31" fmla="*/ 684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1" h="706">
                  <a:moveTo>
                    <a:pt x="1" y="431"/>
                  </a:moveTo>
                  <a:lnTo>
                    <a:pt x="651" y="425"/>
                  </a:lnTo>
                  <a:lnTo>
                    <a:pt x="649" y="273"/>
                  </a:lnTo>
                  <a:lnTo>
                    <a:pt x="0" y="279"/>
                  </a:lnTo>
                  <a:lnTo>
                    <a:pt x="1" y="431"/>
                  </a:lnTo>
                  <a:close/>
                  <a:moveTo>
                    <a:pt x="235" y="684"/>
                  </a:moveTo>
                  <a:lnTo>
                    <a:pt x="801" y="347"/>
                  </a:lnTo>
                  <a:lnTo>
                    <a:pt x="229" y="21"/>
                  </a:lnTo>
                  <a:lnTo>
                    <a:pt x="229" y="21"/>
                  </a:lnTo>
                  <a:cubicBezTo>
                    <a:pt x="193" y="0"/>
                    <a:pt x="146" y="13"/>
                    <a:pt x="126" y="49"/>
                  </a:cubicBezTo>
                  <a:cubicBezTo>
                    <a:pt x="105" y="86"/>
                    <a:pt x="117" y="132"/>
                    <a:pt x="154" y="153"/>
                  </a:cubicBezTo>
                  <a:lnTo>
                    <a:pt x="612" y="415"/>
                  </a:lnTo>
                  <a:lnTo>
                    <a:pt x="611" y="284"/>
                  </a:lnTo>
                  <a:lnTo>
                    <a:pt x="158" y="554"/>
                  </a:lnTo>
                  <a:cubicBezTo>
                    <a:pt x="121" y="575"/>
                    <a:pt x="110" y="622"/>
                    <a:pt x="131" y="658"/>
                  </a:cubicBezTo>
                  <a:cubicBezTo>
                    <a:pt x="153" y="694"/>
                    <a:pt x="199" y="706"/>
                    <a:pt x="235" y="684"/>
                  </a:cubicBezTo>
                  <a:close/>
                </a:path>
              </a:pathLst>
            </a:custGeom>
            <a:solidFill>
              <a:srgbClr val="767171"/>
            </a:solidFill>
            <a:ln w="0" cap="flat">
              <a:solidFill>
                <a:srgbClr val="E4DD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24" name="Freeform 69">
              <a:extLst>
                <a:ext uri="{FF2B5EF4-FFF2-40B4-BE49-F238E27FC236}">
                  <a16:creationId xmlns:a16="http://schemas.microsoft.com/office/drawing/2014/main" id="{B9C478F3-FEAF-C3AB-9384-2B24BDC17E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2" y="2095"/>
              <a:ext cx="325" cy="100"/>
            </a:xfrm>
            <a:custGeom>
              <a:avLst/>
              <a:gdLst>
                <a:gd name="T0" fmla="*/ 0 w 7681"/>
                <a:gd name="T1" fmla="*/ 2359 h 2359"/>
                <a:gd name="T2" fmla="*/ 732 w 7681"/>
                <a:gd name="T3" fmla="*/ 2359 h 2359"/>
                <a:gd name="T4" fmla="*/ 732 w 7681"/>
                <a:gd name="T5" fmla="*/ 352 h 2359"/>
                <a:gd name="T6" fmla="*/ 656 w 7681"/>
                <a:gd name="T7" fmla="*/ 428 h 2359"/>
                <a:gd name="T8" fmla="*/ 7530 w 7681"/>
                <a:gd name="T9" fmla="*/ 428 h 2359"/>
                <a:gd name="T10" fmla="*/ 7530 w 7681"/>
                <a:gd name="T11" fmla="*/ 276 h 2359"/>
                <a:gd name="T12" fmla="*/ 580 w 7681"/>
                <a:gd name="T13" fmla="*/ 276 h 2359"/>
                <a:gd name="T14" fmla="*/ 580 w 7681"/>
                <a:gd name="T15" fmla="*/ 2283 h 2359"/>
                <a:gd name="T16" fmla="*/ 656 w 7681"/>
                <a:gd name="T17" fmla="*/ 2207 h 2359"/>
                <a:gd name="T18" fmla="*/ 0 w 7681"/>
                <a:gd name="T19" fmla="*/ 2207 h 2359"/>
                <a:gd name="T20" fmla="*/ 0 w 7681"/>
                <a:gd name="T21" fmla="*/ 2359 h 2359"/>
                <a:gd name="T22" fmla="*/ 7113 w 7681"/>
                <a:gd name="T23" fmla="*/ 684 h 2359"/>
                <a:gd name="T24" fmla="*/ 7681 w 7681"/>
                <a:gd name="T25" fmla="*/ 352 h 2359"/>
                <a:gd name="T26" fmla="*/ 7113 w 7681"/>
                <a:gd name="T27" fmla="*/ 21 h 2359"/>
                <a:gd name="T28" fmla="*/ 7009 w 7681"/>
                <a:gd name="T29" fmla="*/ 48 h 2359"/>
                <a:gd name="T30" fmla="*/ 7036 w 7681"/>
                <a:gd name="T31" fmla="*/ 152 h 2359"/>
                <a:gd name="T32" fmla="*/ 7492 w 7681"/>
                <a:gd name="T33" fmla="*/ 418 h 2359"/>
                <a:gd name="T34" fmla="*/ 7492 w 7681"/>
                <a:gd name="T35" fmla="*/ 287 h 2359"/>
                <a:gd name="T36" fmla="*/ 7036 w 7681"/>
                <a:gd name="T37" fmla="*/ 553 h 2359"/>
                <a:gd name="T38" fmla="*/ 7009 w 7681"/>
                <a:gd name="T39" fmla="*/ 657 h 2359"/>
                <a:gd name="T40" fmla="*/ 7113 w 7681"/>
                <a:gd name="T41" fmla="*/ 684 h 2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81" h="2359">
                  <a:moveTo>
                    <a:pt x="0" y="2359"/>
                  </a:moveTo>
                  <a:lnTo>
                    <a:pt x="732" y="2359"/>
                  </a:lnTo>
                  <a:lnTo>
                    <a:pt x="732" y="352"/>
                  </a:lnTo>
                  <a:lnTo>
                    <a:pt x="656" y="428"/>
                  </a:lnTo>
                  <a:lnTo>
                    <a:pt x="7530" y="428"/>
                  </a:lnTo>
                  <a:lnTo>
                    <a:pt x="7530" y="276"/>
                  </a:lnTo>
                  <a:lnTo>
                    <a:pt x="580" y="276"/>
                  </a:lnTo>
                  <a:lnTo>
                    <a:pt x="580" y="2283"/>
                  </a:lnTo>
                  <a:lnTo>
                    <a:pt x="656" y="2207"/>
                  </a:lnTo>
                  <a:lnTo>
                    <a:pt x="0" y="2207"/>
                  </a:lnTo>
                  <a:lnTo>
                    <a:pt x="0" y="2359"/>
                  </a:lnTo>
                  <a:close/>
                  <a:moveTo>
                    <a:pt x="7113" y="684"/>
                  </a:moveTo>
                  <a:lnTo>
                    <a:pt x="7681" y="352"/>
                  </a:lnTo>
                  <a:lnTo>
                    <a:pt x="7113" y="21"/>
                  </a:lnTo>
                  <a:cubicBezTo>
                    <a:pt x="7076" y="0"/>
                    <a:pt x="7030" y="12"/>
                    <a:pt x="7009" y="48"/>
                  </a:cubicBezTo>
                  <a:cubicBezTo>
                    <a:pt x="6988" y="84"/>
                    <a:pt x="7000" y="131"/>
                    <a:pt x="7036" y="152"/>
                  </a:cubicBezTo>
                  <a:lnTo>
                    <a:pt x="7492" y="418"/>
                  </a:lnTo>
                  <a:lnTo>
                    <a:pt x="7492" y="287"/>
                  </a:lnTo>
                  <a:lnTo>
                    <a:pt x="7036" y="553"/>
                  </a:lnTo>
                  <a:cubicBezTo>
                    <a:pt x="7000" y="574"/>
                    <a:pt x="6988" y="621"/>
                    <a:pt x="7009" y="657"/>
                  </a:cubicBezTo>
                  <a:cubicBezTo>
                    <a:pt x="7030" y="693"/>
                    <a:pt x="7076" y="705"/>
                    <a:pt x="7113" y="684"/>
                  </a:cubicBezTo>
                  <a:close/>
                </a:path>
              </a:pathLst>
            </a:custGeom>
            <a:solidFill>
              <a:srgbClr val="767171"/>
            </a:solidFill>
            <a:ln w="0" cap="flat">
              <a:solidFill>
                <a:srgbClr val="E4DD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25" name="Freeform 70">
              <a:extLst>
                <a:ext uri="{FF2B5EF4-FFF2-40B4-BE49-F238E27FC236}">
                  <a16:creationId xmlns:a16="http://schemas.microsoft.com/office/drawing/2014/main" id="{3F0242EE-12B4-BE7E-88B0-C861C3C8E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" y="2243"/>
              <a:ext cx="213" cy="71"/>
            </a:xfrm>
            <a:custGeom>
              <a:avLst/>
              <a:gdLst>
                <a:gd name="T0" fmla="*/ 0 w 213"/>
                <a:gd name="T1" fmla="*/ 0 h 71"/>
                <a:gd name="T2" fmla="*/ 36 w 213"/>
                <a:gd name="T3" fmla="*/ 0 h 71"/>
                <a:gd name="T4" fmla="*/ 36 w 213"/>
                <a:gd name="T5" fmla="*/ 71 h 71"/>
                <a:gd name="T6" fmla="*/ 213 w 213"/>
                <a:gd name="T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71">
                  <a:moveTo>
                    <a:pt x="0" y="0"/>
                  </a:moveTo>
                  <a:lnTo>
                    <a:pt x="36" y="0"/>
                  </a:lnTo>
                  <a:lnTo>
                    <a:pt x="36" y="71"/>
                  </a:lnTo>
                  <a:lnTo>
                    <a:pt x="213" y="71"/>
                  </a:lnTo>
                </a:path>
              </a:pathLst>
            </a:custGeom>
            <a:noFill/>
            <a:ln w="11113" cap="flat">
              <a:solidFill>
                <a:srgbClr val="E4DDD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26" name="Freeform 71">
              <a:extLst>
                <a:ext uri="{FF2B5EF4-FFF2-40B4-BE49-F238E27FC236}">
                  <a16:creationId xmlns:a16="http://schemas.microsoft.com/office/drawing/2014/main" id="{4EAFCC21-B9DF-2D94-33AF-7D540E0039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5" y="2177"/>
              <a:ext cx="41" cy="30"/>
            </a:xfrm>
            <a:custGeom>
              <a:avLst/>
              <a:gdLst>
                <a:gd name="T0" fmla="*/ 9 w 968"/>
                <a:gd name="T1" fmla="*/ 451 h 705"/>
                <a:gd name="T2" fmla="*/ 823 w 968"/>
                <a:gd name="T3" fmla="*/ 401 h 705"/>
                <a:gd name="T4" fmla="*/ 813 w 968"/>
                <a:gd name="T5" fmla="*/ 249 h 705"/>
                <a:gd name="T6" fmla="*/ 0 w 968"/>
                <a:gd name="T7" fmla="*/ 299 h 705"/>
                <a:gd name="T8" fmla="*/ 9 w 968"/>
                <a:gd name="T9" fmla="*/ 451 h 705"/>
                <a:gd name="T10" fmla="*/ 421 w 968"/>
                <a:gd name="T11" fmla="*/ 681 h 705"/>
                <a:gd name="T12" fmla="*/ 968 w 968"/>
                <a:gd name="T13" fmla="*/ 315 h 705"/>
                <a:gd name="T14" fmla="*/ 381 w 968"/>
                <a:gd name="T15" fmla="*/ 19 h 705"/>
                <a:gd name="T16" fmla="*/ 279 w 968"/>
                <a:gd name="T17" fmla="*/ 53 h 705"/>
                <a:gd name="T18" fmla="*/ 312 w 968"/>
                <a:gd name="T19" fmla="*/ 155 h 705"/>
                <a:gd name="T20" fmla="*/ 784 w 968"/>
                <a:gd name="T21" fmla="*/ 393 h 705"/>
                <a:gd name="T22" fmla="*/ 776 w 968"/>
                <a:gd name="T23" fmla="*/ 262 h 705"/>
                <a:gd name="T24" fmla="*/ 337 w 968"/>
                <a:gd name="T25" fmla="*/ 555 h 705"/>
                <a:gd name="T26" fmla="*/ 316 w 968"/>
                <a:gd name="T27" fmla="*/ 660 h 705"/>
                <a:gd name="T28" fmla="*/ 421 w 968"/>
                <a:gd name="T29" fmla="*/ 681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8" h="705">
                  <a:moveTo>
                    <a:pt x="9" y="451"/>
                  </a:moveTo>
                  <a:lnTo>
                    <a:pt x="823" y="401"/>
                  </a:lnTo>
                  <a:lnTo>
                    <a:pt x="813" y="249"/>
                  </a:lnTo>
                  <a:lnTo>
                    <a:pt x="0" y="299"/>
                  </a:lnTo>
                  <a:lnTo>
                    <a:pt x="9" y="451"/>
                  </a:lnTo>
                  <a:close/>
                  <a:moveTo>
                    <a:pt x="421" y="681"/>
                  </a:moveTo>
                  <a:lnTo>
                    <a:pt x="968" y="315"/>
                  </a:lnTo>
                  <a:lnTo>
                    <a:pt x="381" y="19"/>
                  </a:lnTo>
                  <a:cubicBezTo>
                    <a:pt x="343" y="0"/>
                    <a:pt x="297" y="15"/>
                    <a:pt x="279" y="53"/>
                  </a:cubicBezTo>
                  <a:cubicBezTo>
                    <a:pt x="260" y="90"/>
                    <a:pt x="275" y="136"/>
                    <a:pt x="312" y="155"/>
                  </a:cubicBezTo>
                  <a:lnTo>
                    <a:pt x="784" y="393"/>
                  </a:lnTo>
                  <a:lnTo>
                    <a:pt x="776" y="262"/>
                  </a:lnTo>
                  <a:lnTo>
                    <a:pt x="337" y="555"/>
                  </a:lnTo>
                  <a:cubicBezTo>
                    <a:pt x="302" y="578"/>
                    <a:pt x="293" y="626"/>
                    <a:pt x="316" y="660"/>
                  </a:cubicBezTo>
                  <a:cubicBezTo>
                    <a:pt x="339" y="695"/>
                    <a:pt x="386" y="705"/>
                    <a:pt x="421" y="681"/>
                  </a:cubicBezTo>
                  <a:close/>
                </a:path>
              </a:pathLst>
            </a:custGeom>
            <a:solidFill>
              <a:srgbClr val="767171"/>
            </a:solidFill>
            <a:ln w="0" cap="flat">
              <a:solidFill>
                <a:srgbClr val="E4DD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27" name="Freeform 72">
              <a:extLst>
                <a:ext uri="{FF2B5EF4-FFF2-40B4-BE49-F238E27FC236}">
                  <a16:creationId xmlns:a16="http://schemas.microsoft.com/office/drawing/2014/main" id="{F9C8135C-76BF-F1FA-8B6C-62B0EAA36F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1" y="2227"/>
              <a:ext cx="57" cy="29"/>
            </a:xfrm>
            <a:custGeom>
              <a:avLst/>
              <a:gdLst>
                <a:gd name="T0" fmla="*/ 3 w 1365"/>
                <a:gd name="T1" fmla="*/ 446 h 706"/>
                <a:gd name="T2" fmla="*/ 1216 w 1365"/>
                <a:gd name="T3" fmla="*/ 419 h 706"/>
                <a:gd name="T4" fmla="*/ 1213 w 1365"/>
                <a:gd name="T5" fmla="*/ 267 h 706"/>
                <a:gd name="T6" fmla="*/ 0 w 1365"/>
                <a:gd name="T7" fmla="*/ 294 h 706"/>
                <a:gd name="T8" fmla="*/ 3 w 1365"/>
                <a:gd name="T9" fmla="*/ 446 h 706"/>
                <a:gd name="T10" fmla="*/ 804 w 1365"/>
                <a:gd name="T11" fmla="*/ 684 h 706"/>
                <a:gd name="T12" fmla="*/ 1365 w 1365"/>
                <a:gd name="T13" fmla="*/ 339 h 706"/>
                <a:gd name="T14" fmla="*/ 790 w 1365"/>
                <a:gd name="T15" fmla="*/ 21 h 706"/>
                <a:gd name="T16" fmla="*/ 790 w 1365"/>
                <a:gd name="T17" fmla="*/ 21 h 706"/>
                <a:gd name="T18" fmla="*/ 686 w 1365"/>
                <a:gd name="T19" fmla="*/ 50 h 706"/>
                <a:gd name="T20" fmla="*/ 716 w 1365"/>
                <a:gd name="T21" fmla="*/ 153 h 706"/>
                <a:gd name="T22" fmla="*/ 1178 w 1365"/>
                <a:gd name="T23" fmla="*/ 409 h 706"/>
                <a:gd name="T24" fmla="*/ 1175 w 1365"/>
                <a:gd name="T25" fmla="*/ 278 h 706"/>
                <a:gd name="T26" fmla="*/ 725 w 1365"/>
                <a:gd name="T27" fmla="*/ 554 h 706"/>
                <a:gd name="T28" fmla="*/ 700 w 1365"/>
                <a:gd name="T29" fmla="*/ 659 h 706"/>
                <a:gd name="T30" fmla="*/ 804 w 1365"/>
                <a:gd name="T31" fmla="*/ 684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5" h="706">
                  <a:moveTo>
                    <a:pt x="3" y="446"/>
                  </a:moveTo>
                  <a:lnTo>
                    <a:pt x="1216" y="419"/>
                  </a:lnTo>
                  <a:lnTo>
                    <a:pt x="1213" y="267"/>
                  </a:lnTo>
                  <a:lnTo>
                    <a:pt x="0" y="294"/>
                  </a:lnTo>
                  <a:lnTo>
                    <a:pt x="3" y="446"/>
                  </a:lnTo>
                  <a:close/>
                  <a:moveTo>
                    <a:pt x="804" y="684"/>
                  </a:moveTo>
                  <a:lnTo>
                    <a:pt x="1365" y="339"/>
                  </a:lnTo>
                  <a:lnTo>
                    <a:pt x="790" y="21"/>
                  </a:lnTo>
                  <a:lnTo>
                    <a:pt x="790" y="21"/>
                  </a:lnTo>
                  <a:cubicBezTo>
                    <a:pt x="753" y="0"/>
                    <a:pt x="707" y="13"/>
                    <a:pt x="686" y="50"/>
                  </a:cubicBezTo>
                  <a:cubicBezTo>
                    <a:pt x="666" y="87"/>
                    <a:pt x="679" y="133"/>
                    <a:pt x="716" y="153"/>
                  </a:cubicBezTo>
                  <a:lnTo>
                    <a:pt x="1178" y="409"/>
                  </a:lnTo>
                  <a:lnTo>
                    <a:pt x="1175" y="278"/>
                  </a:lnTo>
                  <a:lnTo>
                    <a:pt x="725" y="554"/>
                  </a:lnTo>
                  <a:cubicBezTo>
                    <a:pt x="689" y="576"/>
                    <a:pt x="678" y="623"/>
                    <a:pt x="700" y="659"/>
                  </a:cubicBezTo>
                  <a:cubicBezTo>
                    <a:pt x="722" y="694"/>
                    <a:pt x="769" y="706"/>
                    <a:pt x="804" y="684"/>
                  </a:cubicBezTo>
                  <a:close/>
                </a:path>
              </a:pathLst>
            </a:custGeom>
            <a:solidFill>
              <a:srgbClr val="767171"/>
            </a:solidFill>
            <a:ln w="0" cap="flat">
              <a:solidFill>
                <a:srgbClr val="E4DD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28" name="Freeform 73">
              <a:extLst>
                <a:ext uri="{FF2B5EF4-FFF2-40B4-BE49-F238E27FC236}">
                  <a16:creationId xmlns:a16="http://schemas.microsoft.com/office/drawing/2014/main" id="{2A7726D1-DEBA-4C93-C574-4B670EB6D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2" y="1971"/>
              <a:ext cx="714" cy="119"/>
            </a:xfrm>
            <a:custGeom>
              <a:avLst/>
              <a:gdLst>
                <a:gd name="T0" fmla="*/ 0 w 714"/>
                <a:gd name="T1" fmla="*/ 119 h 119"/>
                <a:gd name="T2" fmla="*/ 195 w 714"/>
                <a:gd name="T3" fmla="*/ 119 h 119"/>
                <a:gd name="T4" fmla="*/ 195 w 714"/>
                <a:gd name="T5" fmla="*/ 0 h 119"/>
                <a:gd name="T6" fmla="*/ 714 w 714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4" h="119">
                  <a:moveTo>
                    <a:pt x="0" y="119"/>
                  </a:moveTo>
                  <a:lnTo>
                    <a:pt x="195" y="119"/>
                  </a:lnTo>
                  <a:lnTo>
                    <a:pt x="195" y="0"/>
                  </a:lnTo>
                  <a:lnTo>
                    <a:pt x="714" y="0"/>
                  </a:lnTo>
                </a:path>
              </a:pathLst>
            </a:custGeom>
            <a:noFill/>
            <a:ln w="11113" cap="flat">
              <a:solidFill>
                <a:srgbClr val="E4DDD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29" name="Freeform 74">
              <a:extLst>
                <a:ext uri="{FF2B5EF4-FFF2-40B4-BE49-F238E27FC236}">
                  <a16:creationId xmlns:a16="http://schemas.microsoft.com/office/drawing/2014/main" id="{96F18106-4047-0278-B7B1-71ECEB3606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4" y="1966"/>
              <a:ext cx="169" cy="100"/>
            </a:xfrm>
            <a:custGeom>
              <a:avLst/>
              <a:gdLst>
                <a:gd name="T0" fmla="*/ 0 w 4001"/>
                <a:gd name="T1" fmla="*/ 0 h 2358"/>
                <a:gd name="T2" fmla="*/ 2076 w 4001"/>
                <a:gd name="T3" fmla="*/ 0 h 2358"/>
                <a:gd name="T4" fmla="*/ 2076 w 4001"/>
                <a:gd name="T5" fmla="*/ 2006 h 2358"/>
                <a:gd name="T6" fmla="*/ 2000 w 4001"/>
                <a:gd name="T7" fmla="*/ 1930 h 2358"/>
                <a:gd name="T8" fmla="*/ 3850 w 4001"/>
                <a:gd name="T9" fmla="*/ 1930 h 2358"/>
                <a:gd name="T10" fmla="*/ 3850 w 4001"/>
                <a:gd name="T11" fmla="*/ 2082 h 2358"/>
                <a:gd name="T12" fmla="*/ 1924 w 4001"/>
                <a:gd name="T13" fmla="*/ 2082 h 2358"/>
                <a:gd name="T14" fmla="*/ 1924 w 4001"/>
                <a:gd name="T15" fmla="*/ 76 h 2358"/>
                <a:gd name="T16" fmla="*/ 2000 w 4001"/>
                <a:gd name="T17" fmla="*/ 152 h 2358"/>
                <a:gd name="T18" fmla="*/ 0 w 4001"/>
                <a:gd name="T19" fmla="*/ 152 h 2358"/>
                <a:gd name="T20" fmla="*/ 0 w 4001"/>
                <a:gd name="T21" fmla="*/ 0 h 2358"/>
                <a:gd name="T22" fmla="*/ 3432 w 4001"/>
                <a:gd name="T23" fmla="*/ 1674 h 2358"/>
                <a:gd name="T24" fmla="*/ 4001 w 4001"/>
                <a:gd name="T25" fmla="*/ 2006 h 2358"/>
                <a:gd name="T26" fmla="*/ 3432 w 4001"/>
                <a:gd name="T27" fmla="*/ 2337 h 2358"/>
                <a:gd name="T28" fmla="*/ 3328 w 4001"/>
                <a:gd name="T29" fmla="*/ 2310 h 2358"/>
                <a:gd name="T30" fmla="*/ 3356 w 4001"/>
                <a:gd name="T31" fmla="*/ 2206 h 2358"/>
                <a:gd name="T32" fmla="*/ 3812 w 4001"/>
                <a:gd name="T33" fmla="*/ 1940 h 2358"/>
                <a:gd name="T34" fmla="*/ 3812 w 4001"/>
                <a:gd name="T35" fmla="*/ 2071 h 2358"/>
                <a:gd name="T36" fmla="*/ 3356 w 4001"/>
                <a:gd name="T37" fmla="*/ 1805 h 2358"/>
                <a:gd name="T38" fmla="*/ 3328 w 4001"/>
                <a:gd name="T39" fmla="*/ 1701 h 2358"/>
                <a:gd name="T40" fmla="*/ 3432 w 4001"/>
                <a:gd name="T41" fmla="*/ 1674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01" h="2358">
                  <a:moveTo>
                    <a:pt x="0" y="0"/>
                  </a:moveTo>
                  <a:lnTo>
                    <a:pt x="2076" y="0"/>
                  </a:lnTo>
                  <a:lnTo>
                    <a:pt x="2076" y="2006"/>
                  </a:lnTo>
                  <a:lnTo>
                    <a:pt x="2000" y="1930"/>
                  </a:lnTo>
                  <a:lnTo>
                    <a:pt x="3850" y="1930"/>
                  </a:lnTo>
                  <a:lnTo>
                    <a:pt x="3850" y="2082"/>
                  </a:lnTo>
                  <a:lnTo>
                    <a:pt x="1924" y="2082"/>
                  </a:lnTo>
                  <a:lnTo>
                    <a:pt x="1924" y="76"/>
                  </a:lnTo>
                  <a:lnTo>
                    <a:pt x="200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3432" y="1674"/>
                  </a:moveTo>
                  <a:lnTo>
                    <a:pt x="4001" y="2006"/>
                  </a:lnTo>
                  <a:lnTo>
                    <a:pt x="3432" y="2337"/>
                  </a:lnTo>
                  <a:cubicBezTo>
                    <a:pt x="3396" y="2358"/>
                    <a:pt x="3349" y="2346"/>
                    <a:pt x="3328" y="2310"/>
                  </a:cubicBezTo>
                  <a:cubicBezTo>
                    <a:pt x="3307" y="2274"/>
                    <a:pt x="3319" y="2227"/>
                    <a:pt x="3356" y="2206"/>
                  </a:cubicBezTo>
                  <a:lnTo>
                    <a:pt x="3812" y="1940"/>
                  </a:lnTo>
                  <a:lnTo>
                    <a:pt x="3812" y="2071"/>
                  </a:lnTo>
                  <a:lnTo>
                    <a:pt x="3356" y="1805"/>
                  </a:lnTo>
                  <a:cubicBezTo>
                    <a:pt x="3319" y="1784"/>
                    <a:pt x="3307" y="1738"/>
                    <a:pt x="3328" y="1701"/>
                  </a:cubicBezTo>
                  <a:cubicBezTo>
                    <a:pt x="3349" y="1665"/>
                    <a:pt x="3396" y="1653"/>
                    <a:pt x="3432" y="1674"/>
                  </a:cubicBezTo>
                  <a:close/>
                </a:path>
              </a:pathLst>
            </a:custGeom>
            <a:solidFill>
              <a:srgbClr val="767171"/>
            </a:solidFill>
            <a:ln w="0" cap="flat">
              <a:solidFill>
                <a:srgbClr val="E4DD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30" name="Rectangle 75">
              <a:extLst>
                <a:ext uri="{FF2B5EF4-FFF2-40B4-BE49-F238E27FC236}">
                  <a16:creationId xmlns:a16="http://schemas.microsoft.com/office/drawing/2014/main" id="{38E20E16-4917-E3F0-04FB-BEAC9CED4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4" y="2026"/>
              <a:ext cx="81" cy="186"/>
            </a:xfrm>
            <a:prstGeom prst="rect">
              <a:avLst/>
            </a:prstGeom>
            <a:solidFill>
              <a:srgbClr val="C5DBC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31" name="Rectangle 76">
              <a:extLst>
                <a:ext uri="{FF2B5EF4-FFF2-40B4-BE49-F238E27FC236}">
                  <a16:creationId xmlns:a16="http://schemas.microsoft.com/office/drawing/2014/main" id="{DB617663-B765-ADA8-6EF3-ACE1D669B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4" y="2026"/>
              <a:ext cx="81" cy="186"/>
            </a:xfrm>
            <a:prstGeom prst="rect">
              <a:avLst/>
            </a:prstGeom>
            <a:noFill/>
            <a:ln w="11113" cap="flat">
              <a:solidFill>
                <a:srgbClr val="E4DDD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32" name="Rectangle 77">
              <a:extLst>
                <a:ext uri="{FF2B5EF4-FFF2-40B4-BE49-F238E27FC236}">
                  <a16:creationId xmlns:a16="http://schemas.microsoft.com/office/drawing/2014/main" id="{394C5E80-05E4-45C8-7AB5-2EFE6A223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" y="2092"/>
              <a:ext cx="55" cy="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 b="1" dirty="0">
                  <a:solidFill>
                    <a:schemeClr val="bg2"/>
                  </a:solidFill>
                  <a:latin typeface="Courier New" panose="02070309020205020404" pitchFamily="49" charset="0"/>
                </a:rPr>
                <a:t>pc</a:t>
              </a:r>
              <a:endParaRPr lang="en-US" altLang="en-US" sz="1800" dirty="0">
                <a:solidFill>
                  <a:schemeClr val="bg2"/>
                </a:solidFill>
              </a:endParaRPr>
            </a:p>
          </p:txBody>
        </p:sp>
        <p:sp>
          <p:nvSpPr>
            <p:cNvPr id="997433" name="Freeform 78">
              <a:extLst>
                <a:ext uri="{FF2B5EF4-FFF2-40B4-BE49-F238E27FC236}">
                  <a16:creationId xmlns:a16="http://schemas.microsoft.com/office/drawing/2014/main" id="{BD0E3176-F79B-F0C0-1823-17DB173E6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8" y="2179"/>
              <a:ext cx="34" cy="33"/>
            </a:xfrm>
            <a:custGeom>
              <a:avLst/>
              <a:gdLst>
                <a:gd name="T0" fmla="*/ 0 w 34"/>
                <a:gd name="T1" fmla="*/ 33 h 33"/>
                <a:gd name="T2" fmla="*/ 17 w 34"/>
                <a:gd name="T3" fmla="*/ 0 h 33"/>
                <a:gd name="T4" fmla="*/ 34 w 34"/>
                <a:gd name="T5" fmla="*/ 33 h 33"/>
                <a:gd name="T6" fmla="*/ 0 w 3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33">
                  <a:moveTo>
                    <a:pt x="0" y="33"/>
                  </a:moveTo>
                  <a:lnTo>
                    <a:pt x="17" y="0"/>
                  </a:lnTo>
                  <a:lnTo>
                    <a:pt x="34" y="33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11113" cap="flat">
              <a:solidFill>
                <a:srgbClr val="E4DDD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34" name="Freeform 79">
              <a:extLst>
                <a:ext uri="{FF2B5EF4-FFF2-40B4-BE49-F238E27FC236}">
                  <a16:creationId xmlns:a16="http://schemas.microsoft.com/office/drawing/2014/main" id="{9E9FB7B4-707C-AE4E-A88A-02E1A2341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9" y="2153"/>
              <a:ext cx="34" cy="119"/>
            </a:xfrm>
            <a:custGeom>
              <a:avLst/>
              <a:gdLst>
                <a:gd name="T0" fmla="*/ 0 w 34"/>
                <a:gd name="T1" fmla="*/ 0 h 119"/>
                <a:gd name="T2" fmla="*/ 34 w 34"/>
                <a:gd name="T3" fmla="*/ 21 h 119"/>
                <a:gd name="T4" fmla="*/ 34 w 34"/>
                <a:gd name="T5" fmla="*/ 98 h 119"/>
                <a:gd name="T6" fmla="*/ 0 w 34"/>
                <a:gd name="T7" fmla="*/ 119 h 119"/>
                <a:gd name="T8" fmla="*/ 0 w 34"/>
                <a:gd name="T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19">
                  <a:moveTo>
                    <a:pt x="0" y="0"/>
                  </a:moveTo>
                  <a:lnTo>
                    <a:pt x="34" y="21"/>
                  </a:lnTo>
                  <a:lnTo>
                    <a:pt x="34" y="98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35" name="Freeform 80">
              <a:extLst>
                <a:ext uri="{FF2B5EF4-FFF2-40B4-BE49-F238E27FC236}">
                  <a16:creationId xmlns:a16="http://schemas.microsoft.com/office/drawing/2014/main" id="{2FC20EFE-CDC5-C2F7-E328-73CCE9A50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9" y="2153"/>
              <a:ext cx="34" cy="119"/>
            </a:xfrm>
            <a:custGeom>
              <a:avLst/>
              <a:gdLst>
                <a:gd name="T0" fmla="*/ 0 w 34"/>
                <a:gd name="T1" fmla="*/ 0 h 119"/>
                <a:gd name="T2" fmla="*/ 34 w 34"/>
                <a:gd name="T3" fmla="*/ 21 h 119"/>
                <a:gd name="T4" fmla="*/ 34 w 34"/>
                <a:gd name="T5" fmla="*/ 98 h 119"/>
                <a:gd name="T6" fmla="*/ 0 w 34"/>
                <a:gd name="T7" fmla="*/ 119 h 119"/>
                <a:gd name="T8" fmla="*/ 0 w 34"/>
                <a:gd name="T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19">
                  <a:moveTo>
                    <a:pt x="0" y="0"/>
                  </a:moveTo>
                  <a:lnTo>
                    <a:pt x="34" y="21"/>
                  </a:lnTo>
                  <a:lnTo>
                    <a:pt x="34" y="98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13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36" name="Rectangle 81">
              <a:extLst>
                <a:ext uri="{FF2B5EF4-FFF2-40B4-BE49-F238E27FC236}">
                  <a16:creationId xmlns:a16="http://schemas.microsoft.com/office/drawing/2014/main" id="{E72CF16C-27AA-0BEF-F0F0-D7441F8F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3" y="2161"/>
              <a:ext cx="15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rgbClr val="E4DDD2"/>
                  </a:solidFill>
                  <a:latin typeface="Calibri" panose="020F0502020204030204" pitchFamily="34" charset="0"/>
                </a:rPr>
                <a:t>0</a:t>
              </a:r>
              <a:endParaRPr lang="en-US" altLang="en-US" sz="1800">
                <a:solidFill>
                  <a:srgbClr val="E4DDD2"/>
                </a:solidFill>
              </a:endParaRPr>
            </a:p>
          </p:txBody>
        </p:sp>
        <p:sp>
          <p:nvSpPr>
            <p:cNvPr id="997437" name="Rectangle 82">
              <a:extLst>
                <a:ext uri="{FF2B5EF4-FFF2-40B4-BE49-F238E27FC236}">
                  <a16:creationId xmlns:a16="http://schemas.microsoft.com/office/drawing/2014/main" id="{8751C5EC-24E5-953D-47EA-60AB2F25C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4" y="2216"/>
              <a:ext cx="15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rgbClr val="E4DDD2"/>
                  </a:solidFill>
                  <a:latin typeface="Calibri" panose="020F0502020204030204" pitchFamily="34" charset="0"/>
                </a:rPr>
                <a:t>1</a:t>
              </a:r>
              <a:endParaRPr lang="en-US" altLang="en-US" sz="1800">
                <a:solidFill>
                  <a:srgbClr val="E4DDD2"/>
                </a:solidFill>
              </a:endParaRPr>
            </a:p>
          </p:txBody>
        </p:sp>
        <p:sp>
          <p:nvSpPr>
            <p:cNvPr id="997438" name="Freeform 83">
              <a:extLst>
                <a:ext uri="{FF2B5EF4-FFF2-40B4-BE49-F238E27FC236}">
                  <a16:creationId xmlns:a16="http://schemas.microsoft.com/office/drawing/2014/main" id="{9CE6B79D-D203-5F49-C9BF-63F9935BFD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2" y="2138"/>
              <a:ext cx="203" cy="52"/>
            </a:xfrm>
            <a:custGeom>
              <a:avLst/>
              <a:gdLst>
                <a:gd name="T0" fmla="*/ 0 w 4801"/>
                <a:gd name="T1" fmla="*/ 1228 h 1228"/>
                <a:gd name="T2" fmla="*/ 931 w 4801"/>
                <a:gd name="T3" fmla="*/ 1228 h 1228"/>
                <a:gd name="T4" fmla="*/ 931 w 4801"/>
                <a:gd name="T5" fmla="*/ 352 h 1228"/>
                <a:gd name="T6" fmla="*/ 855 w 4801"/>
                <a:gd name="T7" fmla="*/ 428 h 1228"/>
                <a:gd name="T8" fmla="*/ 4650 w 4801"/>
                <a:gd name="T9" fmla="*/ 428 h 1228"/>
                <a:gd name="T10" fmla="*/ 4650 w 4801"/>
                <a:gd name="T11" fmla="*/ 276 h 1228"/>
                <a:gd name="T12" fmla="*/ 779 w 4801"/>
                <a:gd name="T13" fmla="*/ 276 h 1228"/>
                <a:gd name="T14" fmla="*/ 779 w 4801"/>
                <a:gd name="T15" fmla="*/ 1152 h 1228"/>
                <a:gd name="T16" fmla="*/ 855 w 4801"/>
                <a:gd name="T17" fmla="*/ 1076 h 1228"/>
                <a:gd name="T18" fmla="*/ 0 w 4801"/>
                <a:gd name="T19" fmla="*/ 1076 h 1228"/>
                <a:gd name="T20" fmla="*/ 0 w 4801"/>
                <a:gd name="T21" fmla="*/ 1228 h 1228"/>
                <a:gd name="T22" fmla="*/ 4232 w 4801"/>
                <a:gd name="T23" fmla="*/ 684 h 1228"/>
                <a:gd name="T24" fmla="*/ 4801 w 4801"/>
                <a:gd name="T25" fmla="*/ 352 h 1228"/>
                <a:gd name="T26" fmla="*/ 4232 w 4801"/>
                <a:gd name="T27" fmla="*/ 21 h 1228"/>
                <a:gd name="T28" fmla="*/ 4128 w 4801"/>
                <a:gd name="T29" fmla="*/ 48 h 1228"/>
                <a:gd name="T30" fmla="*/ 4156 w 4801"/>
                <a:gd name="T31" fmla="*/ 152 h 1228"/>
                <a:gd name="T32" fmla="*/ 4612 w 4801"/>
                <a:gd name="T33" fmla="*/ 418 h 1228"/>
                <a:gd name="T34" fmla="*/ 4612 w 4801"/>
                <a:gd name="T35" fmla="*/ 287 h 1228"/>
                <a:gd name="T36" fmla="*/ 4156 w 4801"/>
                <a:gd name="T37" fmla="*/ 553 h 1228"/>
                <a:gd name="T38" fmla="*/ 4128 w 4801"/>
                <a:gd name="T39" fmla="*/ 657 h 1228"/>
                <a:gd name="T40" fmla="*/ 4232 w 4801"/>
                <a:gd name="T41" fmla="*/ 684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01" h="1228">
                  <a:moveTo>
                    <a:pt x="0" y="1228"/>
                  </a:moveTo>
                  <a:lnTo>
                    <a:pt x="931" y="1228"/>
                  </a:lnTo>
                  <a:lnTo>
                    <a:pt x="931" y="352"/>
                  </a:lnTo>
                  <a:lnTo>
                    <a:pt x="855" y="428"/>
                  </a:lnTo>
                  <a:lnTo>
                    <a:pt x="4650" y="428"/>
                  </a:lnTo>
                  <a:lnTo>
                    <a:pt x="4650" y="276"/>
                  </a:lnTo>
                  <a:lnTo>
                    <a:pt x="779" y="276"/>
                  </a:lnTo>
                  <a:lnTo>
                    <a:pt x="779" y="1152"/>
                  </a:lnTo>
                  <a:lnTo>
                    <a:pt x="855" y="1076"/>
                  </a:lnTo>
                  <a:lnTo>
                    <a:pt x="0" y="1076"/>
                  </a:lnTo>
                  <a:lnTo>
                    <a:pt x="0" y="1228"/>
                  </a:lnTo>
                  <a:close/>
                  <a:moveTo>
                    <a:pt x="4232" y="684"/>
                  </a:moveTo>
                  <a:lnTo>
                    <a:pt x="4801" y="352"/>
                  </a:lnTo>
                  <a:lnTo>
                    <a:pt x="4232" y="21"/>
                  </a:lnTo>
                  <a:cubicBezTo>
                    <a:pt x="4196" y="0"/>
                    <a:pt x="4149" y="12"/>
                    <a:pt x="4128" y="48"/>
                  </a:cubicBezTo>
                  <a:cubicBezTo>
                    <a:pt x="4107" y="84"/>
                    <a:pt x="4119" y="131"/>
                    <a:pt x="4156" y="152"/>
                  </a:cubicBezTo>
                  <a:lnTo>
                    <a:pt x="4612" y="418"/>
                  </a:lnTo>
                  <a:lnTo>
                    <a:pt x="4612" y="287"/>
                  </a:lnTo>
                  <a:lnTo>
                    <a:pt x="4156" y="553"/>
                  </a:lnTo>
                  <a:cubicBezTo>
                    <a:pt x="4119" y="574"/>
                    <a:pt x="4107" y="621"/>
                    <a:pt x="4128" y="657"/>
                  </a:cubicBezTo>
                  <a:cubicBezTo>
                    <a:pt x="4149" y="693"/>
                    <a:pt x="4196" y="705"/>
                    <a:pt x="4232" y="684"/>
                  </a:cubicBezTo>
                  <a:close/>
                </a:path>
              </a:pathLst>
            </a:custGeom>
            <a:solidFill>
              <a:srgbClr val="767171"/>
            </a:solidFill>
            <a:ln w="0" cap="flat">
              <a:solidFill>
                <a:srgbClr val="E4DD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39" name="Freeform 84">
              <a:extLst>
                <a:ext uri="{FF2B5EF4-FFF2-40B4-BE49-F238E27FC236}">
                  <a16:creationId xmlns:a16="http://schemas.microsoft.com/office/drawing/2014/main" id="{69E6EB3B-29A8-89D6-7266-1CE4B25DA8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4" y="2198"/>
              <a:ext cx="171" cy="29"/>
            </a:xfrm>
            <a:custGeom>
              <a:avLst/>
              <a:gdLst>
                <a:gd name="T0" fmla="*/ 0 w 4049"/>
                <a:gd name="T1" fmla="*/ 430 h 706"/>
                <a:gd name="T2" fmla="*/ 3899 w 4049"/>
                <a:gd name="T3" fmla="*/ 429 h 706"/>
                <a:gd name="T4" fmla="*/ 3898 w 4049"/>
                <a:gd name="T5" fmla="*/ 277 h 706"/>
                <a:gd name="T6" fmla="*/ 0 w 4049"/>
                <a:gd name="T7" fmla="*/ 278 h 706"/>
                <a:gd name="T8" fmla="*/ 0 w 4049"/>
                <a:gd name="T9" fmla="*/ 430 h 706"/>
                <a:gd name="T10" fmla="*/ 3481 w 4049"/>
                <a:gd name="T11" fmla="*/ 684 h 706"/>
                <a:gd name="T12" fmla="*/ 4049 w 4049"/>
                <a:gd name="T13" fmla="*/ 352 h 706"/>
                <a:gd name="T14" fmla="*/ 3481 w 4049"/>
                <a:gd name="T15" fmla="*/ 21 h 706"/>
                <a:gd name="T16" fmla="*/ 3377 w 4049"/>
                <a:gd name="T17" fmla="*/ 48 h 706"/>
                <a:gd name="T18" fmla="*/ 3404 w 4049"/>
                <a:gd name="T19" fmla="*/ 152 h 706"/>
                <a:gd name="T20" fmla="*/ 3860 w 4049"/>
                <a:gd name="T21" fmla="*/ 418 h 706"/>
                <a:gd name="T22" fmla="*/ 3860 w 4049"/>
                <a:gd name="T23" fmla="*/ 287 h 706"/>
                <a:gd name="T24" fmla="*/ 3404 w 4049"/>
                <a:gd name="T25" fmla="*/ 553 h 706"/>
                <a:gd name="T26" fmla="*/ 3377 w 4049"/>
                <a:gd name="T27" fmla="*/ 657 h 706"/>
                <a:gd name="T28" fmla="*/ 3481 w 4049"/>
                <a:gd name="T29" fmla="*/ 684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49" h="706">
                  <a:moveTo>
                    <a:pt x="0" y="430"/>
                  </a:moveTo>
                  <a:lnTo>
                    <a:pt x="3899" y="429"/>
                  </a:lnTo>
                  <a:lnTo>
                    <a:pt x="3898" y="277"/>
                  </a:lnTo>
                  <a:lnTo>
                    <a:pt x="0" y="278"/>
                  </a:lnTo>
                  <a:lnTo>
                    <a:pt x="0" y="430"/>
                  </a:lnTo>
                  <a:close/>
                  <a:moveTo>
                    <a:pt x="3481" y="684"/>
                  </a:moveTo>
                  <a:lnTo>
                    <a:pt x="4049" y="352"/>
                  </a:lnTo>
                  <a:lnTo>
                    <a:pt x="3481" y="21"/>
                  </a:lnTo>
                  <a:cubicBezTo>
                    <a:pt x="3444" y="0"/>
                    <a:pt x="3398" y="12"/>
                    <a:pt x="3377" y="48"/>
                  </a:cubicBezTo>
                  <a:cubicBezTo>
                    <a:pt x="3356" y="85"/>
                    <a:pt x="3368" y="131"/>
                    <a:pt x="3404" y="152"/>
                  </a:cubicBezTo>
                  <a:lnTo>
                    <a:pt x="3860" y="418"/>
                  </a:lnTo>
                  <a:lnTo>
                    <a:pt x="3860" y="287"/>
                  </a:lnTo>
                  <a:lnTo>
                    <a:pt x="3404" y="553"/>
                  </a:lnTo>
                  <a:cubicBezTo>
                    <a:pt x="3368" y="574"/>
                    <a:pt x="3356" y="621"/>
                    <a:pt x="3377" y="657"/>
                  </a:cubicBezTo>
                  <a:cubicBezTo>
                    <a:pt x="3398" y="693"/>
                    <a:pt x="3445" y="706"/>
                    <a:pt x="3481" y="684"/>
                  </a:cubicBezTo>
                  <a:close/>
                </a:path>
              </a:pathLst>
            </a:custGeom>
            <a:solidFill>
              <a:srgbClr val="767171"/>
            </a:solidFill>
            <a:ln w="0" cap="flat">
              <a:solidFill>
                <a:srgbClr val="E4DD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40" name="Freeform 85">
              <a:extLst>
                <a:ext uri="{FF2B5EF4-FFF2-40B4-BE49-F238E27FC236}">
                  <a16:creationId xmlns:a16="http://schemas.microsoft.com/office/drawing/2014/main" id="{DE4E0843-D847-E4FC-A307-BB2AE8E989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6" y="2248"/>
              <a:ext cx="169" cy="30"/>
            </a:xfrm>
            <a:custGeom>
              <a:avLst/>
              <a:gdLst>
                <a:gd name="T0" fmla="*/ 1 w 3989"/>
                <a:gd name="T1" fmla="*/ 440 h 705"/>
                <a:gd name="T2" fmla="*/ 3838 w 3989"/>
                <a:gd name="T3" fmla="*/ 427 h 705"/>
                <a:gd name="T4" fmla="*/ 3838 w 3989"/>
                <a:gd name="T5" fmla="*/ 275 h 705"/>
                <a:gd name="T6" fmla="*/ 0 w 3989"/>
                <a:gd name="T7" fmla="*/ 288 h 705"/>
                <a:gd name="T8" fmla="*/ 1 w 3989"/>
                <a:gd name="T9" fmla="*/ 440 h 705"/>
                <a:gd name="T10" fmla="*/ 3421 w 3989"/>
                <a:gd name="T11" fmla="*/ 684 h 705"/>
                <a:gd name="T12" fmla="*/ 3989 w 3989"/>
                <a:gd name="T13" fmla="*/ 350 h 705"/>
                <a:gd name="T14" fmla="*/ 3419 w 3989"/>
                <a:gd name="T15" fmla="*/ 21 h 705"/>
                <a:gd name="T16" fmla="*/ 3315 w 3989"/>
                <a:gd name="T17" fmla="*/ 49 h 705"/>
                <a:gd name="T18" fmla="*/ 3343 w 3989"/>
                <a:gd name="T19" fmla="*/ 152 h 705"/>
                <a:gd name="T20" fmla="*/ 3800 w 3989"/>
                <a:gd name="T21" fmla="*/ 417 h 705"/>
                <a:gd name="T22" fmla="*/ 3799 w 3989"/>
                <a:gd name="T23" fmla="*/ 285 h 705"/>
                <a:gd name="T24" fmla="*/ 3344 w 3989"/>
                <a:gd name="T25" fmla="*/ 553 h 705"/>
                <a:gd name="T26" fmla="*/ 3317 w 3989"/>
                <a:gd name="T27" fmla="*/ 657 h 705"/>
                <a:gd name="T28" fmla="*/ 3421 w 3989"/>
                <a:gd name="T29" fmla="*/ 684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89" h="705">
                  <a:moveTo>
                    <a:pt x="1" y="440"/>
                  </a:moveTo>
                  <a:lnTo>
                    <a:pt x="3838" y="427"/>
                  </a:lnTo>
                  <a:lnTo>
                    <a:pt x="3838" y="275"/>
                  </a:lnTo>
                  <a:lnTo>
                    <a:pt x="0" y="288"/>
                  </a:lnTo>
                  <a:lnTo>
                    <a:pt x="1" y="440"/>
                  </a:lnTo>
                  <a:close/>
                  <a:moveTo>
                    <a:pt x="3421" y="684"/>
                  </a:moveTo>
                  <a:lnTo>
                    <a:pt x="3989" y="350"/>
                  </a:lnTo>
                  <a:lnTo>
                    <a:pt x="3419" y="21"/>
                  </a:lnTo>
                  <a:cubicBezTo>
                    <a:pt x="3383" y="0"/>
                    <a:pt x="3336" y="12"/>
                    <a:pt x="3315" y="49"/>
                  </a:cubicBezTo>
                  <a:cubicBezTo>
                    <a:pt x="3294" y="85"/>
                    <a:pt x="3307" y="131"/>
                    <a:pt x="3343" y="152"/>
                  </a:cubicBezTo>
                  <a:lnTo>
                    <a:pt x="3800" y="417"/>
                  </a:lnTo>
                  <a:lnTo>
                    <a:pt x="3799" y="285"/>
                  </a:lnTo>
                  <a:lnTo>
                    <a:pt x="3344" y="553"/>
                  </a:lnTo>
                  <a:cubicBezTo>
                    <a:pt x="3308" y="574"/>
                    <a:pt x="3296" y="621"/>
                    <a:pt x="3317" y="657"/>
                  </a:cubicBezTo>
                  <a:cubicBezTo>
                    <a:pt x="3339" y="693"/>
                    <a:pt x="3385" y="705"/>
                    <a:pt x="3421" y="684"/>
                  </a:cubicBezTo>
                  <a:close/>
                </a:path>
              </a:pathLst>
            </a:custGeom>
            <a:solidFill>
              <a:srgbClr val="767171"/>
            </a:solidFill>
            <a:ln w="0" cap="flat">
              <a:solidFill>
                <a:srgbClr val="E4DD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41" name="Freeform 86">
              <a:extLst>
                <a:ext uri="{FF2B5EF4-FFF2-40B4-BE49-F238E27FC236}">
                  <a16:creationId xmlns:a16="http://schemas.microsoft.com/office/drawing/2014/main" id="{1C4E12D9-2667-A6F3-78CC-A4115D41F4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4" y="2401"/>
              <a:ext cx="137" cy="30"/>
            </a:xfrm>
            <a:custGeom>
              <a:avLst/>
              <a:gdLst>
                <a:gd name="T0" fmla="*/ 5 w 6500"/>
                <a:gd name="T1" fmla="*/ 939 h 1411"/>
                <a:gd name="T2" fmla="*/ 6201 w 6500"/>
                <a:gd name="T3" fmla="*/ 843 h 1411"/>
                <a:gd name="T4" fmla="*/ 6196 w 6500"/>
                <a:gd name="T5" fmla="*/ 539 h 1411"/>
                <a:gd name="T6" fmla="*/ 0 w 6500"/>
                <a:gd name="T7" fmla="*/ 635 h 1411"/>
                <a:gd name="T8" fmla="*/ 5 w 6500"/>
                <a:gd name="T9" fmla="*/ 939 h 1411"/>
                <a:gd name="T10" fmla="*/ 5373 w 6500"/>
                <a:gd name="T11" fmla="*/ 1367 h 1411"/>
                <a:gd name="T12" fmla="*/ 6500 w 6500"/>
                <a:gd name="T13" fmla="*/ 686 h 1411"/>
                <a:gd name="T14" fmla="*/ 5353 w 6500"/>
                <a:gd name="T15" fmla="*/ 41 h 1411"/>
                <a:gd name="T16" fmla="*/ 5146 w 6500"/>
                <a:gd name="T17" fmla="*/ 99 h 1411"/>
                <a:gd name="T18" fmla="*/ 5204 w 6500"/>
                <a:gd name="T19" fmla="*/ 306 h 1411"/>
                <a:gd name="T20" fmla="*/ 6124 w 6500"/>
                <a:gd name="T21" fmla="*/ 824 h 1411"/>
                <a:gd name="T22" fmla="*/ 6120 w 6500"/>
                <a:gd name="T23" fmla="*/ 561 h 1411"/>
                <a:gd name="T24" fmla="*/ 5216 w 6500"/>
                <a:gd name="T25" fmla="*/ 1107 h 1411"/>
                <a:gd name="T26" fmla="*/ 5165 w 6500"/>
                <a:gd name="T27" fmla="*/ 1316 h 1411"/>
                <a:gd name="T28" fmla="*/ 5373 w 6500"/>
                <a:gd name="T29" fmla="*/ 1367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00" h="1411">
                  <a:moveTo>
                    <a:pt x="5" y="939"/>
                  </a:moveTo>
                  <a:lnTo>
                    <a:pt x="6201" y="843"/>
                  </a:lnTo>
                  <a:lnTo>
                    <a:pt x="6196" y="539"/>
                  </a:lnTo>
                  <a:lnTo>
                    <a:pt x="0" y="635"/>
                  </a:lnTo>
                  <a:lnTo>
                    <a:pt x="5" y="939"/>
                  </a:lnTo>
                  <a:close/>
                  <a:moveTo>
                    <a:pt x="5373" y="1367"/>
                  </a:moveTo>
                  <a:lnTo>
                    <a:pt x="6500" y="686"/>
                  </a:lnTo>
                  <a:lnTo>
                    <a:pt x="5353" y="41"/>
                  </a:lnTo>
                  <a:cubicBezTo>
                    <a:pt x="5280" y="0"/>
                    <a:pt x="5187" y="26"/>
                    <a:pt x="5146" y="99"/>
                  </a:cubicBezTo>
                  <a:cubicBezTo>
                    <a:pt x="5105" y="172"/>
                    <a:pt x="5131" y="265"/>
                    <a:pt x="5204" y="306"/>
                  </a:cubicBezTo>
                  <a:lnTo>
                    <a:pt x="6124" y="824"/>
                  </a:lnTo>
                  <a:lnTo>
                    <a:pt x="6120" y="561"/>
                  </a:lnTo>
                  <a:lnTo>
                    <a:pt x="5216" y="1107"/>
                  </a:lnTo>
                  <a:cubicBezTo>
                    <a:pt x="5144" y="1151"/>
                    <a:pt x="5121" y="1244"/>
                    <a:pt x="5165" y="1316"/>
                  </a:cubicBezTo>
                  <a:cubicBezTo>
                    <a:pt x="5208" y="1388"/>
                    <a:pt x="5302" y="1411"/>
                    <a:pt x="5373" y="1367"/>
                  </a:cubicBezTo>
                  <a:close/>
                </a:path>
              </a:pathLst>
            </a:custGeom>
            <a:solidFill>
              <a:srgbClr val="767171"/>
            </a:solidFill>
            <a:ln w="0" cap="flat">
              <a:solidFill>
                <a:srgbClr val="E4DD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42" name="Freeform 87">
              <a:extLst>
                <a:ext uri="{FF2B5EF4-FFF2-40B4-BE49-F238E27FC236}">
                  <a16:creationId xmlns:a16="http://schemas.microsoft.com/office/drawing/2014/main" id="{231AECB3-A03F-49BE-BCC1-D8174E23A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3" y="1898"/>
              <a:ext cx="1184" cy="230"/>
            </a:xfrm>
            <a:custGeom>
              <a:avLst/>
              <a:gdLst>
                <a:gd name="T0" fmla="*/ 1156 w 1184"/>
                <a:gd name="T1" fmla="*/ 230 h 230"/>
                <a:gd name="T2" fmla="*/ 1184 w 1184"/>
                <a:gd name="T3" fmla="*/ 230 h 230"/>
                <a:gd name="T4" fmla="*/ 1184 w 1184"/>
                <a:gd name="T5" fmla="*/ 0 h 230"/>
                <a:gd name="T6" fmla="*/ 0 w 1184"/>
                <a:gd name="T7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4" h="230">
                  <a:moveTo>
                    <a:pt x="1156" y="230"/>
                  </a:moveTo>
                  <a:lnTo>
                    <a:pt x="1184" y="230"/>
                  </a:lnTo>
                  <a:lnTo>
                    <a:pt x="1184" y="0"/>
                  </a:lnTo>
                  <a:lnTo>
                    <a:pt x="0" y="0"/>
                  </a:lnTo>
                </a:path>
              </a:pathLst>
            </a:custGeom>
            <a:noFill/>
            <a:ln w="11113" cap="flat">
              <a:solidFill>
                <a:srgbClr val="E4DDD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43" name="Freeform 88">
              <a:extLst>
                <a:ext uri="{FF2B5EF4-FFF2-40B4-BE49-F238E27FC236}">
                  <a16:creationId xmlns:a16="http://schemas.microsoft.com/office/drawing/2014/main" id="{09A64252-9158-D484-D49A-7FD5169722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4" y="1899"/>
              <a:ext cx="71" cy="203"/>
            </a:xfrm>
            <a:custGeom>
              <a:avLst/>
              <a:gdLst>
                <a:gd name="T0" fmla="*/ 0 w 1677"/>
                <a:gd name="T1" fmla="*/ 0 h 4801"/>
                <a:gd name="T2" fmla="*/ 0 w 1677"/>
                <a:gd name="T3" fmla="*/ 4489 h 4801"/>
                <a:gd name="T4" fmla="*/ 1526 w 1677"/>
                <a:gd name="T5" fmla="*/ 4489 h 4801"/>
                <a:gd name="T6" fmla="*/ 1526 w 1677"/>
                <a:gd name="T7" fmla="*/ 4337 h 4801"/>
                <a:gd name="T8" fmla="*/ 76 w 1677"/>
                <a:gd name="T9" fmla="*/ 4337 h 4801"/>
                <a:gd name="T10" fmla="*/ 152 w 1677"/>
                <a:gd name="T11" fmla="*/ 4413 h 4801"/>
                <a:gd name="T12" fmla="*/ 152 w 1677"/>
                <a:gd name="T13" fmla="*/ 0 h 4801"/>
                <a:gd name="T14" fmla="*/ 0 w 1677"/>
                <a:gd name="T15" fmla="*/ 0 h 4801"/>
                <a:gd name="T16" fmla="*/ 1137 w 1677"/>
                <a:gd name="T17" fmla="*/ 4777 h 4801"/>
                <a:gd name="T18" fmla="*/ 1677 w 1677"/>
                <a:gd name="T19" fmla="*/ 4400 h 4801"/>
                <a:gd name="T20" fmla="*/ 1083 w 1677"/>
                <a:gd name="T21" fmla="*/ 4116 h 4801"/>
                <a:gd name="T22" fmla="*/ 982 w 1677"/>
                <a:gd name="T23" fmla="*/ 4151 h 4801"/>
                <a:gd name="T24" fmla="*/ 1018 w 1677"/>
                <a:gd name="T25" fmla="*/ 4253 h 4801"/>
                <a:gd name="T26" fmla="*/ 1494 w 1677"/>
                <a:gd name="T27" fmla="*/ 4481 h 4801"/>
                <a:gd name="T28" fmla="*/ 1483 w 1677"/>
                <a:gd name="T29" fmla="*/ 4350 h 4801"/>
                <a:gd name="T30" fmla="*/ 1050 w 1677"/>
                <a:gd name="T31" fmla="*/ 4652 h 4801"/>
                <a:gd name="T32" fmla="*/ 1031 w 1677"/>
                <a:gd name="T33" fmla="*/ 4758 h 4801"/>
                <a:gd name="T34" fmla="*/ 1137 w 1677"/>
                <a:gd name="T35" fmla="*/ 4777 h 4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77" h="4801">
                  <a:moveTo>
                    <a:pt x="0" y="0"/>
                  </a:moveTo>
                  <a:lnTo>
                    <a:pt x="0" y="4489"/>
                  </a:lnTo>
                  <a:lnTo>
                    <a:pt x="1526" y="4489"/>
                  </a:lnTo>
                  <a:lnTo>
                    <a:pt x="1526" y="4337"/>
                  </a:lnTo>
                  <a:lnTo>
                    <a:pt x="76" y="4337"/>
                  </a:lnTo>
                  <a:lnTo>
                    <a:pt x="152" y="4413"/>
                  </a:lnTo>
                  <a:lnTo>
                    <a:pt x="152" y="0"/>
                  </a:lnTo>
                  <a:lnTo>
                    <a:pt x="0" y="0"/>
                  </a:lnTo>
                  <a:close/>
                  <a:moveTo>
                    <a:pt x="1137" y="4777"/>
                  </a:moveTo>
                  <a:lnTo>
                    <a:pt x="1677" y="4400"/>
                  </a:lnTo>
                  <a:lnTo>
                    <a:pt x="1083" y="4116"/>
                  </a:lnTo>
                  <a:cubicBezTo>
                    <a:pt x="1046" y="4097"/>
                    <a:pt x="1000" y="4113"/>
                    <a:pt x="982" y="4151"/>
                  </a:cubicBezTo>
                  <a:cubicBezTo>
                    <a:pt x="964" y="4189"/>
                    <a:pt x="980" y="4234"/>
                    <a:pt x="1018" y="4253"/>
                  </a:cubicBezTo>
                  <a:lnTo>
                    <a:pt x="1494" y="4481"/>
                  </a:lnTo>
                  <a:lnTo>
                    <a:pt x="1483" y="4350"/>
                  </a:lnTo>
                  <a:lnTo>
                    <a:pt x="1050" y="4652"/>
                  </a:lnTo>
                  <a:cubicBezTo>
                    <a:pt x="1015" y="4676"/>
                    <a:pt x="1007" y="4723"/>
                    <a:pt x="1031" y="4758"/>
                  </a:cubicBezTo>
                  <a:cubicBezTo>
                    <a:pt x="1055" y="4792"/>
                    <a:pt x="1102" y="4801"/>
                    <a:pt x="1137" y="4777"/>
                  </a:cubicBezTo>
                  <a:close/>
                </a:path>
              </a:pathLst>
            </a:custGeom>
            <a:solidFill>
              <a:srgbClr val="767171"/>
            </a:solidFill>
            <a:ln w="0" cap="flat">
              <a:solidFill>
                <a:srgbClr val="E4DD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44" name="Freeform 89">
              <a:extLst>
                <a:ext uri="{FF2B5EF4-FFF2-40B4-BE49-F238E27FC236}">
                  <a16:creationId xmlns:a16="http://schemas.microsoft.com/office/drawing/2014/main" id="{8D5CF223-8717-E1C0-0019-8DCEFAE7BE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3" y="2206"/>
              <a:ext cx="83" cy="30"/>
            </a:xfrm>
            <a:custGeom>
              <a:avLst/>
              <a:gdLst>
                <a:gd name="T0" fmla="*/ 1 w 1946"/>
                <a:gd name="T1" fmla="*/ 438 h 706"/>
                <a:gd name="T2" fmla="*/ 1796 w 1946"/>
                <a:gd name="T3" fmla="*/ 426 h 706"/>
                <a:gd name="T4" fmla="*/ 1795 w 1946"/>
                <a:gd name="T5" fmla="*/ 274 h 706"/>
                <a:gd name="T6" fmla="*/ 0 w 1946"/>
                <a:gd name="T7" fmla="*/ 286 h 706"/>
                <a:gd name="T8" fmla="*/ 1 w 1946"/>
                <a:gd name="T9" fmla="*/ 438 h 706"/>
                <a:gd name="T10" fmla="*/ 1380 w 1946"/>
                <a:gd name="T11" fmla="*/ 685 h 706"/>
                <a:gd name="T12" fmla="*/ 1946 w 1946"/>
                <a:gd name="T13" fmla="*/ 349 h 706"/>
                <a:gd name="T14" fmla="*/ 1376 w 1946"/>
                <a:gd name="T15" fmla="*/ 21 h 706"/>
                <a:gd name="T16" fmla="*/ 1272 w 1946"/>
                <a:gd name="T17" fmla="*/ 49 h 706"/>
                <a:gd name="T18" fmla="*/ 1300 w 1946"/>
                <a:gd name="T19" fmla="*/ 153 h 706"/>
                <a:gd name="T20" fmla="*/ 1758 w 1946"/>
                <a:gd name="T21" fmla="*/ 416 h 706"/>
                <a:gd name="T22" fmla="*/ 1757 w 1946"/>
                <a:gd name="T23" fmla="*/ 285 h 706"/>
                <a:gd name="T24" fmla="*/ 1302 w 1946"/>
                <a:gd name="T25" fmla="*/ 554 h 706"/>
                <a:gd name="T26" fmla="*/ 1276 w 1946"/>
                <a:gd name="T27" fmla="*/ 658 h 706"/>
                <a:gd name="T28" fmla="*/ 1380 w 1946"/>
                <a:gd name="T29" fmla="*/ 685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46" h="706">
                  <a:moveTo>
                    <a:pt x="1" y="438"/>
                  </a:moveTo>
                  <a:lnTo>
                    <a:pt x="1796" y="426"/>
                  </a:lnTo>
                  <a:lnTo>
                    <a:pt x="1795" y="274"/>
                  </a:lnTo>
                  <a:lnTo>
                    <a:pt x="0" y="286"/>
                  </a:lnTo>
                  <a:lnTo>
                    <a:pt x="1" y="438"/>
                  </a:lnTo>
                  <a:close/>
                  <a:moveTo>
                    <a:pt x="1380" y="685"/>
                  </a:moveTo>
                  <a:lnTo>
                    <a:pt x="1946" y="349"/>
                  </a:lnTo>
                  <a:lnTo>
                    <a:pt x="1376" y="21"/>
                  </a:lnTo>
                  <a:cubicBezTo>
                    <a:pt x="1339" y="0"/>
                    <a:pt x="1293" y="13"/>
                    <a:pt x="1272" y="49"/>
                  </a:cubicBezTo>
                  <a:cubicBezTo>
                    <a:pt x="1251" y="86"/>
                    <a:pt x="1264" y="132"/>
                    <a:pt x="1300" y="153"/>
                  </a:cubicBezTo>
                  <a:lnTo>
                    <a:pt x="1758" y="416"/>
                  </a:lnTo>
                  <a:lnTo>
                    <a:pt x="1757" y="285"/>
                  </a:lnTo>
                  <a:lnTo>
                    <a:pt x="1302" y="554"/>
                  </a:lnTo>
                  <a:cubicBezTo>
                    <a:pt x="1266" y="575"/>
                    <a:pt x="1254" y="622"/>
                    <a:pt x="1276" y="658"/>
                  </a:cubicBezTo>
                  <a:cubicBezTo>
                    <a:pt x="1297" y="694"/>
                    <a:pt x="1344" y="706"/>
                    <a:pt x="1380" y="685"/>
                  </a:cubicBezTo>
                  <a:close/>
                </a:path>
              </a:pathLst>
            </a:custGeom>
            <a:solidFill>
              <a:srgbClr val="767171"/>
            </a:solidFill>
            <a:ln w="0" cap="flat">
              <a:solidFill>
                <a:srgbClr val="E4DD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45" name="Freeform 90">
              <a:extLst>
                <a:ext uri="{FF2B5EF4-FFF2-40B4-BE49-F238E27FC236}">
                  <a16:creationId xmlns:a16="http://schemas.microsoft.com/office/drawing/2014/main" id="{687CC555-4473-43F8-6ABB-DED9EEADB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5" y="2214"/>
              <a:ext cx="355" cy="102"/>
            </a:xfrm>
            <a:custGeom>
              <a:avLst/>
              <a:gdLst>
                <a:gd name="T0" fmla="*/ 0 w 4201"/>
                <a:gd name="T1" fmla="*/ 1214 h 1214"/>
                <a:gd name="T2" fmla="*/ 3654 w 4201"/>
                <a:gd name="T3" fmla="*/ 1214 h 1214"/>
                <a:gd name="T4" fmla="*/ 3654 w 4201"/>
                <a:gd name="T5" fmla="*/ 176 h 1214"/>
                <a:gd name="T6" fmla="*/ 3616 w 4201"/>
                <a:gd name="T7" fmla="*/ 214 h 1214"/>
                <a:gd name="T8" fmla="*/ 4125 w 4201"/>
                <a:gd name="T9" fmla="*/ 214 h 1214"/>
                <a:gd name="T10" fmla="*/ 4125 w 4201"/>
                <a:gd name="T11" fmla="*/ 138 h 1214"/>
                <a:gd name="T12" fmla="*/ 3578 w 4201"/>
                <a:gd name="T13" fmla="*/ 138 h 1214"/>
                <a:gd name="T14" fmla="*/ 3578 w 4201"/>
                <a:gd name="T15" fmla="*/ 1176 h 1214"/>
                <a:gd name="T16" fmla="*/ 3616 w 4201"/>
                <a:gd name="T17" fmla="*/ 1138 h 1214"/>
                <a:gd name="T18" fmla="*/ 0 w 4201"/>
                <a:gd name="T19" fmla="*/ 1138 h 1214"/>
                <a:gd name="T20" fmla="*/ 0 w 4201"/>
                <a:gd name="T21" fmla="*/ 1214 h 1214"/>
                <a:gd name="T22" fmla="*/ 3916 w 4201"/>
                <a:gd name="T23" fmla="*/ 342 h 1214"/>
                <a:gd name="T24" fmla="*/ 4201 w 4201"/>
                <a:gd name="T25" fmla="*/ 176 h 1214"/>
                <a:gd name="T26" fmla="*/ 3916 w 4201"/>
                <a:gd name="T27" fmla="*/ 11 h 1214"/>
                <a:gd name="T28" fmla="*/ 3864 w 4201"/>
                <a:gd name="T29" fmla="*/ 24 h 1214"/>
                <a:gd name="T30" fmla="*/ 3878 w 4201"/>
                <a:gd name="T31" fmla="*/ 76 h 1214"/>
                <a:gd name="T32" fmla="*/ 4106 w 4201"/>
                <a:gd name="T33" fmla="*/ 209 h 1214"/>
                <a:gd name="T34" fmla="*/ 4106 w 4201"/>
                <a:gd name="T35" fmla="*/ 144 h 1214"/>
                <a:gd name="T36" fmla="*/ 3878 w 4201"/>
                <a:gd name="T37" fmla="*/ 277 h 1214"/>
                <a:gd name="T38" fmla="*/ 3864 w 4201"/>
                <a:gd name="T39" fmla="*/ 329 h 1214"/>
                <a:gd name="T40" fmla="*/ 3916 w 4201"/>
                <a:gd name="T41" fmla="*/ 342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01" h="1214">
                  <a:moveTo>
                    <a:pt x="0" y="1214"/>
                  </a:moveTo>
                  <a:lnTo>
                    <a:pt x="3654" y="1214"/>
                  </a:lnTo>
                  <a:lnTo>
                    <a:pt x="3654" y="176"/>
                  </a:lnTo>
                  <a:lnTo>
                    <a:pt x="3616" y="214"/>
                  </a:lnTo>
                  <a:lnTo>
                    <a:pt x="4125" y="214"/>
                  </a:lnTo>
                  <a:lnTo>
                    <a:pt x="4125" y="138"/>
                  </a:lnTo>
                  <a:lnTo>
                    <a:pt x="3578" y="138"/>
                  </a:lnTo>
                  <a:lnTo>
                    <a:pt x="3578" y="1176"/>
                  </a:lnTo>
                  <a:lnTo>
                    <a:pt x="3616" y="1138"/>
                  </a:lnTo>
                  <a:lnTo>
                    <a:pt x="0" y="1138"/>
                  </a:lnTo>
                  <a:lnTo>
                    <a:pt x="0" y="1214"/>
                  </a:lnTo>
                  <a:close/>
                  <a:moveTo>
                    <a:pt x="3916" y="342"/>
                  </a:moveTo>
                  <a:lnTo>
                    <a:pt x="4201" y="176"/>
                  </a:lnTo>
                  <a:lnTo>
                    <a:pt x="3916" y="11"/>
                  </a:lnTo>
                  <a:cubicBezTo>
                    <a:pt x="3898" y="0"/>
                    <a:pt x="3875" y="6"/>
                    <a:pt x="3864" y="24"/>
                  </a:cubicBezTo>
                  <a:cubicBezTo>
                    <a:pt x="3854" y="42"/>
                    <a:pt x="3860" y="66"/>
                    <a:pt x="3878" y="76"/>
                  </a:cubicBezTo>
                  <a:lnTo>
                    <a:pt x="4106" y="209"/>
                  </a:lnTo>
                  <a:lnTo>
                    <a:pt x="4106" y="144"/>
                  </a:lnTo>
                  <a:lnTo>
                    <a:pt x="3878" y="277"/>
                  </a:lnTo>
                  <a:cubicBezTo>
                    <a:pt x="3860" y="287"/>
                    <a:pt x="3854" y="310"/>
                    <a:pt x="3864" y="329"/>
                  </a:cubicBezTo>
                  <a:cubicBezTo>
                    <a:pt x="3875" y="347"/>
                    <a:pt x="3898" y="353"/>
                    <a:pt x="3916" y="342"/>
                  </a:cubicBezTo>
                  <a:close/>
                </a:path>
              </a:pathLst>
            </a:custGeom>
            <a:solidFill>
              <a:srgbClr val="767171"/>
            </a:solidFill>
            <a:ln w="0" cap="flat">
              <a:solidFill>
                <a:srgbClr val="E4DD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46" name="Rectangle 91">
              <a:extLst>
                <a:ext uri="{FF2B5EF4-FFF2-40B4-BE49-F238E27FC236}">
                  <a16:creationId xmlns:a16="http://schemas.microsoft.com/office/drawing/2014/main" id="{DD43DCCA-8898-192B-55E0-02B8820C1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2105"/>
              <a:ext cx="46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 dirty="0" err="1">
                  <a:solidFill>
                    <a:srgbClr val="E4DDD2"/>
                  </a:solidFill>
                  <a:latin typeface="Calibri" panose="020F0502020204030204" pitchFamily="34" charset="0"/>
                </a:rPr>
                <a:t>inst</a:t>
              </a:r>
              <a:endParaRPr lang="en-US" altLang="en-US" sz="1800" dirty="0">
                <a:solidFill>
                  <a:srgbClr val="E4DDD2"/>
                </a:solidFill>
              </a:endParaRPr>
            </a:p>
          </p:txBody>
        </p:sp>
        <p:sp>
          <p:nvSpPr>
            <p:cNvPr id="997447" name="Rectangle 92">
              <a:extLst>
                <a:ext uri="{FF2B5EF4-FFF2-40B4-BE49-F238E27FC236}">
                  <a16:creationId xmlns:a16="http://schemas.microsoft.com/office/drawing/2014/main" id="{5F53FB32-CA80-3615-D333-F7DB12709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3" y="2105"/>
              <a:ext cx="74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rgbClr val="E4DDD2"/>
                  </a:solidFill>
                  <a:latin typeface="Calibri" panose="020F0502020204030204" pitchFamily="34" charset="0"/>
                </a:rPr>
                <a:t>[11:7]</a:t>
              </a:r>
              <a:endParaRPr lang="en-US" altLang="en-US" sz="1800">
                <a:solidFill>
                  <a:srgbClr val="E4DDD2"/>
                </a:solidFill>
              </a:endParaRPr>
            </a:p>
          </p:txBody>
        </p:sp>
        <p:sp>
          <p:nvSpPr>
            <p:cNvPr id="997448" name="Rectangle 93">
              <a:extLst>
                <a:ext uri="{FF2B5EF4-FFF2-40B4-BE49-F238E27FC236}">
                  <a16:creationId xmlns:a16="http://schemas.microsoft.com/office/drawing/2014/main" id="{655042A9-3382-8FB2-FB86-F55FD0B92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3" y="2169"/>
              <a:ext cx="46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rgbClr val="E4DDD2"/>
                  </a:solidFill>
                  <a:latin typeface="Calibri" panose="020F0502020204030204" pitchFamily="34" charset="0"/>
                </a:rPr>
                <a:t>inst</a:t>
              </a:r>
              <a:endParaRPr lang="en-US" altLang="en-US" sz="1800">
                <a:solidFill>
                  <a:srgbClr val="E4DDD2"/>
                </a:solidFill>
              </a:endParaRPr>
            </a:p>
          </p:txBody>
        </p:sp>
        <p:sp>
          <p:nvSpPr>
            <p:cNvPr id="997449" name="Rectangle 94">
              <a:extLst>
                <a:ext uri="{FF2B5EF4-FFF2-40B4-BE49-F238E27FC236}">
                  <a16:creationId xmlns:a16="http://schemas.microsoft.com/office/drawing/2014/main" id="{8224708F-5903-86EB-98A0-72E61F2B7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" y="2169"/>
              <a:ext cx="89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rgbClr val="E4DDD2"/>
                  </a:solidFill>
                  <a:latin typeface="Calibri" panose="020F0502020204030204" pitchFamily="34" charset="0"/>
                </a:rPr>
                <a:t>[19:15]</a:t>
              </a:r>
              <a:endParaRPr lang="en-US" altLang="en-US" sz="1800">
                <a:solidFill>
                  <a:srgbClr val="E4DDD2"/>
                </a:solidFill>
              </a:endParaRPr>
            </a:p>
          </p:txBody>
        </p:sp>
        <p:sp>
          <p:nvSpPr>
            <p:cNvPr id="997450" name="Rectangle 95">
              <a:extLst>
                <a:ext uri="{FF2B5EF4-FFF2-40B4-BE49-F238E27FC236}">
                  <a16:creationId xmlns:a16="http://schemas.microsoft.com/office/drawing/2014/main" id="{4A2A0511-152B-C68D-CE5E-B4FE8B32A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3" y="2220"/>
              <a:ext cx="46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rgbClr val="E4DDD2"/>
                  </a:solidFill>
                  <a:latin typeface="Calibri" panose="020F0502020204030204" pitchFamily="34" charset="0"/>
                </a:rPr>
                <a:t>inst</a:t>
              </a:r>
              <a:endParaRPr lang="en-US" altLang="en-US" sz="1800">
                <a:solidFill>
                  <a:srgbClr val="E4DDD2"/>
                </a:solidFill>
              </a:endParaRPr>
            </a:p>
          </p:txBody>
        </p:sp>
        <p:sp>
          <p:nvSpPr>
            <p:cNvPr id="997451" name="Rectangle 96">
              <a:extLst>
                <a:ext uri="{FF2B5EF4-FFF2-40B4-BE49-F238E27FC236}">
                  <a16:creationId xmlns:a16="http://schemas.microsoft.com/office/drawing/2014/main" id="{4FD9CB21-24A0-6971-A040-991BB7D50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" y="2220"/>
              <a:ext cx="89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rgbClr val="E4DDD2"/>
                  </a:solidFill>
                  <a:latin typeface="Calibri" panose="020F0502020204030204" pitchFamily="34" charset="0"/>
                </a:rPr>
                <a:t>[24:20]</a:t>
              </a:r>
              <a:endParaRPr lang="en-US" altLang="en-US" sz="1800">
                <a:solidFill>
                  <a:srgbClr val="E4DDD2"/>
                </a:solidFill>
              </a:endParaRPr>
            </a:p>
          </p:txBody>
        </p:sp>
        <p:sp>
          <p:nvSpPr>
            <p:cNvPr id="997452" name="Rectangle 97">
              <a:extLst>
                <a:ext uri="{FF2B5EF4-FFF2-40B4-BE49-F238E27FC236}">
                  <a16:creationId xmlns:a16="http://schemas.microsoft.com/office/drawing/2014/main" id="{AD85508B-AE7F-92BD-6156-F014AC02B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1" y="2362"/>
              <a:ext cx="46" cy="3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rgbClr val="E4DDD2"/>
                  </a:solidFill>
                  <a:latin typeface="Calibri" panose="020F0502020204030204" pitchFamily="34" charset="0"/>
                </a:rPr>
                <a:t>inst</a:t>
              </a:r>
              <a:endParaRPr lang="en-US" altLang="en-US" sz="1800">
                <a:solidFill>
                  <a:srgbClr val="E4DDD2"/>
                </a:solidFill>
              </a:endParaRPr>
            </a:p>
          </p:txBody>
        </p:sp>
        <p:sp>
          <p:nvSpPr>
            <p:cNvPr id="997453" name="Rectangle 98">
              <a:extLst>
                <a:ext uri="{FF2B5EF4-FFF2-40B4-BE49-F238E27FC236}">
                  <a16:creationId xmlns:a16="http://schemas.microsoft.com/office/drawing/2014/main" id="{BF5CA0FF-3EE2-074A-09D0-B57A5A096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7" y="2362"/>
              <a:ext cx="74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 dirty="0">
                  <a:solidFill>
                    <a:srgbClr val="E4DDD2"/>
                  </a:solidFill>
                  <a:latin typeface="Calibri" panose="020F0502020204030204" pitchFamily="34" charset="0"/>
                </a:rPr>
                <a:t>[31:7]</a:t>
              </a:r>
              <a:endParaRPr lang="en-US" altLang="en-US" sz="1800" dirty="0">
                <a:solidFill>
                  <a:srgbClr val="E4DDD2"/>
                </a:solidFill>
              </a:endParaRPr>
            </a:p>
          </p:txBody>
        </p:sp>
        <p:sp>
          <p:nvSpPr>
            <p:cNvPr id="997454" name="Freeform 99">
              <a:extLst>
                <a:ext uri="{FF2B5EF4-FFF2-40B4-BE49-F238E27FC236}">
                  <a16:creationId xmlns:a16="http://schemas.microsoft.com/office/drawing/2014/main" id="{E9778019-F1A4-B37B-67B6-565172ADE3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2" y="2170"/>
              <a:ext cx="87" cy="147"/>
            </a:xfrm>
            <a:custGeom>
              <a:avLst/>
              <a:gdLst>
                <a:gd name="T0" fmla="*/ 0 w 2060"/>
                <a:gd name="T1" fmla="*/ 3475 h 3475"/>
                <a:gd name="T2" fmla="*/ 0 w 2060"/>
                <a:gd name="T3" fmla="*/ 318 h 3475"/>
                <a:gd name="T4" fmla="*/ 1910 w 2060"/>
                <a:gd name="T5" fmla="*/ 318 h 3475"/>
                <a:gd name="T6" fmla="*/ 1910 w 2060"/>
                <a:gd name="T7" fmla="*/ 470 h 3475"/>
                <a:gd name="T8" fmla="*/ 76 w 2060"/>
                <a:gd name="T9" fmla="*/ 470 h 3475"/>
                <a:gd name="T10" fmla="*/ 152 w 2060"/>
                <a:gd name="T11" fmla="*/ 394 h 3475"/>
                <a:gd name="T12" fmla="*/ 152 w 2060"/>
                <a:gd name="T13" fmla="*/ 3475 h 3475"/>
                <a:gd name="T14" fmla="*/ 0 w 2060"/>
                <a:gd name="T15" fmla="*/ 3475 h 3475"/>
                <a:gd name="T16" fmla="*/ 1525 w 2060"/>
                <a:gd name="T17" fmla="*/ 25 h 3475"/>
                <a:gd name="T18" fmla="*/ 2060 w 2060"/>
                <a:gd name="T19" fmla="*/ 409 h 3475"/>
                <a:gd name="T20" fmla="*/ 1463 w 2060"/>
                <a:gd name="T21" fmla="*/ 685 h 3475"/>
                <a:gd name="T22" fmla="*/ 1362 w 2060"/>
                <a:gd name="T23" fmla="*/ 648 h 3475"/>
                <a:gd name="T24" fmla="*/ 1399 w 2060"/>
                <a:gd name="T25" fmla="*/ 547 h 3475"/>
                <a:gd name="T26" fmla="*/ 1878 w 2060"/>
                <a:gd name="T27" fmla="*/ 325 h 3475"/>
                <a:gd name="T28" fmla="*/ 1866 w 2060"/>
                <a:gd name="T29" fmla="*/ 456 h 3475"/>
                <a:gd name="T30" fmla="*/ 1437 w 2060"/>
                <a:gd name="T31" fmla="*/ 148 h 3475"/>
                <a:gd name="T32" fmla="*/ 1419 w 2060"/>
                <a:gd name="T33" fmla="*/ 42 h 3475"/>
                <a:gd name="T34" fmla="*/ 1525 w 2060"/>
                <a:gd name="T35" fmla="*/ 25 h 3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0" h="3475">
                  <a:moveTo>
                    <a:pt x="0" y="3475"/>
                  </a:moveTo>
                  <a:lnTo>
                    <a:pt x="0" y="318"/>
                  </a:lnTo>
                  <a:lnTo>
                    <a:pt x="1910" y="318"/>
                  </a:lnTo>
                  <a:lnTo>
                    <a:pt x="1910" y="470"/>
                  </a:lnTo>
                  <a:lnTo>
                    <a:pt x="76" y="470"/>
                  </a:lnTo>
                  <a:lnTo>
                    <a:pt x="152" y="394"/>
                  </a:lnTo>
                  <a:lnTo>
                    <a:pt x="152" y="3475"/>
                  </a:lnTo>
                  <a:lnTo>
                    <a:pt x="0" y="3475"/>
                  </a:lnTo>
                  <a:close/>
                  <a:moveTo>
                    <a:pt x="1525" y="25"/>
                  </a:moveTo>
                  <a:lnTo>
                    <a:pt x="2060" y="409"/>
                  </a:lnTo>
                  <a:lnTo>
                    <a:pt x="1463" y="685"/>
                  </a:lnTo>
                  <a:cubicBezTo>
                    <a:pt x="1425" y="703"/>
                    <a:pt x="1380" y="686"/>
                    <a:pt x="1362" y="648"/>
                  </a:cubicBezTo>
                  <a:cubicBezTo>
                    <a:pt x="1344" y="610"/>
                    <a:pt x="1361" y="565"/>
                    <a:pt x="1399" y="547"/>
                  </a:cubicBezTo>
                  <a:lnTo>
                    <a:pt x="1878" y="325"/>
                  </a:lnTo>
                  <a:lnTo>
                    <a:pt x="1866" y="456"/>
                  </a:lnTo>
                  <a:lnTo>
                    <a:pt x="1437" y="148"/>
                  </a:lnTo>
                  <a:cubicBezTo>
                    <a:pt x="1403" y="124"/>
                    <a:pt x="1395" y="76"/>
                    <a:pt x="1419" y="42"/>
                  </a:cubicBezTo>
                  <a:cubicBezTo>
                    <a:pt x="1444" y="8"/>
                    <a:pt x="1491" y="0"/>
                    <a:pt x="1525" y="25"/>
                  </a:cubicBezTo>
                  <a:close/>
                </a:path>
              </a:pathLst>
            </a:custGeom>
            <a:solidFill>
              <a:srgbClr val="767171"/>
            </a:solidFill>
            <a:ln w="0" cap="flat">
              <a:solidFill>
                <a:srgbClr val="E4DD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55" name="Rectangle 100">
              <a:extLst>
                <a:ext uri="{FF2B5EF4-FFF2-40B4-BE49-F238E27FC236}">
                  <a16:creationId xmlns:a16="http://schemas.microsoft.com/office/drawing/2014/main" id="{574CC332-5401-CB93-44C2-D2073E144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6" y="1980"/>
              <a:ext cx="60" cy="3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rgbClr val="E4DDD2"/>
                  </a:solidFill>
                  <a:latin typeface="Calibri" panose="020F0502020204030204" pitchFamily="34" charset="0"/>
                </a:rPr>
                <a:t>pc+4</a:t>
              </a:r>
              <a:endParaRPr lang="en-US" altLang="en-US" sz="1800">
                <a:solidFill>
                  <a:srgbClr val="E4DDD2"/>
                </a:solidFill>
              </a:endParaRPr>
            </a:p>
          </p:txBody>
        </p:sp>
        <p:sp>
          <p:nvSpPr>
            <p:cNvPr id="997456" name="Rectangle 101">
              <a:extLst>
                <a:ext uri="{FF2B5EF4-FFF2-40B4-BE49-F238E27FC236}">
                  <a16:creationId xmlns:a16="http://schemas.microsoft.com/office/drawing/2014/main" id="{CE9FBFBC-DEF5-C913-D3F4-4C820C34E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" y="2011"/>
              <a:ext cx="37" cy="3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rgbClr val="E4DDD2"/>
                  </a:solidFill>
                  <a:latin typeface="Calibri" panose="020F0502020204030204" pitchFamily="34" charset="0"/>
                </a:rPr>
                <a:t>alu</a:t>
              </a:r>
              <a:endParaRPr lang="en-US" altLang="en-US" sz="1800">
                <a:solidFill>
                  <a:srgbClr val="E4DDD2"/>
                </a:solidFill>
              </a:endParaRPr>
            </a:p>
          </p:txBody>
        </p:sp>
        <p:sp>
          <p:nvSpPr>
            <p:cNvPr id="997457" name="Rectangle 102">
              <a:extLst>
                <a:ext uri="{FF2B5EF4-FFF2-40B4-BE49-F238E27FC236}">
                  <a16:creationId xmlns:a16="http://schemas.microsoft.com/office/drawing/2014/main" id="{682F2B67-02DB-A22D-D288-CAB6587FF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" y="2189"/>
              <a:ext cx="65" cy="3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rgbClr val="E4DDD2"/>
                  </a:solidFill>
                  <a:latin typeface="Calibri" panose="020F0502020204030204" pitchFamily="34" charset="0"/>
                </a:rPr>
                <a:t>mem</a:t>
              </a:r>
              <a:endParaRPr lang="en-US" altLang="en-US" sz="1800">
                <a:solidFill>
                  <a:srgbClr val="E4DDD2"/>
                </a:solidFill>
              </a:endParaRPr>
            </a:p>
          </p:txBody>
        </p:sp>
        <p:sp>
          <p:nvSpPr>
            <p:cNvPr id="997458" name="Rectangle 103">
              <a:extLst>
                <a:ext uri="{FF2B5EF4-FFF2-40B4-BE49-F238E27FC236}">
                  <a16:creationId xmlns:a16="http://schemas.microsoft.com/office/drawing/2014/main" id="{3B8FD668-7283-ECD7-EF7F-316AD2722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0" y="2129"/>
              <a:ext cx="38" cy="3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rgbClr val="E4DDD2"/>
                  </a:solidFill>
                  <a:latin typeface="Calibri" panose="020F0502020204030204" pitchFamily="34" charset="0"/>
                </a:rPr>
                <a:t>wb</a:t>
              </a:r>
              <a:endParaRPr lang="en-US" altLang="en-US" sz="1800">
                <a:solidFill>
                  <a:srgbClr val="E4DDD2"/>
                </a:solidFill>
              </a:endParaRPr>
            </a:p>
          </p:txBody>
        </p:sp>
        <p:sp>
          <p:nvSpPr>
            <p:cNvPr id="997459" name="Rectangle 104">
              <a:extLst>
                <a:ext uri="{FF2B5EF4-FFF2-40B4-BE49-F238E27FC236}">
                  <a16:creationId xmlns:a16="http://schemas.microsoft.com/office/drawing/2014/main" id="{AD4365E9-244D-09B9-9156-3647B36E4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3" y="2077"/>
              <a:ext cx="37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rgbClr val="E4DDD2"/>
                  </a:solidFill>
                  <a:latin typeface="Calibri" panose="020F0502020204030204" pitchFamily="34" charset="0"/>
                </a:rPr>
                <a:t>alu</a:t>
              </a:r>
              <a:endParaRPr lang="en-US" altLang="en-US" sz="1800">
                <a:solidFill>
                  <a:srgbClr val="E4DDD2"/>
                </a:solidFill>
              </a:endParaRPr>
            </a:p>
          </p:txBody>
        </p:sp>
        <p:sp>
          <p:nvSpPr>
            <p:cNvPr id="997460" name="Rectangle 105">
              <a:extLst>
                <a:ext uri="{FF2B5EF4-FFF2-40B4-BE49-F238E27FC236}">
                  <a16:creationId xmlns:a16="http://schemas.microsoft.com/office/drawing/2014/main" id="{43F99A3A-5133-9CDE-3F2F-F765AF8CD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8" y="2142"/>
              <a:ext cx="60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rgbClr val="E4DDD2"/>
                  </a:solidFill>
                  <a:latin typeface="Calibri" panose="020F0502020204030204" pitchFamily="34" charset="0"/>
                </a:rPr>
                <a:t>pc+4</a:t>
              </a:r>
              <a:endParaRPr lang="en-US" altLang="en-US" sz="1800">
                <a:solidFill>
                  <a:srgbClr val="E4DDD2"/>
                </a:solidFill>
              </a:endParaRPr>
            </a:p>
          </p:txBody>
        </p:sp>
        <p:sp>
          <p:nvSpPr>
            <p:cNvPr id="997461" name="Rectangle 106">
              <a:extLst>
                <a:ext uri="{FF2B5EF4-FFF2-40B4-BE49-F238E27FC236}">
                  <a16:creationId xmlns:a16="http://schemas.microsoft.com/office/drawing/2014/main" id="{0026F201-8A4A-9EBA-7922-9B41698E1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3" y="2066"/>
              <a:ext cx="46" cy="3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rgbClr val="E4DDD2"/>
                  </a:solidFill>
                  <a:latin typeface="Calibri" panose="020F0502020204030204" pitchFamily="34" charset="0"/>
                </a:rPr>
                <a:t>Reg</a:t>
              </a:r>
              <a:endParaRPr lang="en-US" altLang="en-US" sz="1800">
                <a:solidFill>
                  <a:srgbClr val="E4DDD2"/>
                </a:solidFill>
              </a:endParaRPr>
            </a:p>
          </p:txBody>
        </p:sp>
        <p:sp>
          <p:nvSpPr>
            <p:cNvPr id="997462" name="Rectangle 107">
              <a:extLst>
                <a:ext uri="{FF2B5EF4-FFF2-40B4-BE49-F238E27FC236}">
                  <a16:creationId xmlns:a16="http://schemas.microsoft.com/office/drawing/2014/main" id="{77493EE5-B45F-DA97-C78F-90E19B777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" y="2066"/>
              <a:ext cx="57" cy="3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rgbClr val="E4DDD2"/>
                  </a:solidFill>
                  <a:latin typeface="Calibri" panose="020F0502020204030204" pitchFamily="34" charset="0"/>
                </a:rPr>
                <a:t>[rs1]</a:t>
              </a:r>
              <a:endParaRPr lang="en-US" altLang="en-US" sz="1800">
                <a:solidFill>
                  <a:srgbClr val="E4DDD2"/>
                </a:solidFill>
              </a:endParaRPr>
            </a:p>
          </p:txBody>
        </p:sp>
        <p:sp>
          <p:nvSpPr>
            <p:cNvPr id="997463" name="Rectangle 108">
              <a:extLst>
                <a:ext uri="{FF2B5EF4-FFF2-40B4-BE49-F238E27FC236}">
                  <a16:creationId xmlns:a16="http://schemas.microsoft.com/office/drawing/2014/main" id="{89D4B99E-CB80-7914-4558-95629660F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1" y="1997"/>
              <a:ext cx="30" cy="3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rgbClr val="E4DDD2"/>
                  </a:solidFill>
                  <a:latin typeface="Calibri" panose="020F0502020204030204" pitchFamily="34" charset="0"/>
                </a:rPr>
                <a:t>pc</a:t>
              </a:r>
              <a:endParaRPr lang="en-US" altLang="en-US" sz="1800">
                <a:solidFill>
                  <a:srgbClr val="E4DDD2"/>
                </a:solidFill>
              </a:endParaRPr>
            </a:p>
          </p:txBody>
        </p:sp>
        <p:sp>
          <p:nvSpPr>
            <p:cNvPr id="997464" name="Rectangle 109">
              <a:extLst>
                <a:ext uri="{FF2B5EF4-FFF2-40B4-BE49-F238E27FC236}">
                  <a16:creationId xmlns:a16="http://schemas.microsoft.com/office/drawing/2014/main" id="{0F6432F8-99DF-6DEF-35A7-53485EE61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379"/>
              <a:ext cx="56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rgbClr val="E4DDD2"/>
                  </a:solidFill>
                  <a:latin typeface="Calibri" panose="020F0502020204030204" pitchFamily="34" charset="0"/>
                </a:rPr>
                <a:t>imm</a:t>
              </a:r>
              <a:endParaRPr lang="en-US" altLang="en-US" sz="1800">
                <a:solidFill>
                  <a:srgbClr val="E4DDD2"/>
                </a:solidFill>
              </a:endParaRPr>
            </a:p>
          </p:txBody>
        </p:sp>
        <p:sp>
          <p:nvSpPr>
            <p:cNvPr id="997465" name="Rectangle 110">
              <a:extLst>
                <a:ext uri="{FF2B5EF4-FFF2-40B4-BE49-F238E27FC236}">
                  <a16:creationId xmlns:a16="http://schemas.microsoft.com/office/drawing/2014/main" id="{706603F3-E4C1-1478-E0AA-4D61F5AC3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4" y="2379"/>
              <a:ext cx="74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rgbClr val="E4DDD2"/>
                  </a:solidFill>
                  <a:latin typeface="Calibri" panose="020F0502020204030204" pitchFamily="34" charset="0"/>
                </a:rPr>
                <a:t>[31:0]</a:t>
              </a:r>
              <a:endParaRPr lang="en-US" altLang="en-US" sz="1800">
                <a:solidFill>
                  <a:srgbClr val="E4DDD2"/>
                </a:solidFill>
              </a:endParaRPr>
            </a:p>
          </p:txBody>
        </p:sp>
        <p:sp>
          <p:nvSpPr>
            <p:cNvPr id="997466" name="Rectangle 111">
              <a:extLst>
                <a:ext uri="{FF2B5EF4-FFF2-40B4-BE49-F238E27FC236}">
                  <a16:creationId xmlns:a16="http://schemas.microsoft.com/office/drawing/2014/main" id="{CE7FBC14-FAE2-9046-A76E-2DC0AE157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2134"/>
              <a:ext cx="46" cy="3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rgbClr val="E4DDD2"/>
                  </a:solidFill>
                  <a:latin typeface="Calibri" panose="020F0502020204030204" pitchFamily="34" charset="0"/>
                </a:rPr>
                <a:t>Reg</a:t>
              </a:r>
              <a:endParaRPr lang="en-US" altLang="en-US" sz="1800">
                <a:solidFill>
                  <a:srgbClr val="E4DDD2"/>
                </a:solidFill>
              </a:endParaRPr>
            </a:p>
          </p:txBody>
        </p:sp>
        <p:sp>
          <p:nvSpPr>
            <p:cNvPr id="997467" name="Rectangle 112">
              <a:extLst>
                <a:ext uri="{FF2B5EF4-FFF2-40B4-BE49-F238E27FC236}">
                  <a16:creationId xmlns:a16="http://schemas.microsoft.com/office/drawing/2014/main" id="{20F8842B-7385-69AA-619F-764F27CA8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" y="2134"/>
              <a:ext cx="57" cy="3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>
                  <a:solidFill>
                    <a:srgbClr val="E4DDD2"/>
                  </a:solidFill>
                  <a:latin typeface="Calibri" panose="020F0502020204030204" pitchFamily="34" charset="0"/>
                </a:rPr>
                <a:t>[rs2]</a:t>
              </a:r>
              <a:endParaRPr lang="en-US" altLang="en-US" sz="1800">
                <a:solidFill>
                  <a:srgbClr val="E4DDD2"/>
                </a:solidFill>
              </a:endParaRPr>
            </a:p>
          </p:txBody>
        </p:sp>
        <p:sp>
          <p:nvSpPr>
            <p:cNvPr id="997468" name="Freeform 113">
              <a:extLst>
                <a:ext uri="{FF2B5EF4-FFF2-40B4-BE49-F238E27FC236}">
                  <a16:creationId xmlns:a16="http://schemas.microsoft.com/office/drawing/2014/main" id="{E83902BE-10A1-96D4-EFA1-E7E2EEDC58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1" y="2223"/>
              <a:ext cx="388" cy="202"/>
            </a:xfrm>
            <a:custGeom>
              <a:avLst/>
              <a:gdLst>
                <a:gd name="T0" fmla="*/ 0 w 9167"/>
                <a:gd name="T1" fmla="*/ 4763 h 4763"/>
                <a:gd name="T2" fmla="*/ 7725 w 9167"/>
                <a:gd name="T3" fmla="*/ 4763 h 4763"/>
                <a:gd name="T4" fmla="*/ 7725 w 9167"/>
                <a:gd name="T5" fmla="*/ 352 h 4763"/>
                <a:gd name="T6" fmla="*/ 7649 w 9167"/>
                <a:gd name="T7" fmla="*/ 428 h 4763"/>
                <a:gd name="T8" fmla="*/ 9017 w 9167"/>
                <a:gd name="T9" fmla="*/ 428 h 4763"/>
                <a:gd name="T10" fmla="*/ 9017 w 9167"/>
                <a:gd name="T11" fmla="*/ 276 h 4763"/>
                <a:gd name="T12" fmla="*/ 7573 w 9167"/>
                <a:gd name="T13" fmla="*/ 276 h 4763"/>
                <a:gd name="T14" fmla="*/ 7573 w 9167"/>
                <a:gd name="T15" fmla="*/ 4687 h 4763"/>
                <a:gd name="T16" fmla="*/ 7649 w 9167"/>
                <a:gd name="T17" fmla="*/ 4611 h 4763"/>
                <a:gd name="T18" fmla="*/ 0 w 9167"/>
                <a:gd name="T19" fmla="*/ 4611 h 4763"/>
                <a:gd name="T20" fmla="*/ 0 w 9167"/>
                <a:gd name="T21" fmla="*/ 4763 h 4763"/>
                <a:gd name="T22" fmla="*/ 8599 w 9167"/>
                <a:gd name="T23" fmla="*/ 684 h 4763"/>
                <a:gd name="T24" fmla="*/ 9167 w 9167"/>
                <a:gd name="T25" fmla="*/ 352 h 4763"/>
                <a:gd name="T26" fmla="*/ 8599 w 9167"/>
                <a:gd name="T27" fmla="*/ 21 h 4763"/>
                <a:gd name="T28" fmla="*/ 8495 w 9167"/>
                <a:gd name="T29" fmla="*/ 48 h 4763"/>
                <a:gd name="T30" fmla="*/ 8522 w 9167"/>
                <a:gd name="T31" fmla="*/ 152 h 4763"/>
                <a:gd name="T32" fmla="*/ 8978 w 9167"/>
                <a:gd name="T33" fmla="*/ 418 h 4763"/>
                <a:gd name="T34" fmla="*/ 8978 w 9167"/>
                <a:gd name="T35" fmla="*/ 287 h 4763"/>
                <a:gd name="T36" fmla="*/ 8522 w 9167"/>
                <a:gd name="T37" fmla="*/ 553 h 4763"/>
                <a:gd name="T38" fmla="*/ 8495 w 9167"/>
                <a:gd name="T39" fmla="*/ 657 h 4763"/>
                <a:gd name="T40" fmla="*/ 8599 w 9167"/>
                <a:gd name="T41" fmla="*/ 684 h 4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67" h="4763">
                  <a:moveTo>
                    <a:pt x="0" y="4763"/>
                  </a:moveTo>
                  <a:lnTo>
                    <a:pt x="7725" y="4763"/>
                  </a:lnTo>
                  <a:lnTo>
                    <a:pt x="7725" y="352"/>
                  </a:lnTo>
                  <a:lnTo>
                    <a:pt x="7649" y="428"/>
                  </a:lnTo>
                  <a:lnTo>
                    <a:pt x="9017" y="428"/>
                  </a:lnTo>
                  <a:lnTo>
                    <a:pt x="9017" y="276"/>
                  </a:lnTo>
                  <a:lnTo>
                    <a:pt x="7573" y="276"/>
                  </a:lnTo>
                  <a:lnTo>
                    <a:pt x="7573" y="4687"/>
                  </a:lnTo>
                  <a:lnTo>
                    <a:pt x="7649" y="4611"/>
                  </a:lnTo>
                  <a:lnTo>
                    <a:pt x="0" y="4611"/>
                  </a:lnTo>
                  <a:lnTo>
                    <a:pt x="0" y="4763"/>
                  </a:lnTo>
                  <a:close/>
                  <a:moveTo>
                    <a:pt x="8599" y="684"/>
                  </a:moveTo>
                  <a:lnTo>
                    <a:pt x="9167" y="352"/>
                  </a:lnTo>
                  <a:lnTo>
                    <a:pt x="8599" y="21"/>
                  </a:lnTo>
                  <a:cubicBezTo>
                    <a:pt x="8563" y="0"/>
                    <a:pt x="8516" y="12"/>
                    <a:pt x="8495" y="48"/>
                  </a:cubicBezTo>
                  <a:cubicBezTo>
                    <a:pt x="8474" y="84"/>
                    <a:pt x="8486" y="131"/>
                    <a:pt x="8522" y="152"/>
                  </a:cubicBezTo>
                  <a:lnTo>
                    <a:pt x="8978" y="418"/>
                  </a:lnTo>
                  <a:lnTo>
                    <a:pt x="8978" y="287"/>
                  </a:lnTo>
                  <a:lnTo>
                    <a:pt x="8522" y="553"/>
                  </a:lnTo>
                  <a:cubicBezTo>
                    <a:pt x="8486" y="574"/>
                    <a:pt x="8474" y="621"/>
                    <a:pt x="8495" y="657"/>
                  </a:cubicBezTo>
                  <a:cubicBezTo>
                    <a:pt x="8516" y="693"/>
                    <a:pt x="8563" y="705"/>
                    <a:pt x="8599" y="684"/>
                  </a:cubicBezTo>
                  <a:close/>
                </a:path>
              </a:pathLst>
            </a:custGeom>
            <a:solidFill>
              <a:srgbClr val="767171"/>
            </a:solidFill>
            <a:ln w="0" cap="flat">
              <a:solidFill>
                <a:srgbClr val="E4DDD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6600">
                <a:solidFill>
                  <a:srgbClr val="E4DDD2"/>
                </a:solidFill>
              </a:endParaRPr>
            </a:p>
          </p:txBody>
        </p:sp>
        <p:sp>
          <p:nvSpPr>
            <p:cNvPr id="997469" name="Rectangle 114">
              <a:extLst>
                <a:ext uri="{FF2B5EF4-FFF2-40B4-BE49-F238E27FC236}">
                  <a16:creationId xmlns:a16="http://schemas.microsoft.com/office/drawing/2014/main" id="{1B860E0A-1B1C-EA49-0242-21516C0C3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" y="2034"/>
              <a:ext cx="38" cy="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400" dirty="0" err="1">
                  <a:solidFill>
                    <a:srgbClr val="E4DDD2"/>
                  </a:solidFill>
                  <a:latin typeface="Calibri" panose="020F0502020204030204" pitchFamily="34" charset="0"/>
                </a:rPr>
                <a:t>wb</a:t>
              </a:r>
              <a:endParaRPr lang="en-US" altLang="en-US" sz="1800" dirty="0">
                <a:solidFill>
                  <a:srgbClr val="E4DDD2"/>
                </a:solidFill>
              </a:endParaRPr>
            </a:p>
          </p:txBody>
        </p:sp>
      </p:grpSp>
      <p:pic>
        <p:nvPicPr>
          <p:cNvPr id="997413" name="Picture 37" descr="CreationOfMan"/>
          <p:cNvPicPr>
            <a:picLocks noChangeAspect="1" noChangeArrowheads="1"/>
          </p:cNvPicPr>
          <p:nvPr/>
        </p:nvPicPr>
        <p:blipFill>
          <a:blip r:embed="rId5">
            <a:alphaModFix amt="90000"/>
          </a:blip>
          <a:srcRect l="59843"/>
          <a:stretch>
            <a:fillRect/>
          </a:stretch>
        </p:blipFill>
        <p:spPr bwMode="auto">
          <a:xfrm rot="16200000">
            <a:off x="5917996" y="66590"/>
            <a:ext cx="1774786" cy="3314703"/>
          </a:xfrm>
          <a:prstGeom prst="rect">
            <a:avLst/>
          </a:prstGeom>
          <a:noFill/>
        </p:spPr>
      </p:pic>
      <p:pic>
        <p:nvPicPr>
          <p:cNvPr id="27" name="Picture 37" descr="CreationOfMan"/>
          <p:cNvPicPr>
            <a:picLocks noChangeAspect="1" noChangeArrowheads="1"/>
          </p:cNvPicPr>
          <p:nvPr/>
        </p:nvPicPr>
        <p:blipFill>
          <a:blip r:embed="rId5">
            <a:alphaModFix amt="90000"/>
          </a:blip>
          <a:srcRect l="5047" r="40643"/>
          <a:stretch>
            <a:fillRect/>
          </a:stretch>
        </p:blipFill>
        <p:spPr bwMode="auto">
          <a:xfrm rot="16200000">
            <a:off x="5614764" y="2143124"/>
            <a:ext cx="2400300" cy="33147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696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99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99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2008SpCS61C-L28-ddg-pipeline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A33D-DEF1-4C8C-0457-F52ED09A78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561B01-785C-E4B4-360A-EB2003E729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gLYsUx36lO6jCWyFlND9A?state=opened&amp;flow=Default&amp;onscreen=persist">
            <a:extLst>
              <a:ext uri="{FF2B5EF4-FFF2-40B4-BE49-F238E27FC236}">
                <a16:creationId xmlns:a16="http://schemas.microsoft.com/office/drawing/2014/main" id="{9A0BC971-8455-4B9B-F05E-9411C76E53D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52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681037"/>
            <a:ext cx="7877176" cy="4024313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 We have built a processor!</a:t>
            </a:r>
            <a:endParaRPr lang="en-US" dirty="0"/>
          </a:p>
          <a:p>
            <a:pPr lvl="1"/>
            <a:r>
              <a:rPr lang="en-US" dirty="0"/>
              <a:t>Capable of executing all RISC-V instructions in one cycle each</a:t>
            </a:r>
          </a:p>
          <a:p>
            <a:pPr lvl="1"/>
            <a:r>
              <a:rPr lang="en-US" dirty="0"/>
              <a:t>Not all units (hardware) used by all instructions</a:t>
            </a:r>
          </a:p>
          <a:p>
            <a:pPr lvl="1"/>
            <a:r>
              <a:rPr lang="en-US" dirty="0"/>
              <a:t>Critical path changes</a:t>
            </a:r>
          </a:p>
          <a:p>
            <a:r>
              <a:rPr lang="en-US" dirty="0"/>
              <a:t>5 Phases of execution</a:t>
            </a:r>
          </a:p>
          <a:p>
            <a:pPr lvl="1"/>
            <a:r>
              <a:rPr lang="en-US" dirty="0"/>
              <a:t>IF, ID, EX, MEM, WB</a:t>
            </a:r>
          </a:p>
          <a:p>
            <a:pPr lvl="1"/>
            <a:r>
              <a:rPr lang="en-US" dirty="0"/>
              <a:t>Not all instructions are active in all phases</a:t>
            </a:r>
          </a:p>
          <a:p>
            <a:r>
              <a:rPr lang="en-US" dirty="0"/>
              <a:t>Controller specifies how to execute instructions</a:t>
            </a:r>
          </a:p>
          <a:p>
            <a:pPr lvl="1"/>
            <a:r>
              <a:rPr lang="en-US" dirty="0"/>
              <a:t>Implemented as ROM or logic</a:t>
            </a: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“And In conclusion…”</a:t>
            </a:r>
          </a:p>
        </p:txBody>
      </p:sp>
    </p:spTree>
    <p:extLst>
      <p:ext uri="{BB962C8B-B14F-4D97-AF65-F5344CB8AC3E}">
        <p14:creationId xmlns:p14="http://schemas.microsoft.com/office/powerpoint/2010/main" val="1560747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819400" y="2125980"/>
            <a:ext cx="5867400" cy="1131570"/>
          </a:xfrm>
        </p:spPr>
        <p:txBody>
          <a:bodyPr/>
          <a:lstStyle/>
          <a:p>
            <a:r>
              <a:rPr lang="en-US" dirty="0"/>
              <a:t>Control </a:t>
            </a:r>
            <a:br>
              <a:rPr lang="en-US" dirty="0"/>
            </a:br>
            <a:r>
              <a:rPr lang="en-US" dirty="0"/>
              <a:t>and Status Registers</a:t>
            </a:r>
          </a:p>
        </p:txBody>
      </p:sp>
    </p:spTree>
    <p:extLst>
      <p:ext uri="{BB962C8B-B14F-4D97-AF65-F5344CB8AC3E}">
        <p14:creationId xmlns:p14="http://schemas.microsoft.com/office/powerpoint/2010/main" val="817171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Single-Cycle RV32I Datapath!</a:t>
            </a:r>
            <a:endParaRPr lang="en-US" b="1" dirty="0">
              <a:latin typeface="Courier"/>
            </a:endParaRPr>
          </a:p>
        </p:txBody>
      </p:sp>
      <p:cxnSp>
        <p:nvCxnSpPr>
          <p:cNvPr id="111" name="Straight Arrow Connector 110"/>
          <p:cNvCxnSpPr>
            <a:cxnSpLocks/>
          </p:cNvCxnSpPr>
          <p:nvPr/>
        </p:nvCxnSpPr>
        <p:spPr bwMode="auto">
          <a:xfrm flipV="1">
            <a:off x="7603114" y="3020534"/>
            <a:ext cx="5568" cy="103886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6" name="Rectangle 39"/>
          <p:cNvSpPr>
            <a:spLocks noChangeArrowheads="1"/>
          </p:cNvSpPr>
          <p:nvPr/>
        </p:nvSpPr>
        <p:spPr bwMode="auto">
          <a:xfrm>
            <a:off x="7449943" y="4106431"/>
            <a:ext cx="457557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 err="1">
                <a:solidFill>
                  <a:schemeClr val="tx1"/>
                </a:solidFill>
                <a:latin typeface="VAGRundschriftDLig"/>
              </a:rPr>
              <a:t>ALUSel</a:t>
            </a:r>
            <a:endParaRPr lang="en-US" sz="1000" b="1" dirty="0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67" name="Line 26">
            <a:extLst>
              <a:ext uri="{FF2B5EF4-FFF2-40B4-BE49-F238E27FC236}">
                <a16:creationId xmlns:a16="http://schemas.microsoft.com/office/drawing/2014/main" id="{C46246D5-3219-49A4-9CDA-187DCC95DA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66345" y="2551681"/>
            <a:ext cx="17595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 b="1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68" name="Rectangle 27">
            <a:extLst>
              <a:ext uri="{FF2B5EF4-FFF2-40B4-BE49-F238E27FC236}">
                <a16:creationId xmlns:a16="http://schemas.microsoft.com/office/drawing/2014/main" id="{DD0673BC-FE0E-4E62-9A99-593691CA8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0444" y="1314277"/>
            <a:ext cx="215504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>
                <a:solidFill>
                  <a:schemeClr val="tx1"/>
                </a:solidFill>
                <a:latin typeface="VAGRundschriftDLig"/>
              </a:rPr>
              <a:t>+4</a:t>
            </a:r>
          </a:p>
        </p:txBody>
      </p:sp>
      <p:sp>
        <p:nvSpPr>
          <p:cNvPr id="69" name="Freeform 28">
            <a:extLst>
              <a:ext uri="{FF2B5EF4-FFF2-40B4-BE49-F238E27FC236}">
                <a16:creationId xmlns:a16="http://schemas.microsoft.com/office/drawing/2014/main" id="{C09BEA44-8E69-4E86-B61B-571D49EC563A}"/>
              </a:ext>
            </a:extLst>
          </p:cNvPr>
          <p:cNvSpPr>
            <a:spLocks/>
          </p:cNvSpPr>
          <p:nvPr/>
        </p:nvSpPr>
        <p:spPr bwMode="auto">
          <a:xfrm>
            <a:off x="3778218" y="1307140"/>
            <a:ext cx="388127" cy="652913"/>
          </a:xfrm>
          <a:custGeom>
            <a:avLst/>
            <a:gdLst>
              <a:gd name="T0" fmla="*/ 0 w 241"/>
              <a:gd name="T1" fmla="*/ 0 h 385"/>
              <a:gd name="T2" fmla="*/ 0 w 241"/>
              <a:gd name="T3" fmla="*/ 160 h 385"/>
              <a:gd name="T4" fmla="*/ 48 w 241"/>
              <a:gd name="T5" fmla="*/ 192 h 385"/>
              <a:gd name="T6" fmla="*/ 0 w 241"/>
              <a:gd name="T7" fmla="*/ 224 h 385"/>
              <a:gd name="T8" fmla="*/ 0 w 241"/>
              <a:gd name="T9" fmla="*/ 384 h 385"/>
              <a:gd name="T10" fmla="*/ 240 w 241"/>
              <a:gd name="T11" fmla="*/ 288 h 385"/>
              <a:gd name="T12" fmla="*/ 240 w 241"/>
              <a:gd name="T13" fmla="*/ 96 h 385"/>
              <a:gd name="T14" fmla="*/ 0 w 241"/>
              <a:gd name="T15" fmla="*/ 0 h 38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1"/>
              <a:gd name="T25" fmla="*/ 0 h 385"/>
              <a:gd name="T26" fmla="*/ 241 w 241"/>
              <a:gd name="T27" fmla="*/ 385 h 38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1" h="385">
                <a:moveTo>
                  <a:pt x="0" y="0"/>
                </a:moveTo>
                <a:lnTo>
                  <a:pt x="0" y="160"/>
                </a:lnTo>
                <a:lnTo>
                  <a:pt x="48" y="192"/>
                </a:lnTo>
                <a:lnTo>
                  <a:pt x="0" y="224"/>
                </a:lnTo>
                <a:lnTo>
                  <a:pt x="0" y="384"/>
                </a:lnTo>
                <a:lnTo>
                  <a:pt x="240" y="288"/>
                </a:lnTo>
                <a:lnTo>
                  <a:pt x="240" y="96"/>
                </a:lnTo>
                <a:lnTo>
                  <a:pt x="0" y="0"/>
                </a:lnTo>
              </a:path>
            </a:pathLst>
          </a:custGeom>
          <a:solidFill>
            <a:schemeClr val="bg1"/>
          </a:solidFill>
          <a:ln w="381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 b="1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70" name="Line 29">
            <a:extLst>
              <a:ext uri="{FF2B5EF4-FFF2-40B4-BE49-F238E27FC236}">
                <a16:creationId xmlns:a16="http://schemas.microsoft.com/office/drawing/2014/main" id="{CE61774B-1D4B-48DF-AE52-9FD56A78B5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978" y="1387531"/>
            <a:ext cx="99389" cy="100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 b="1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71" name="Rectangle 30">
            <a:extLst>
              <a:ext uri="{FF2B5EF4-FFF2-40B4-BE49-F238E27FC236}">
                <a16:creationId xmlns:a16="http://schemas.microsoft.com/office/drawing/2014/main" id="{352DD4BD-29E9-4AAE-B1DB-C3B9A1B5C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797" y="1530996"/>
            <a:ext cx="300463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>
                <a:solidFill>
                  <a:schemeClr val="tx1"/>
                </a:solidFill>
                <a:latin typeface="VAGRundschriftDLig"/>
              </a:rPr>
              <a:t>Add</a:t>
            </a:r>
          </a:p>
        </p:txBody>
      </p:sp>
      <p:sp>
        <p:nvSpPr>
          <p:cNvPr id="72" name="Rectangle 31">
            <a:extLst>
              <a:ext uri="{FF2B5EF4-FFF2-40B4-BE49-F238E27FC236}">
                <a16:creationId xmlns:a16="http://schemas.microsoft.com/office/drawing/2014/main" id="{4841AE1E-942D-407F-9F3C-6DE166A69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969" y="2790652"/>
            <a:ext cx="231534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 err="1">
                <a:solidFill>
                  <a:schemeClr val="tx1"/>
                </a:solidFill>
                <a:latin typeface="VAGRundschriftDLig"/>
              </a:rPr>
              <a:t>clk</a:t>
            </a:r>
            <a:endParaRPr lang="en-US" sz="1000" b="1" dirty="0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73" name="Line 32">
            <a:extLst>
              <a:ext uri="{FF2B5EF4-FFF2-40B4-BE49-F238E27FC236}">
                <a16:creationId xmlns:a16="http://schemas.microsoft.com/office/drawing/2014/main" id="{D9031487-C1D2-48DF-805B-E0D2976410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0506" y="2704543"/>
            <a:ext cx="0" cy="14075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 b="1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74" name="Freeform 34">
            <a:extLst>
              <a:ext uri="{FF2B5EF4-FFF2-40B4-BE49-F238E27FC236}">
                <a16:creationId xmlns:a16="http://schemas.microsoft.com/office/drawing/2014/main" id="{7C34D209-3B0B-4F78-A1B9-A89F19576764}"/>
              </a:ext>
            </a:extLst>
          </p:cNvPr>
          <p:cNvSpPr>
            <a:spLocks/>
          </p:cNvSpPr>
          <p:nvPr/>
        </p:nvSpPr>
        <p:spPr bwMode="auto">
          <a:xfrm flipV="1">
            <a:off x="3336521" y="2397588"/>
            <a:ext cx="234411" cy="45719"/>
          </a:xfrm>
          <a:custGeom>
            <a:avLst/>
            <a:gdLst>
              <a:gd name="T0" fmla="*/ 0 w 193"/>
              <a:gd name="T1" fmla="*/ 0 h 1"/>
              <a:gd name="T2" fmla="*/ 144 w 193"/>
              <a:gd name="T3" fmla="*/ 0 h 1"/>
              <a:gd name="T4" fmla="*/ 192 w 193"/>
              <a:gd name="T5" fmla="*/ 0 h 1"/>
              <a:gd name="T6" fmla="*/ 0 60000 65536"/>
              <a:gd name="T7" fmla="*/ 0 60000 65536"/>
              <a:gd name="T8" fmla="*/ 0 60000 65536"/>
              <a:gd name="T9" fmla="*/ 0 w 193"/>
              <a:gd name="T10" fmla="*/ 0 h 1"/>
              <a:gd name="T11" fmla="*/ 193 w 193"/>
              <a:gd name="T12" fmla="*/ 1 h 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3" h="1">
                <a:moveTo>
                  <a:pt x="0" y="0"/>
                </a:moveTo>
                <a:lnTo>
                  <a:pt x="144" y="0"/>
                </a:lnTo>
                <a:lnTo>
                  <a:pt x="19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 b="1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83" name="Rectangle 36">
            <a:extLst>
              <a:ext uri="{FF2B5EF4-FFF2-40B4-BE49-F238E27FC236}">
                <a16:creationId xmlns:a16="http://schemas.microsoft.com/office/drawing/2014/main" id="{0B6F0E2C-84FD-44C8-9D8D-D0C5D3521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291" y="2200866"/>
            <a:ext cx="579543" cy="99039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 b="1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84" name="Rectangle 37">
            <a:extLst>
              <a:ext uri="{FF2B5EF4-FFF2-40B4-BE49-F238E27FC236}">
                <a16:creationId xmlns:a16="http://schemas.microsoft.com/office/drawing/2014/main" id="{743FA615-5816-4E9B-A204-C1158117A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0845" y="2298899"/>
            <a:ext cx="330920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 err="1">
                <a:solidFill>
                  <a:schemeClr val="tx1"/>
                </a:solidFill>
                <a:latin typeface="VAGRundschriftDLig"/>
              </a:rPr>
              <a:t>addr</a:t>
            </a:r>
            <a:endParaRPr lang="en-US" sz="1000" b="1" dirty="0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85" name="Rectangle 38">
            <a:extLst>
              <a:ext uri="{FF2B5EF4-FFF2-40B4-BE49-F238E27FC236}">
                <a16:creationId xmlns:a16="http://schemas.microsoft.com/office/drawing/2014/main" id="{C0C18B3B-8E7B-4265-8E78-6B7E46CC3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416" y="2456943"/>
            <a:ext cx="282830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 err="1">
                <a:solidFill>
                  <a:schemeClr val="tx1"/>
                </a:solidFill>
                <a:latin typeface="VAGRundschriftDLig"/>
              </a:rPr>
              <a:t>inst</a:t>
            </a:r>
            <a:endParaRPr lang="en-US" sz="688" b="1" dirty="0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86" name="Rectangle 39">
            <a:extLst>
              <a:ext uri="{FF2B5EF4-FFF2-40B4-BE49-F238E27FC236}">
                <a16:creationId xmlns:a16="http://schemas.microsoft.com/office/drawing/2014/main" id="{EC741D81-FE9D-45B1-A099-441F57ADB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6009" y="2931789"/>
            <a:ext cx="462453" cy="21537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25" b="1" dirty="0">
                <a:solidFill>
                  <a:schemeClr val="tx1"/>
                </a:solidFill>
                <a:latin typeface="VAGRundschriftDLig"/>
              </a:rPr>
              <a:t>IMEM</a:t>
            </a:r>
          </a:p>
        </p:txBody>
      </p:sp>
      <p:sp>
        <p:nvSpPr>
          <p:cNvPr id="87" name="Rectangle 36">
            <a:extLst>
              <a:ext uri="{FF2B5EF4-FFF2-40B4-BE49-F238E27FC236}">
                <a16:creationId xmlns:a16="http://schemas.microsoft.com/office/drawing/2014/main" id="{392B52C4-4427-4763-B534-39F324320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5035" y="2361974"/>
            <a:ext cx="645166" cy="99039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 b="1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20" name="Rectangle 37">
            <a:extLst>
              <a:ext uri="{FF2B5EF4-FFF2-40B4-BE49-F238E27FC236}">
                <a16:creationId xmlns:a16="http://schemas.microsoft.com/office/drawing/2014/main" id="{6A77939E-F8C1-41CF-93A2-506BE4C5F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429" y="2658753"/>
            <a:ext cx="330920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 err="1">
                <a:solidFill>
                  <a:schemeClr val="tx1"/>
                </a:solidFill>
                <a:latin typeface="VAGRundschriftDLig"/>
              </a:rPr>
              <a:t>addr</a:t>
            </a:r>
            <a:endParaRPr lang="en-US" sz="1000" b="1" dirty="0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23" name="Rectangle 39">
            <a:extLst>
              <a:ext uri="{FF2B5EF4-FFF2-40B4-BE49-F238E27FC236}">
                <a16:creationId xmlns:a16="http://schemas.microsoft.com/office/drawing/2014/main" id="{6FAA8BAF-A4B5-48F3-9091-0659AA782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042174"/>
            <a:ext cx="500839" cy="21520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25" b="1" dirty="0">
                <a:solidFill>
                  <a:schemeClr val="tx1"/>
                </a:solidFill>
                <a:latin typeface="VAGRundschriftDLig"/>
              </a:rPr>
              <a:t>DMEM</a:t>
            </a:r>
          </a:p>
        </p:txBody>
      </p:sp>
      <p:sp>
        <p:nvSpPr>
          <p:cNvPr id="76" name="Rectangle 40">
            <a:extLst>
              <a:ext uri="{FF2B5EF4-FFF2-40B4-BE49-F238E27FC236}">
                <a16:creationId xmlns:a16="http://schemas.microsoft.com/office/drawing/2014/main" id="{0260D353-0D8A-480D-9453-9A466D2C5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7751" y="2083761"/>
            <a:ext cx="219236" cy="62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 b="1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78" name="Rectangle 42">
            <a:extLst>
              <a:ext uri="{FF2B5EF4-FFF2-40B4-BE49-F238E27FC236}">
                <a16:creationId xmlns:a16="http://schemas.microsoft.com/office/drawing/2014/main" id="{F6A3B51F-83B6-4BA2-84B2-0B64BF346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8517" y="2294509"/>
            <a:ext cx="204283" cy="1767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875" b="1" dirty="0">
                <a:solidFill>
                  <a:schemeClr val="tx1"/>
                </a:solidFill>
                <a:latin typeface="VAGRundschriftDLig"/>
              </a:rPr>
              <a:t>PC</a:t>
            </a:r>
          </a:p>
        </p:txBody>
      </p:sp>
      <p:sp>
        <p:nvSpPr>
          <p:cNvPr id="79" name="Freeform 43">
            <a:extLst>
              <a:ext uri="{FF2B5EF4-FFF2-40B4-BE49-F238E27FC236}">
                <a16:creationId xmlns:a16="http://schemas.microsoft.com/office/drawing/2014/main" id="{405290FD-BF60-48AF-877D-9FEAF9BA268D}"/>
              </a:ext>
            </a:extLst>
          </p:cNvPr>
          <p:cNvSpPr>
            <a:spLocks/>
          </p:cNvSpPr>
          <p:nvPr/>
        </p:nvSpPr>
        <p:spPr bwMode="auto">
          <a:xfrm>
            <a:off x="3192882" y="2626532"/>
            <a:ext cx="83926" cy="83098"/>
          </a:xfrm>
          <a:custGeom>
            <a:avLst/>
            <a:gdLst>
              <a:gd name="T0" fmla="*/ 0 w 49"/>
              <a:gd name="T1" fmla="*/ 48 h 49"/>
              <a:gd name="T2" fmla="*/ 24 w 49"/>
              <a:gd name="T3" fmla="*/ 0 h 49"/>
              <a:gd name="T4" fmla="*/ 48 w 49"/>
              <a:gd name="T5" fmla="*/ 48 h 49"/>
              <a:gd name="T6" fmla="*/ 0 60000 65536"/>
              <a:gd name="T7" fmla="*/ 0 60000 65536"/>
              <a:gd name="T8" fmla="*/ 0 60000 65536"/>
              <a:gd name="T9" fmla="*/ 0 w 49"/>
              <a:gd name="T10" fmla="*/ 0 h 49"/>
              <a:gd name="T11" fmla="*/ 49 w 49"/>
              <a:gd name="T12" fmla="*/ 49 h 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" h="49">
                <a:moveTo>
                  <a:pt x="0" y="48"/>
                </a:moveTo>
                <a:lnTo>
                  <a:pt x="24" y="0"/>
                </a:lnTo>
                <a:lnTo>
                  <a:pt x="48" y="48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 b="1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81" name="Freeform 45">
            <a:extLst>
              <a:ext uri="{FF2B5EF4-FFF2-40B4-BE49-F238E27FC236}">
                <a16:creationId xmlns:a16="http://schemas.microsoft.com/office/drawing/2014/main" id="{61B644E4-9004-44AC-8B4E-CFC2F884DC0D}"/>
              </a:ext>
            </a:extLst>
          </p:cNvPr>
          <p:cNvSpPr>
            <a:spLocks/>
          </p:cNvSpPr>
          <p:nvPr/>
        </p:nvSpPr>
        <p:spPr bwMode="auto">
          <a:xfrm>
            <a:off x="3432349" y="1839645"/>
            <a:ext cx="343106" cy="596259"/>
          </a:xfrm>
          <a:custGeom>
            <a:avLst/>
            <a:gdLst>
              <a:gd name="T0" fmla="*/ 1 w 168"/>
              <a:gd name="T1" fmla="*/ 333 h 333"/>
              <a:gd name="T2" fmla="*/ 0 w 168"/>
              <a:gd name="T3" fmla="*/ 5 h 333"/>
              <a:gd name="T4" fmla="*/ 5 w 168"/>
              <a:gd name="T5" fmla="*/ 0 h 333"/>
              <a:gd name="T6" fmla="*/ 168 w 168"/>
              <a:gd name="T7" fmla="*/ 4 h 333"/>
              <a:gd name="T8" fmla="*/ 0 60000 65536"/>
              <a:gd name="T9" fmla="*/ 0 60000 65536"/>
              <a:gd name="T10" fmla="*/ 0 60000 65536"/>
              <a:gd name="T11" fmla="*/ 0 60000 65536"/>
              <a:gd name="T12" fmla="*/ 0 w 168"/>
              <a:gd name="T13" fmla="*/ 0 h 333"/>
              <a:gd name="T14" fmla="*/ 168 w 168"/>
              <a:gd name="T15" fmla="*/ 333 h 3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8" h="333">
                <a:moveTo>
                  <a:pt x="1" y="333"/>
                </a:moveTo>
                <a:lnTo>
                  <a:pt x="0" y="5"/>
                </a:lnTo>
                <a:lnTo>
                  <a:pt x="5" y="0"/>
                </a:lnTo>
                <a:lnTo>
                  <a:pt x="168" y="4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 b="1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82" name="Rectangle 42">
            <a:extLst>
              <a:ext uri="{FF2B5EF4-FFF2-40B4-BE49-F238E27FC236}">
                <a16:creationId xmlns:a16="http://schemas.microsoft.com/office/drawing/2014/main" id="{11D6AB96-FD6E-4C80-9A3E-06E6339BA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319" y="1913472"/>
            <a:ext cx="337332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>
                <a:solidFill>
                  <a:schemeClr val="tx1"/>
                </a:solidFill>
                <a:latin typeface="VAGRundschriftDLig"/>
              </a:rPr>
              <a:t>pc+4</a:t>
            </a:r>
          </a:p>
        </p:txBody>
      </p:sp>
      <p:sp>
        <p:nvSpPr>
          <p:cNvPr id="88" name="Freeform 48">
            <a:extLst>
              <a:ext uri="{FF2B5EF4-FFF2-40B4-BE49-F238E27FC236}">
                <a16:creationId xmlns:a16="http://schemas.microsoft.com/office/drawing/2014/main" id="{025F4AC0-1F57-483B-B4C8-6BEC3D2E2934}"/>
              </a:ext>
            </a:extLst>
          </p:cNvPr>
          <p:cNvSpPr>
            <a:spLocks/>
          </p:cNvSpPr>
          <p:nvPr/>
        </p:nvSpPr>
        <p:spPr bwMode="auto">
          <a:xfrm>
            <a:off x="4343401" y="2348910"/>
            <a:ext cx="897416" cy="233196"/>
          </a:xfrm>
          <a:custGeom>
            <a:avLst/>
            <a:gdLst>
              <a:gd name="T0" fmla="*/ 0 w 817"/>
              <a:gd name="T1" fmla="*/ 192 h 193"/>
              <a:gd name="T2" fmla="*/ 0 w 817"/>
              <a:gd name="T3" fmla="*/ 0 h 193"/>
              <a:gd name="T4" fmla="*/ 816 w 817"/>
              <a:gd name="T5" fmla="*/ 0 h 193"/>
              <a:gd name="T6" fmla="*/ 0 60000 65536"/>
              <a:gd name="T7" fmla="*/ 0 60000 65536"/>
              <a:gd name="T8" fmla="*/ 0 60000 65536"/>
              <a:gd name="T9" fmla="*/ 0 w 817"/>
              <a:gd name="T10" fmla="*/ 0 h 193"/>
              <a:gd name="T11" fmla="*/ 817 w 817"/>
              <a:gd name="T12" fmla="*/ 193 h 1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17" h="193">
                <a:moveTo>
                  <a:pt x="0" y="192"/>
                </a:moveTo>
                <a:lnTo>
                  <a:pt x="0" y="0"/>
                </a:ln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89" name="Freeform 49">
            <a:extLst>
              <a:ext uri="{FF2B5EF4-FFF2-40B4-BE49-F238E27FC236}">
                <a16:creationId xmlns:a16="http://schemas.microsoft.com/office/drawing/2014/main" id="{082656B7-C425-4423-B0D6-AE354E75728B}"/>
              </a:ext>
            </a:extLst>
          </p:cNvPr>
          <p:cNvSpPr>
            <a:spLocks/>
          </p:cNvSpPr>
          <p:nvPr/>
        </p:nvSpPr>
        <p:spPr bwMode="auto">
          <a:xfrm>
            <a:off x="4343400" y="2571846"/>
            <a:ext cx="897416" cy="1208"/>
          </a:xfrm>
          <a:custGeom>
            <a:avLst/>
            <a:gdLst>
              <a:gd name="T0" fmla="*/ 0 w 817"/>
              <a:gd name="T1" fmla="*/ 0 h 1"/>
              <a:gd name="T2" fmla="*/ 816 w 817"/>
              <a:gd name="T3" fmla="*/ 0 h 1"/>
              <a:gd name="T4" fmla="*/ 0 60000 65536"/>
              <a:gd name="T5" fmla="*/ 0 60000 65536"/>
              <a:gd name="T6" fmla="*/ 0 w 817"/>
              <a:gd name="T7" fmla="*/ 0 h 1"/>
              <a:gd name="T8" fmla="*/ 817 w 817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17" h="1">
                <a:moveTo>
                  <a:pt x="0" y="0"/>
                </a:move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90" name="Rectangle 56">
            <a:extLst>
              <a:ext uri="{FF2B5EF4-FFF2-40B4-BE49-F238E27FC236}">
                <a16:creationId xmlns:a16="http://schemas.microsoft.com/office/drawing/2014/main" id="{68E37CBC-F7CE-4FE7-A1AF-00E0F7DBE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1940" y="2571750"/>
            <a:ext cx="665947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 err="1">
                <a:solidFill>
                  <a:schemeClr val="tx1"/>
                </a:solidFill>
                <a:latin typeface="VAGRundschriftDLig"/>
              </a:rPr>
              <a:t>Inst</a:t>
            </a:r>
            <a:r>
              <a:rPr lang="en-US" sz="1000" b="1" dirty="0">
                <a:solidFill>
                  <a:schemeClr val="tx1"/>
                </a:solidFill>
                <a:latin typeface="VAGRundschriftDLig"/>
              </a:rPr>
              <a:t>[24:20]</a:t>
            </a:r>
          </a:p>
        </p:txBody>
      </p:sp>
      <p:sp>
        <p:nvSpPr>
          <p:cNvPr id="91" name="Line 58">
            <a:extLst>
              <a:ext uri="{FF2B5EF4-FFF2-40B4-BE49-F238E27FC236}">
                <a16:creationId xmlns:a16="http://schemas.microsoft.com/office/drawing/2014/main" id="{A0C77963-B73E-493B-BC4D-9360CE77557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1" y="2353742"/>
            <a:ext cx="6094" cy="174657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92" name="Freeform 61">
            <a:extLst>
              <a:ext uri="{FF2B5EF4-FFF2-40B4-BE49-F238E27FC236}">
                <a16:creationId xmlns:a16="http://schemas.microsoft.com/office/drawing/2014/main" id="{506DAC58-778E-434D-B838-C46DE7C812C1}"/>
              </a:ext>
            </a:extLst>
          </p:cNvPr>
          <p:cNvSpPr>
            <a:spLocks/>
          </p:cNvSpPr>
          <p:nvPr/>
        </p:nvSpPr>
        <p:spPr bwMode="auto">
          <a:xfrm>
            <a:off x="4345872" y="2750401"/>
            <a:ext cx="886158" cy="45719"/>
          </a:xfrm>
          <a:custGeom>
            <a:avLst/>
            <a:gdLst>
              <a:gd name="T0" fmla="*/ 0 w 817"/>
              <a:gd name="T1" fmla="*/ 0 h 1"/>
              <a:gd name="T2" fmla="*/ 816 w 817"/>
              <a:gd name="T3" fmla="*/ 0 h 1"/>
              <a:gd name="T4" fmla="*/ 0 60000 65536"/>
              <a:gd name="T5" fmla="*/ 0 60000 65536"/>
              <a:gd name="T6" fmla="*/ 0 w 817"/>
              <a:gd name="T7" fmla="*/ 0 h 1"/>
              <a:gd name="T8" fmla="*/ 817 w 817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17" h="1">
                <a:moveTo>
                  <a:pt x="0" y="0"/>
                </a:move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VAGRundschriftDLig"/>
            </a:endParaRPr>
          </a:p>
        </p:txBody>
      </p:sp>
      <p:grpSp>
        <p:nvGrpSpPr>
          <p:cNvPr id="93" name="Group 62">
            <a:extLst>
              <a:ext uri="{FF2B5EF4-FFF2-40B4-BE49-F238E27FC236}">
                <a16:creationId xmlns:a16="http://schemas.microsoft.com/office/drawing/2014/main" id="{26CE999E-97CD-419B-8041-C80556536956}"/>
              </a:ext>
            </a:extLst>
          </p:cNvPr>
          <p:cNvGrpSpPr>
            <a:grpSpLocks/>
          </p:cNvGrpSpPr>
          <p:nvPr/>
        </p:nvGrpSpPr>
        <p:grpSpPr bwMode="auto">
          <a:xfrm>
            <a:off x="7366793" y="2374529"/>
            <a:ext cx="335748" cy="730621"/>
            <a:chOff x="4085" y="1630"/>
            <a:chExt cx="243" cy="385"/>
          </a:xfrm>
          <a:noFill/>
        </p:grpSpPr>
        <p:sp>
          <p:nvSpPr>
            <p:cNvPr id="152" name="Freeform 65">
              <a:extLst>
                <a:ext uri="{FF2B5EF4-FFF2-40B4-BE49-F238E27FC236}">
                  <a16:creationId xmlns:a16="http://schemas.microsoft.com/office/drawing/2014/main" id="{44BFF6C2-7A1C-4DE7-9168-AEF95EE26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5" y="1630"/>
              <a:ext cx="241" cy="385"/>
            </a:xfrm>
            <a:custGeom>
              <a:avLst/>
              <a:gdLst>
                <a:gd name="T0" fmla="*/ 0 w 241"/>
                <a:gd name="T1" fmla="*/ 0 h 385"/>
                <a:gd name="T2" fmla="*/ 0 w 241"/>
                <a:gd name="T3" fmla="*/ 160 h 385"/>
                <a:gd name="T4" fmla="*/ 48 w 241"/>
                <a:gd name="T5" fmla="*/ 192 h 385"/>
                <a:gd name="T6" fmla="*/ 0 w 241"/>
                <a:gd name="T7" fmla="*/ 224 h 385"/>
                <a:gd name="T8" fmla="*/ 0 w 241"/>
                <a:gd name="T9" fmla="*/ 384 h 385"/>
                <a:gd name="T10" fmla="*/ 240 w 241"/>
                <a:gd name="T11" fmla="*/ 288 h 385"/>
                <a:gd name="T12" fmla="*/ 240 w 241"/>
                <a:gd name="T13" fmla="*/ 96 h 385"/>
                <a:gd name="T14" fmla="*/ 0 w 241"/>
                <a:gd name="T15" fmla="*/ 0 h 3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1"/>
                <a:gd name="T25" fmla="*/ 0 h 385"/>
                <a:gd name="T26" fmla="*/ 241 w 241"/>
                <a:gd name="T27" fmla="*/ 385 h 38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1" h="385">
                  <a:moveTo>
                    <a:pt x="0" y="0"/>
                  </a:moveTo>
                  <a:lnTo>
                    <a:pt x="0" y="160"/>
                  </a:lnTo>
                  <a:lnTo>
                    <a:pt x="48" y="192"/>
                  </a:lnTo>
                  <a:lnTo>
                    <a:pt x="0" y="224"/>
                  </a:lnTo>
                  <a:lnTo>
                    <a:pt x="0" y="384"/>
                  </a:lnTo>
                  <a:lnTo>
                    <a:pt x="240" y="288"/>
                  </a:lnTo>
                  <a:lnTo>
                    <a:pt x="240" y="96"/>
                  </a:lnTo>
                  <a:lnTo>
                    <a:pt x="0" y="0"/>
                  </a:lnTo>
                </a:path>
              </a:pathLst>
            </a:custGeom>
            <a:grpFill/>
            <a:ln w="38100" cap="rnd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125">
                <a:solidFill>
                  <a:schemeClr val="tx1"/>
                </a:solidFill>
                <a:latin typeface="VAGRundschriftDLig"/>
              </a:endParaRPr>
            </a:p>
          </p:txBody>
        </p:sp>
        <p:sp>
          <p:nvSpPr>
            <p:cNvPr id="153" name="Rectangle 66">
              <a:extLst>
                <a:ext uri="{FF2B5EF4-FFF2-40B4-BE49-F238E27FC236}">
                  <a16:creationId xmlns:a16="http://schemas.microsoft.com/office/drawing/2014/main" id="{8B63DB52-687F-4FCB-B1B9-D25FA1D36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" y="1711"/>
              <a:ext cx="238" cy="113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125" b="1" dirty="0">
                  <a:solidFill>
                    <a:schemeClr val="tx1"/>
                  </a:solidFill>
                  <a:latin typeface="VAGRundschriftDLig"/>
                </a:rPr>
                <a:t>ALU</a:t>
              </a:r>
            </a:p>
          </p:txBody>
        </p:sp>
      </p:grpSp>
      <p:sp>
        <p:nvSpPr>
          <p:cNvPr id="94" name="Rectangle 72">
            <a:extLst>
              <a:ext uri="{FF2B5EF4-FFF2-40B4-BE49-F238E27FC236}">
                <a16:creationId xmlns:a16="http://schemas.microsoft.com/office/drawing/2014/main" id="{E11E2148-3E95-4976-A151-72F2C32A1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4739" y="3218567"/>
            <a:ext cx="231534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 err="1">
                <a:solidFill>
                  <a:schemeClr val="tx1"/>
                </a:solidFill>
                <a:latin typeface="VAGRundschriftDLig"/>
              </a:rPr>
              <a:t>clk</a:t>
            </a:r>
            <a:endParaRPr lang="en-US" sz="1000" b="1" dirty="0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95" name="Rectangle 74">
            <a:extLst>
              <a:ext uri="{FF2B5EF4-FFF2-40B4-BE49-F238E27FC236}">
                <a16:creationId xmlns:a16="http://schemas.microsoft.com/office/drawing/2014/main" id="{2A4904DD-5982-4DDC-9DA8-54C055606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998" y="1784959"/>
            <a:ext cx="877380" cy="143978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96" name="Rectangle 76">
            <a:extLst>
              <a:ext uri="{FF2B5EF4-FFF2-40B4-BE49-F238E27FC236}">
                <a16:creationId xmlns:a16="http://schemas.microsoft.com/office/drawing/2014/main" id="{10E551AE-6B38-41FA-A060-FE91ED813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667" y="3006234"/>
            <a:ext cx="465573" cy="21520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25" b="1" dirty="0" err="1">
                <a:solidFill>
                  <a:schemeClr val="tx1"/>
                </a:solidFill>
                <a:latin typeface="VAGRundschriftDLig"/>
              </a:rPr>
              <a:t>Reg</a:t>
            </a:r>
            <a:r>
              <a:rPr lang="en-US" sz="1125" b="1" dirty="0">
                <a:solidFill>
                  <a:schemeClr val="tx1"/>
                </a:solidFill>
                <a:latin typeface="VAGRundschriftDLig"/>
              </a:rPr>
              <a:t> [ ]</a:t>
            </a:r>
          </a:p>
        </p:txBody>
      </p:sp>
      <p:sp>
        <p:nvSpPr>
          <p:cNvPr id="98" name="Freeform 53">
            <a:extLst>
              <a:ext uri="{FF2B5EF4-FFF2-40B4-BE49-F238E27FC236}">
                <a16:creationId xmlns:a16="http://schemas.microsoft.com/office/drawing/2014/main" id="{0D7ABEF3-269C-4686-ACE9-FE165FBC7E3A}"/>
              </a:ext>
            </a:extLst>
          </p:cNvPr>
          <p:cNvSpPr>
            <a:spLocks/>
          </p:cNvSpPr>
          <p:nvPr/>
        </p:nvSpPr>
        <p:spPr bwMode="auto">
          <a:xfrm>
            <a:off x="6129667" y="2519569"/>
            <a:ext cx="2210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99" name="Line 86">
            <a:extLst>
              <a:ext uri="{FF2B5EF4-FFF2-40B4-BE49-F238E27FC236}">
                <a16:creationId xmlns:a16="http://schemas.microsoft.com/office/drawing/2014/main" id="{511E4E4F-3048-429D-AD59-0478ACE20E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15276" y="1326057"/>
            <a:ext cx="4184" cy="101709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00" name="Line 86">
            <a:extLst>
              <a:ext uri="{FF2B5EF4-FFF2-40B4-BE49-F238E27FC236}">
                <a16:creationId xmlns:a16="http://schemas.microsoft.com/office/drawing/2014/main" id="{D0718223-F6CD-4103-9563-9D20251BA2A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4093" y="1306136"/>
            <a:ext cx="4405368" cy="9924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01" name="Line 86">
            <a:extLst>
              <a:ext uri="{FF2B5EF4-FFF2-40B4-BE49-F238E27FC236}">
                <a16:creationId xmlns:a16="http://schemas.microsoft.com/office/drawing/2014/main" id="{91EC750C-5FFE-4772-A5BF-B858E2EC95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1180" y="1304531"/>
            <a:ext cx="5656" cy="7308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02" name="Freeform 53">
            <a:extLst>
              <a:ext uri="{FF2B5EF4-FFF2-40B4-BE49-F238E27FC236}">
                <a16:creationId xmlns:a16="http://schemas.microsoft.com/office/drawing/2014/main" id="{06052B64-C7FC-409C-8330-D3B41C34C934}"/>
              </a:ext>
            </a:extLst>
          </p:cNvPr>
          <p:cNvSpPr>
            <a:spLocks/>
          </p:cNvSpPr>
          <p:nvPr/>
        </p:nvSpPr>
        <p:spPr bwMode="auto">
          <a:xfrm flipV="1">
            <a:off x="4614092" y="2005856"/>
            <a:ext cx="627556" cy="29488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03" name="Freeform 43">
            <a:extLst>
              <a:ext uri="{FF2B5EF4-FFF2-40B4-BE49-F238E27FC236}">
                <a16:creationId xmlns:a16="http://schemas.microsoft.com/office/drawing/2014/main" id="{7FE222B9-AE92-4F55-B75A-B1A08A58FB6D}"/>
              </a:ext>
            </a:extLst>
          </p:cNvPr>
          <p:cNvSpPr>
            <a:spLocks/>
          </p:cNvSpPr>
          <p:nvPr/>
        </p:nvSpPr>
        <p:spPr bwMode="auto">
          <a:xfrm>
            <a:off x="5825010" y="3138899"/>
            <a:ext cx="83926" cy="83098"/>
          </a:xfrm>
          <a:custGeom>
            <a:avLst/>
            <a:gdLst>
              <a:gd name="T0" fmla="*/ 0 w 49"/>
              <a:gd name="T1" fmla="*/ 48 h 49"/>
              <a:gd name="T2" fmla="*/ 24 w 49"/>
              <a:gd name="T3" fmla="*/ 0 h 49"/>
              <a:gd name="T4" fmla="*/ 48 w 49"/>
              <a:gd name="T5" fmla="*/ 48 h 49"/>
              <a:gd name="T6" fmla="*/ 0 60000 65536"/>
              <a:gd name="T7" fmla="*/ 0 60000 65536"/>
              <a:gd name="T8" fmla="*/ 0 60000 65536"/>
              <a:gd name="T9" fmla="*/ 0 w 49"/>
              <a:gd name="T10" fmla="*/ 0 h 49"/>
              <a:gd name="T11" fmla="*/ 49 w 49"/>
              <a:gd name="T12" fmla="*/ 49 h 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" h="49">
                <a:moveTo>
                  <a:pt x="0" y="48"/>
                </a:moveTo>
                <a:lnTo>
                  <a:pt x="24" y="0"/>
                </a:lnTo>
                <a:lnTo>
                  <a:pt x="48" y="48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 b="1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29" name="Line 85">
            <a:extLst>
              <a:ext uri="{FF2B5EF4-FFF2-40B4-BE49-F238E27FC236}">
                <a16:creationId xmlns:a16="http://schemas.microsoft.com/office/drawing/2014/main" id="{2FAB5AEE-1C73-47C5-A2C2-CCB8E298CF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6972" y="3238303"/>
            <a:ext cx="0" cy="14366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30" name="Rectangle 56">
            <a:extLst>
              <a:ext uri="{FF2B5EF4-FFF2-40B4-BE49-F238E27FC236}">
                <a16:creationId xmlns:a16="http://schemas.microsoft.com/office/drawing/2014/main" id="{4FB05D05-78A7-439F-9B29-CBB7FA472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1940" y="2367495"/>
            <a:ext cx="665947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 err="1">
                <a:solidFill>
                  <a:schemeClr val="tx1"/>
                </a:solidFill>
                <a:latin typeface="VAGRundschriftDLig"/>
              </a:rPr>
              <a:t>Inst</a:t>
            </a:r>
            <a:r>
              <a:rPr lang="en-US" sz="1000" b="1" dirty="0">
                <a:solidFill>
                  <a:schemeClr val="tx1"/>
                </a:solidFill>
                <a:latin typeface="VAGRundschriftDLig"/>
              </a:rPr>
              <a:t>[19:15]</a:t>
            </a:r>
          </a:p>
        </p:txBody>
      </p:sp>
      <p:sp>
        <p:nvSpPr>
          <p:cNvPr id="131" name="Rectangle 56">
            <a:extLst>
              <a:ext uri="{FF2B5EF4-FFF2-40B4-BE49-F238E27FC236}">
                <a16:creationId xmlns:a16="http://schemas.microsoft.com/office/drawing/2014/main" id="{0D5748A3-0C90-4C5F-A672-B64CBE67B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1053" y="2147183"/>
            <a:ext cx="60022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 err="1">
                <a:solidFill>
                  <a:schemeClr val="tx1"/>
                </a:solidFill>
                <a:latin typeface="VAGRundschriftDLig"/>
              </a:rPr>
              <a:t>Inst</a:t>
            </a:r>
            <a:r>
              <a:rPr lang="en-US" sz="1000" b="1" dirty="0">
                <a:solidFill>
                  <a:schemeClr val="tx1"/>
                </a:solidFill>
                <a:latin typeface="VAGRundschriftDLig"/>
              </a:rPr>
              <a:t>[11:7]</a:t>
            </a:r>
          </a:p>
        </p:txBody>
      </p:sp>
      <p:sp>
        <p:nvSpPr>
          <p:cNvPr id="133" name="Rectangle 76">
            <a:extLst>
              <a:ext uri="{FF2B5EF4-FFF2-40B4-BE49-F238E27FC236}">
                <a16:creationId xmlns:a16="http://schemas.microsoft.com/office/drawing/2014/main" id="{B0AC7351-7FB7-40CD-9034-592301F62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9489" y="2700870"/>
            <a:ext cx="417483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 err="1">
                <a:solidFill>
                  <a:schemeClr val="tx1"/>
                </a:solidFill>
                <a:latin typeface="VAGRundschriftDLig"/>
              </a:rPr>
              <a:t>AddrB</a:t>
            </a:r>
            <a:endParaRPr lang="en-US" sz="1000" b="1" dirty="0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34" name="Rectangle 76">
            <a:extLst>
              <a:ext uri="{FF2B5EF4-FFF2-40B4-BE49-F238E27FC236}">
                <a16:creationId xmlns:a16="http://schemas.microsoft.com/office/drawing/2014/main" id="{BEBE2F27-9BA7-4A07-9739-CDD3C31C3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9489" y="2462745"/>
            <a:ext cx="422291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 err="1">
                <a:solidFill>
                  <a:schemeClr val="tx1"/>
                </a:solidFill>
                <a:latin typeface="VAGRundschriftDLig"/>
              </a:rPr>
              <a:t>AddrA</a:t>
            </a:r>
            <a:endParaRPr lang="en-US" sz="1000" b="1" dirty="0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36" name="Rectangle 76">
            <a:extLst>
              <a:ext uri="{FF2B5EF4-FFF2-40B4-BE49-F238E27FC236}">
                <a16:creationId xmlns:a16="http://schemas.microsoft.com/office/drawing/2014/main" id="{80869AEB-098A-4ACF-933F-6CF114420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2449068"/>
            <a:ext cx="417483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 err="1">
                <a:solidFill>
                  <a:schemeClr val="tx1"/>
                </a:solidFill>
                <a:latin typeface="VAGRundschriftDLig"/>
              </a:rPr>
              <a:t>DataA</a:t>
            </a:r>
            <a:endParaRPr lang="en-US" sz="1000" b="1" dirty="0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38" name="Rectangle 76">
            <a:extLst>
              <a:ext uri="{FF2B5EF4-FFF2-40B4-BE49-F238E27FC236}">
                <a16:creationId xmlns:a16="http://schemas.microsoft.com/office/drawing/2014/main" id="{B8EFE784-8671-421E-AA55-30B7A0C36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2743028"/>
            <a:ext cx="40786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 err="1">
                <a:solidFill>
                  <a:schemeClr val="tx1"/>
                </a:solidFill>
                <a:latin typeface="VAGRundschriftDLig"/>
              </a:rPr>
              <a:t>DataB</a:t>
            </a:r>
            <a:endParaRPr lang="en-US" sz="1000" b="1" dirty="0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39" name="Rectangle 76">
            <a:extLst>
              <a:ext uri="{FF2B5EF4-FFF2-40B4-BE49-F238E27FC236}">
                <a16:creationId xmlns:a16="http://schemas.microsoft.com/office/drawing/2014/main" id="{5B9E3BDB-7878-404E-8CE9-C90D6DCEC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6347" y="2250926"/>
            <a:ext cx="42389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 err="1">
                <a:solidFill>
                  <a:schemeClr val="tx1"/>
                </a:solidFill>
                <a:latin typeface="VAGRundschriftDLig"/>
              </a:rPr>
              <a:t>AddrD</a:t>
            </a:r>
            <a:endParaRPr lang="en-US" sz="1000" b="1" dirty="0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42" name="Rectangle 76">
            <a:extLst>
              <a:ext uri="{FF2B5EF4-FFF2-40B4-BE49-F238E27FC236}">
                <a16:creationId xmlns:a16="http://schemas.microsoft.com/office/drawing/2014/main" id="{842CC90C-1869-4F95-88CB-CB0BB95BF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9489" y="1939426"/>
            <a:ext cx="41908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 err="1">
                <a:solidFill>
                  <a:schemeClr val="tx1"/>
                </a:solidFill>
                <a:latin typeface="VAGRundschriftDLig"/>
              </a:rPr>
              <a:t>DataD</a:t>
            </a:r>
            <a:endParaRPr lang="en-US" sz="1000" b="1" dirty="0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43" name="Rectangle 72">
            <a:extLst>
              <a:ext uri="{FF2B5EF4-FFF2-40B4-BE49-F238E27FC236}">
                <a16:creationId xmlns:a16="http://schemas.microsoft.com/office/drawing/2014/main" id="{15CCE4F7-851D-4A77-8654-0352F472D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8202" y="2146999"/>
            <a:ext cx="250770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 err="1">
                <a:solidFill>
                  <a:schemeClr val="tx1"/>
                </a:solidFill>
                <a:latin typeface="VAGRundschriftDLig"/>
              </a:rPr>
              <a:t>alu</a:t>
            </a:r>
            <a:endParaRPr lang="en-US" sz="1000" b="1" dirty="0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45" name="Rectangle 76">
            <a:extLst>
              <a:ext uri="{FF2B5EF4-FFF2-40B4-BE49-F238E27FC236}">
                <a16:creationId xmlns:a16="http://schemas.microsoft.com/office/drawing/2014/main" id="{D0936E18-FFDA-4F03-833B-71551A07E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3906" y="1851603"/>
            <a:ext cx="40305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>
                <a:solidFill>
                  <a:schemeClr val="tx1"/>
                </a:solidFill>
                <a:latin typeface="VAGRundschriftDLig"/>
              </a:rPr>
              <a:t>R[rs1]</a:t>
            </a:r>
          </a:p>
        </p:txBody>
      </p:sp>
      <p:sp>
        <p:nvSpPr>
          <p:cNvPr id="147" name="Rectangle 76">
            <a:extLst>
              <a:ext uri="{FF2B5EF4-FFF2-40B4-BE49-F238E27FC236}">
                <a16:creationId xmlns:a16="http://schemas.microsoft.com/office/drawing/2014/main" id="{E734EC37-4805-4659-87EC-345910149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1867" y="3402134"/>
            <a:ext cx="40305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>
                <a:solidFill>
                  <a:schemeClr val="tx1"/>
                </a:solidFill>
                <a:latin typeface="VAGRundschriftDLig"/>
              </a:rPr>
              <a:t>R[rs2]</a:t>
            </a:r>
          </a:p>
        </p:txBody>
      </p:sp>
      <p:sp>
        <p:nvSpPr>
          <p:cNvPr id="149" name="Rectangle 56">
            <a:extLst>
              <a:ext uri="{FF2B5EF4-FFF2-40B4-BE49-F238E27FC236}">
                <a16:creationId xmlns:a16="http://schemas.microsoft.com/office/drawing/2014/main" id="{349084F9-9B1F-47E8-B209-9030D0489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6991" y="4108142"/>
            <a:ext cx="60022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 err="1">
                <a:solidFill>
                  <a:schemeClr val="tx1"/>
                </a:solidFill>
                <a:latin typeface="VAGRundschriftDLig"/>
              </a:rPr>
              <a:t>Inst</a:t>
            </a:r>
            <a:r>
              <a:rPr lang="en-US" sz="1000" b="1" dirty="0">
                <a:solidFill>
                  <a:schemeClr val="tx1"/>
                </a:solidFill>
                <a:latin typeface="VAGRundschriftDLig"/>
              </a:rPr>
              <a:t>[31:0]</a:t>
            </a:r>
          </a:p>
        </p:txBody>
      </p:sp>
      <p:sp>
        <p:nvSpPr>
          <p:cNvPr id="151" name="Freeform 53">
            <a:extLst>
              <a:ext uri="{FF2B5EF4-FFF2-40B4-BE49-F238E27FC236}">
                <a16:creationId xmlns:a16="http://schemas.microsoft.com/office/drawing/2014/main" id="{2F97B989-C9BE-4B1C-81F7-39C537E85170}"/>
              </a:ext>
            </a:extLst>
          </p:cNvPr>
          <p:cNvSpPr>
            <a:spLocks/>
          </p:cNvSpPr>
          <p:nvPr/>
        </p:nvSpPr>
        <p:spPr bwMode="auto">
          <a:xfrm>
            <a:off x="6140917" y="2879877"/>
            <a:ext cx="211501" cy="53913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VAGRundschriftDLig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D285805-23B3-4B9E-B1A8-68D5489D9B73}"/>
              </a:ext>
            </a:extLst>
          </p:cNvPr>
          <p:cNvGrpSpPr/>
          <p:nvPr/>
        </p:nvGrpSpPr>
        <p:grpSpPr>
          <a:xfrm>
            <a:off x="2438400" y="3221436"/>
            <a:ext cx="6622666" cy="1407713"/>
            <a:chOff x="1442576" y="4181155"/>
            <a:chExt cx="10596266" cy="2252342"/>
          </a:xfrm>
          <a:noFill/>
        </p:grpSpPr>
        <p:sp>
          <p:nvSpPr>
            <p:cNvPr id="156" name="Rectangle 74">
              <a:extLst>
                <a:ext uri="{FF2B5EF4-FFF2-40B4-BE49-F238E27FC236}">
                  <a16:creationId xmlns:a16="http://schemas.microsoft.com/office/drawing/2014/main" id="{EEB79B59-4862-4AFE-9178-8FA7B8F33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2576" y="5548410"/>
              <a:ext cx="10596266" cy="885087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125">
                <a:solidFill>
                  <a:schemeClr val="tx1"/>
                </a:solidFill>
                <a:latin typeface="VAGRundschriftDLig"/>
              </a:endParaRPr>
            </a:p>
          </p:txBody>
        </p:sp>
        <p:sp>
          <p:nvSpPr>
            <p:cNvPr id="157" name="Rectangle 39">
              <a:extLst>
                <a:ext uri="{FF2B5EF4-FFF2-40B4-BE49-F238E27FC236}">
                  <a16:creationId xmlns:a16="http://schemas.microsoft.com/office/drawing/2014/main" id="{DBBFBA2A-FF83-409C-97E7-E677BD5AB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851" y="6069327"/>
              <a:ext cx="1339950" cy="344325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125" b="1" dirty="0">
                  <a:solidFill>
                    <a:schemeClr val="tx1"/>
                  </a:solidFill>
                  <a:latin typeface="VAGRundschriftDLig"/>
                </a:rPr>
                <a:t>Control logic</a:t>
              </a:r>
            </a:p>
          </p:txBody>
        </p:sp>
        <p:sp>
          <p:nvSpPr>
            <p:cNvPr id="158" name="Rectangle 39">
              <a:extLst>
                <a:ext uri="{FF2B5EF4-FFF2-40B4-BE49-F238E27FC236}">
                  <a16:creationId xmlns:a16="http://schemas.microsoft.com/office/drawing/2014/main" id="{C05216CA-CA60-48AC-AE26-86A01215D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0365" y="5597593"/>
              <a:ext cx="850072" cy="313547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000" b="1" dirty="0" err="1">
                  <a:solidFill>
                    <a:schemeClr val="tx1"/>
                  </a:solidFill>
                  <a:latin typeface="VAGRundschriftDLig"/>
                </a:rPr>
                <a:t>RegWEn</a:t>
              </a:r>
              <a:endParaRPr lang="en-US" sz="1000" b="1" dirty="0">
                <a:solidFill>
                  <a:schemeClr val="tx1"/>
                </a:solidFill>
                <a:latin typeface="VAGRundschriftDLig"/>
              </a:endParaRPr>
            </a:p>
          </p:txBody>
        </p: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F46B2570-F707-4A3E-9A57-919613BFF4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28976" y="4181155"/>
              <a:ext cx="0" cy="1306503"/>
            </a:xfrm>
            <a:prstGeom prst="straightConnector1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AF3EB63-580D-4265-98D4-D7C0A4A53A43}"/>
              </a:ext>
            </a:extLst>
          </p:cNvPr>
          <p:cNvGrpSpPr/>
          <p:nvPr/>
        </p:nvGrpSpPr>
        <p:grpSpPr>
          <a:xfrm>
            <a:off x="7065704" y="2797994"/>
            <a:ext cx="173296" cy="458658"/>
            <a:chOff x="5791200" y="1352550"/>
            <a:chExt cx="152400" cy="533400"/>
          </a:xfrm>
        </p:grpSpPr>
        <p:sp>
          <p:nvSpPr>
            <p:cNvPr id="105" name="Trapezoid 104">
              <a:extLst>
                <a:ext uri="{FF2B5EF4-FFF2-40B4-BE49-F238E27FC236}">
                  <a16:creationId xmlns:a16="http://schemas.microsoft.com/office/drawing/2014/main" id="{18ADDF91-FB7E-4640-8CB1-5EA94638B1A7}"/>
                </a:ext>
              </a:extLst>
            </p:cNvPr>
            <p:cNvSpPr/>
            <p:nvPr/>
          </p:nvSpPr>
          <p:spPr>
            <a:xfrm rot="5400000">
              <a:off x="5600700" y="1543050"/>
              <a:ext cx="533400" cy="152400"/>
            </a:xfrm>
            <a:prstGeom prst="trapezoid">
              <a:avLst>
                <a:gd name="adj" fmla="val 62709"/>
              </a:avLst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375">
                <a:latin typeface="VAGRundschriftDLig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5AE6B79-F2FB-4EE4-95D7-8E26017BC478}"/>
                </a:ext>
              </a:extLst>
            </p:cNvPr>
            <p:cNvSpPr txBox="1"/>
            <p:nvPr/>
          </p:nvSpPr>
          <p:spPr>
            <a:xfrm>
              <a:off x="5807075" y="1390650"/>
              <a:ext cx="76200" cy="156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75" dirty="0">
                  <a:solidFill>
                    <a:schemeClr val="tx1"/>
                  </a:solidFill>
                  <a:latin typeface="VAGRundschriftDLig"/>
                </a:rPr>
                <a:t>0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2EE3FAD-7B79-4A07-B9F8-A46307B0CB49}"/>
                </a:ext>
              </a:extLst>
            </p:cNvPr>
            <p:cNvSpPr txBox="1"/>
            <p:nvPr/>
          </p:nvSpPr>
          <p:spPr>
            <a:xfrm>
              <a:off x="5821935" y="1638300"/>
              <a:ext cx="49341" cy="1565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75" dirty="0">
                  <a:solidFill>
                    <a:schemeClr val="tx1"/>
                  </a:solidFill>
                  <a:latin typeface="VAGRundschriftDLig"/>
                </a:rPr>
                <a:t>1</a:t>
              </a:r>
            </a:p>
          </p:txBody>
        </p:sp>
      </p:grpSp>
      <p:sp>
        <p:nvSpPr>
          <p:cNvPr id="108" name="Freeform 53">
            <a:extLst>
              <a:ext uri="{FF2B5EF4-FFF2-40B4-BE49-F238E27FC236}">
                <a16:creationId xmlns:a16="http://schemas.microsoft.com/office/drawing/2014/main" id="{2E7DA787-8E69-4B24-BB67-8D5C09A4779B}"/>
              </a:ext>
            </a:extLst>
          </p:cNvPr>
          <p:cNvSpPr>
            <a:spLocks/>
          </p:cNvSpPr>
          <p:nvPr/>
        </p:nvSpPr>
        <p:spPr bwMode="auto">
          <a:xfrm flipV="1">
            <a:off x="6956945" y="3095805"/>
            <a:ext cx="1231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VAGRundschriftDLig"/>
            </a:endParaRPr>
          </a:p>
        </p:txBody>
      </p:sp>
      <p:sp>
        <p:nvSpPr>
          <p:cNvPr id="109" name="Line 86">
            <a:extLst>
              <a:ext uri="{FF2B5EF4-FFF2-40B4-BE49-F238E27FC236}">
                <a16:creationId xmlns:a16="http://schemas.microsoft.com/office/drawing/2014/main" id="{32C18C58-FEB1-4AB0-AEF5-262D760AF4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3684" y="3156274"/>
            <a:ext cx="4" cy="4386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VAGRundschriftDLig"/>
            </a:endParaRPr>
          </a:p>
        </p:txBody>
      </p:sp>
      <p:sp>
        <p:nvSpPr>
          <p:cNvPr id="110" name="Freeform 53">
            <a:extLst>
              <a:ext uri="{FF2B5EF4-FFF2-40B4-BE49-F238E27FC236}">
                <a16:creationId xmlns:a16="http://schemas.microsoft.com/office/drawing/2014/main" id="{55F78D96-4983-4084-9955-EE2C7CFA2811}"/>
              </a:ext>
            </a:extLst>
          </p:cNvPr>
          <p:cNvSpPr>
            <a:spLocks/>
          </p:cNvSpPr>
          <p:nvPr/>
        </p:nvSpPr>
        <p:spPr bwMode="auto">
          <a:xfrm>
            <a:off x="7261364" y="2998676"/>
            <a:ext cx="108617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5" name="Rectangle 76">
            <a:extLst>
              <a:ext uri="{FF2B5EF4-FFF2-40B4-BE49-F238E27FC236}">
                <a16:creationId xmlns:a16="http://schemas.microsoft.com/office/drawing/2014/main" id="{C9ED7DEE-75BE-49F7-9186-92C60B8EF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5357" y="3580168"/>
            <a:ext cx="643505" cy="1959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 err="1">
                <a:solidFill>
                  <a:schemeClr val="tx1"/>
                </a:solidFill>
                <a:latin typeface="VAGRundschriftDLig"/>
              </a:rPr>
              <a:t>Imm</a:t>
            </a:r>
            <a:r>
              <a:rPr lang="en-US" sz="1000" b="1" dirty="0">
                <a:solidFill>
                  <a:schemeClr val="tx1"/>
                </a:solidFill>
                <a:latin typeface="VAGRundschriftDLig"/>
              </a:rPr>
              <a:t>[31:0]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A866699-37AD-47C7-ADE3-3570AD42108C}"/>
              </a:ext>
            </a:extLst>
          </p:cNvPr>
          <p:cNvCxnSpPr>
            <a:cxnSpLocks/>
          </p:cNvCxnSpPr>
          <p:nvPr/>
        </p:nvCxnSpPr>
        <p:spPr bwMode="auto">
          <a:xfrm flipV="1">
            <a:off x="7146502" y="3212637"/>
            <a:ext cx="5850" cy="84637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ectangle 39">
            <a:extLst>
              <a:ext uri="{FF2B5EF4-FFF2-40B4-BE49-F238E27FC236}">
                <a16:creationId xmlns:a16="http://schemas.microsoft.com/office/drawing/2014/main" id="{6A9E40A1-4BFA-4670-9061-920A4875E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5567" y="4071147"/>
            <a:ext cx="334126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 err="1">
                <a:solidFill>
                  <a:schemeClr val="tx1"/>
                </a:solidFill>
                <a:latin typeface="VAGRundschriftDLig"/>
              </a:rPr>
              <a:t>Bsel</a:t>
            </a:r>
            <a:r>
              <a:rPr lang="en-US" sz="1000" b="1" dirty="0">
                <a:solidFill>
                  <a:schemeClr val="tx1"/>
                </a:solidFill>
                <a:latin typeface="VAGRundschriftDLig"/>
              </a:rPr>
              <a:t> 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C2EC051-7E6C-4880-81E9-5628FAEB3331}"/>
              </a:ext>
            </a:extLst>
          </p:cNvPr>
          <p:cNvGrpSpPr/>
          <p:nvPr/>
        </p:nvGrpSpPr>
        <p:grpSpPr>
          <a:xfrm>
            <a:off x="4740011" y="3228757"/>
            <a:ext cx="521515" cy="717808"/>
            <a:chOff x="3789405" y="3105151"/>
            <a:chExt cx="533400" cy="762000"/>
          </a:xfrm>
        </p:grpSpPr>
        <p:sp>
          <p:nvSpPr>
            <p:cNvPr id="113" name="Trapezoid 112">
              <a:extLst>
                <a:ext uri="{FF2B5EF4-FFF2-40B4-BE49-F238E27FC236}">
                  <a16:creationId xmlns:a16="http://schemas.microsoft.com/office/drawing/2014/main" id="{E7D1C109-C137-4804-B832-2BBC518CCECD}"/>
                </a:ext>
              </a:extLst>
            </p:cNvPr>
            <p:cNvSpPr/>
            <p:nvPr/>
          </p:nvSpPr>
          <p:spPr>
            <a:xfrm rot="5400000">
              <a:off x="3675105" y="3219451"/>
              <a:ext cx="762000" cy="533400"/>
            </a:xfrm>
            <a:prstGeom prst="trapezoid">
              <a:avLst>
                <a:gd name="adj" fmla="val 30656"/>
              </a:avLst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040" dirty="0">
                <a:latin typeface="VAGRundschriftDLig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AF28F40-BC89-43E7-986F-17C0BB46A989}"/>
                </a:ext>
              </a:extLst>
            </p:cNvPr>
            <p:cNvSpPr txBox="1"/>
            <p:nvPr/>
          </p:nvSpPr>
          <p:spPr>
            <a:xfrm>
              <a:off x="3818311" y="3253521"/>
              <a:ext cx="495650" cy="4655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25" b="1" dirty="0" err="1">
                  <a:solidFill>
                    <a:schemeClr val="tx1"/>
                  </a:solidFill>
                  <a:latin typeface="VAGRundschriftDLig"/>
                </a:rPr>
                <a:t>Imm</a:t>
              </a:r>
              <a:r>
                <a:rPr lang="en-US" sz="1125" b="1" dirty="0">
                  <a:solidFill>
                    <a:schemeClr val="tx1"/>
                  </a:solidFill>
                  <a:latin typeface="VAGRundschriftDLig"/>
                </a:rPr>
                <a:t>.</a:t>
              </a:r>
            </a:p>
            <a:p>
              <a:r>
                <a:rPr lang="en-US" sz="1125" b="1" dirty="0">
                  <a:solidFill>
                    <a:schemeClr val="tx1"/>
                  </a:solidFill>
                  <a:latin typeface="VAGRundschriftDLig"/>
                </a:rPr>
                <a:t>Gen</a:t>
              </a:r>
            </a:p>
          </p:txBody>
        </p:sp>
      </p:grpSp>
      <p:sp>
        <p:nvSpPr>
          <p:cNvPr id="117" name="Rectangle 56">
            <a:extLst>
              <a:ext uri="{FF2B5EF4-FFF2-40B4-BE49-F238E27FC236}">
                <a16:creationId xmlns:a16="http://schemas.microsoft.com/office/drawing/2014/main" id="{2249A50E-7A3E-4E2E-ADAB-AEDBD4796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7924" y="3305554"/>
            <a:ext cx="467175" cy="3498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000" b="1" dirty="0" err="1">
                <a:solidFill>
                  <a:schemeClr val="tx1"/>
                </a:solidFill>
                <a:latin typeface="VAGRundschriftDLig"/>
              </a:rPr>
              <a:t>Inst</a:t>
            </a:r>
            <a:br>
              <a:rPr lang="en-US" sz="1000" b="1" dirty="0">
                <a:solidFill>
                  <a:schemeClr val="tx1"/>
                </a:solidFill>
                <a:latin typeface="VAGRundschriftDLig"/>
              </a:rPr>
            </a:br>
            <a:r>
              <a:rPr lang="en-US" sz="1000" b="1" dirty="0">
                <a:solidFill>
                  <a:schemeClr val="tx1"/>
                </a:solidFill>
                <a:latin typeface="VAGRundschriftDLig"/>
              </a:rPr>
              <a:t>[31:20]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5CBFAB8-68CC-4C39-9B66-F81892878DC4}"/>
              </a:ext>
            </a:extLst>
          </p:cNvPr>
          <p:cNvCxnSpPr>
            <a:cxnSpLocks/>
            <a:endCxn id="113" idx="3"/>
          </p:cNvCxnSpPr>
          <p:nvPr/>
        </p:nvCxnSpPr>
        <p:spPr bwMode="auto">
          <a:xfrm flipH="1" flipV="1">
            <a:off x="5000769" y="3866628"/>
            <a:ext cx="5942" cy="17137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Rectangle 39">
            <a:extLst>
              <a:ext uri="{FF2B5EF4-FFF2-40B4-BE49-F238E27FC236}">
                <a16:creationId xmlns:a16="http://schemas.microsoft.com/office/drawing/2014/main" id="{2AAE59D5-8D07-45E8-A576-A1A128816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016" y="4118331"/>
            <a:ext cx="484809" cy="34985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 err="1">
                <a:solidFill>
                  <a:schemeClr val="tx1"/>
                </a:solidFill>
                <a:latin typeface="VAGRundschriftDLig"/>
              </a:rPr>
              <a:t>ImmSel</a:t>
            </a:r>
            <a:br>
              <a:rPr lang="en-US" sz="1000" b="1" dirty="0">
                <a:solidFill>
                  <a:schemeClr val="tx1"/>
                </a:solidFill>
                <a:latin typeface="VAGRundschriftDLig"/>
              </a:rPr>
            </a:br>
            <a:endParaRPr lang="en-US" sz="1000" b="1" dirty="0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21" name="Freeform 61">
            <a:extLst>
              <a:ext uri="{FF2B5EF4-FFF2-40B4-BE49-F238E27FC236}">
                <a16:creationId xmlns:a16="http://schemas.microsoft.com/office/drawing/2014/main" id="{561FDB16-26A8-4D93-A7EA-91551376733D}"/>
              </a:ext>
            </a:extLst>
          </p:cNvPr>
          <p:cNvSpPr>
            <a:spLocks/>
          </p:cNvSpPr>
          <p:nvPr/>
        </p:nvSpPr>
        <p:spPr bwMode="auto">
          <a:xfrm>
            <a:off x="4357910" y="3587660"/>
            <a:ext cx="382101" cy="45719"/>
          </a:xfrm>
          <a:custGeom>
            <a:avLst/>
            <a:gdLst>
              <a:gd name="T0" fmla="*/ 0 w 817"/>
              <a:gd name="T1" fmla="*/ 0 h 1"/>
              <a:gd name="T2" fmla="*/ 816 w 817"/>
              <a:gd name="T3" fmla="*/ 0 h 1"/>
              <a:gd name="T4" fmla="*/ 0 60000 65536"/>
              <a:gd name="T5" fmla="*/ 0 60000 65536"/>
              <a:gd name="T6" fmla="*/ 0 w 817"/>
              <a:gd name="T7" fmla="*/ 0 h 1"/>
              <a:gd name="T8" fmla="*/ 817 w 817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17" h="1">
                <a:moveTo>
                  <a:pt x="0" y="0"/>
                </a:move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22" name="Line 85">
            <a:extLst>
              <a:ext uri="{FF2B5EF4-FFF2-40B4-BE49-F238E27FC236}">
                <a16:creationId xmlns:a16="http://schemas.microsoft.com/office/drawing/2014/main" id="{3F1BF7E2-7C78-4F8B-9A36-3519990D51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3411" y="3589761"/>
            <a:ext cx="1663521" cy="5208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15" name="Rectangle 76">
            <a:extLst>
              <a:ext uri="{FF2B5EF4-FFF2-40B4-BE49-F238E27FC236}">
                <a16:creationId xmlns:a16="http://schemas.microsoft.com/office/drawing/2014/main" id="{A5647F8A-FB34-4267-AAF7-A2E76C642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221" y="2428254"/>
            <a:ext cx="40786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 err="1">
                <a:solidFill>
                  <a:schemeClr val="tx1"/>
                </a:solidFill>
                <a:latin typeface="VAGRundschriftDLig"/>
              </a:rPr>
              <a:t>DataB</a:t>
            </a:r>
            <a:endParaRPr lang="en-US" sz="1000" b="1" dirty="0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16" name="Line 86">
            <a:extLst>
              <a:ext uri="{FF2B5EF4-FFF2-40B4-BE49-F238E27FC236}">
                <a16:creationId xmlns:a16="http://schemas.microsoft.com/office/drawing/2014/main" id="{D81ADB33-0737-4505-86BF-6075792AEA04}"/>
              </a:ext>
            </a:extLst>
          </p:cNvPr>
          <p:cNvSpPr>
            <a:spLocks noChangeShapeType="1"/>
          </p:cNvSpPr>
          <p:nvPr/>
        </p:nvSpPr>
        <p:spPr bwMode="auto">
          <a:xfrm>
            <a:off x="8936296" y="2343150"/>
            <a:ext cx="7898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VAGRundschriftDLig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4D355E3-C505-42B1-8BF7-7EEE182B682E}"/>
              </a:ext>
            </a:extLst>
          </p:cNvPr>
          <p:cNvCxnSpPr>
            <a:cxnSpLocks/>
          </p:cNvCxnSpPr>
          <p:nvPr/>
        </p:nvCxnSpPr>
        <p:spPr bwMode="auto">
          <a:xfrm flipV="1">
            <a:off x="8153400" y="3362681"/>
            <a:ext cx="6734" cy="69633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5" name="Rectangle 39">
            <a:extLst>
              <a:ext uri="{FF2B5EF4-FFF2-40B4-BE49-F238E27FC236}">
                <a16:creationId xmlns:a16="http://schemas.microsoft.com/office/drawing/2014/main" id="{F439F464-9A64-4DB9-B566-D2B0B2979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5774" y="4105031"/>
            <a:ext cx="431909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 err="1">
                <a:solidFill>
                  <a:schemeClr val="tx1"/>
                </a:solidFill>
                <a:latin typeface="VAGRundschriftDLig"/>
              </a:rPr>
              <a:t>WBSel</a:t>
            </a:r>
            <a:endParaRPr lang="en-US" sz="1000" b="1" dirty="0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28" name="Trapezoid 127">
            <a:extLst>
              <a:ext uri="{FF2B5EF4-FFF2-40B4-BE49-F238E27FC236}">
                <a16:creationId xmlns:a16="http://schemas.microsoft.com/office/drawing/2014/main" id="{EFB53943-9D5C-441E-9153-FEBBA539F621}"/>
              </a:ext>
            </a:extLst>
          </p:cNvPr>
          <p:cNvSpPr/>
          <p:nvPr/>
        </p:nvSpPr>
        <p:spPr>
          <a:xfrm rot="5400000">
            <a:off x="8462372" y="2107661"/>
            <a:ext cx="778862" cy="181697"/>
          </a:xfrm>
          <a:prstGeom prst="trapezoid">
            <a:avLst>
              <a:gd name="adj" fmla="val 62709"/>
            </a:avLst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375">
              <a:latin typeface="VAGRundschriftDLig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F3EBA22-51DF-47CF-85F0-CFCAFA0BF558}"/>
              </a:ext>
            </a:extLst>
          </p:cNvPr>
          <p:cNvSpPr txBox="1"/>
          <p:nvPr/>
        </p:nvSpPr>
        <p:spPr>
          <a:xfrm>
            <a:off x="8793341" y="2374378"/>
            <a:ext cx="86648" cy="1346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VAGRundschriftDLig"/>
              </a:rPr>
              <a:t>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09BB171-C87D-4A89-B6D1-3A7C9C58284D}"/>
              </a:ext>
            </a:extLst>
          </p:cNvPr>
          <p:cNvSpPr txBox="1"/>
          <p:nvPr/>
        </p:nvSpPr>
        <p:spPr>
          <a:xfrm>
            <a:off x="8793341" y="2152754"/>
            <a:ext cx="56106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VAGRundschriftDLig"/>
              </a:rPr>
              <a:t>1</a:t>
            </a:r>
          </a:p>
        </p:txBody>
      </p:sp>
      <p:sp>
        <p:nvSpPr>
          <p:cNvPr id="137" name="Line 86">
            <a:extLst>
              <a:ext uri="{FF2B5EF4-FFF2-40B4-BE49-F238E27FC236}">
                <a16:creationId xmlns:a16="http://schemas.microsoft.com/office/drawing/2014/main" id="{2EA22C46-0124-4DA4-B204-7AA1DCDA36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79925" y="2446890"/>
            <a:ext cx="183075" cy="2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 type="triangl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40" name="Line 86">
            <a:extLst>
              <a:ext uri="{FF2B5EF4-FFF2-40B4-BE49-F238E27FC236}">
                <a16:creationId xmlns:a16="http://schemas.microsoft.com/office/drawing/2014/main" id="{740B9511-F327-46DC-B0FE-EEA617577E64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3895" y="1123950"/>
            <a:ext cx="1542" cy="1629043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41" name="Line 86">
            <a:extLst>
              <a:ext uri="{FF2B5EF4-FFF2-40B4-BE49-F238E27FC236}">
                <a16:creationId xmlns:a16="http://schemas.microsoft.com/office/drawing/2014/main" id="{A7F2C532-A968-4CAD-9F64-C276386571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8763" y="2196462"/>
            <a:ext cx="932468" cy="3099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 type="triangl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44" name="Rectangle 39">
            <a:extLst>
              <a:ext uri="{FF2B5EF4-FFF2-40B4-BE49-F238E27FC236}">
                <a16:creationId xmlns:a16="http://schemas.microsoft.com/office/drawing/2014/main" id="{4E2EB9BB-0452-464A-85CC-9C8CEE53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4584" y="4115743"/>
            <a:ext cx="555340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000" b="1" dirty="0" err="1">
                <a:solidFill>
                  <a:schemeClr val="tx1"/>
                </a:solidFill>
                <a:latin typeface="VAGRundschriftDLig"/>
              </a:rPr>
              <a:t>MemRW</a:t>
            </a:r>
            <a:endParaRPr lang="en-US" sz="1000" b="1" dirty="0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3" name="Rectangle 72">
            <a:extLst>
              <a:ext uri="{FF2B5EF4-FFF2-40B4-BE49-F238E27FC236}">
                <a16:creationId xmlns:a16="http://schemas.microsoft.com/office/drawing/2014/main" id="{935851EE-D663-4C9C-9CF4-2B23F49EB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472" y="3337218"/>
            <a:ext cx="231534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 err="1">
                <a:solidFill>
                  <a:schemeClr val="tx1"/>
                </a:solidFill>
                <a:latin typeface="VAGRundschriftDLig"/>
              </a:rPr>
              <a:t>clk</a:t>
            </a:r>
            <a:endParaRPr lang="en-US" sz="1000" b="1" dirty="0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4" name="Freeform 43">
            <a:extLst>
              <a:ext uri="{FF2B5EF4-FFF2-40B4-BE49-F238E27FC236}">
                <a16:creationId xmlns:a16="http://schemas.microsoft.com/office/drawing/2014/main" id="{25970377-6E78-48A2-9C9A-6DAFC5D5988E}"/>
              </a:ext>
            </a:extLst>
          </p:cNvPr>
          <p:cNvSpPr>
            <a:spLocks/>
          </p:cNvSpPr>
          <p:nvPr/>
        </p:nvSpPr>
        <p:spPr bwMode="auto">
          <a:xfrm>
            <a:off x="8408743" y="3257550"/>
            <a:ext cx="83926" cy="83098"/>
          </a:xfrm>
          <a:custGeom>
            <a:avLst/>
            <a:gdLst>
              <a:gd name="T0" fmla="*/ 0 w 49"/>
              <a:gd name="T1" fmla="*/ 48 h 49"/>
              <a:gd name="T2" fmla="*/ 24 w 49"/>
              <a:gd name="T3" fmla="*/ 0 h 49"/>
              <a:gd name="T4" fmla="*/ 48 w 49"/>
              <a:gd name="T5" fmla="*/ 48 h 49"/>
              <a:gd name="T6" fmla="*/ 0 60000 65536"/>
              <a:gd name="T7" fmla="*/ 0 60000 65536"/>
              <a:gd name="T8" fmla="*/ 0 60000 65536"/>
              <a:gd name="T9" fmla="*/ 0 w 49"/>
              <a:gd name="T10" fmla="*/ 0 h 49"/>
              <a:gd name="T11" fmla="*/ 49 w 49"/>
              <a:gd name="T12" fmla="*/ 49 h 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" h="49">
                <a:moveTo>
                  <a:pt x="0" y="48"/>
                </a:moveTo>
                <a:lnTo>
                  <a:pt x="24" y="0"/>
                </a:lnTo>
                <a:lnTo>
                  <a:pt x="48" y="48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 b="1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6" name="Line 85">
            <a:extLst>
              <a:ext uri="{FF2B5EF4-FFF2-40B4-BE49-F238E27FC236}">
                <a16:creationId xmlns:a16="http://schemas.microsoft.com/office/drawing/2014/main" id="{7AB62058-19FC-4A3F-BBB3-6ED42AF96F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58200" y="3333750"/>
            <a:ext cx="0" cy="14366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VAGRundschriftDLig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CDCAE83F-2209-4EC0-878A-785CF6AB7EC1}"/>
              </a:ext>
            </a:extLst>
          </p:cNvPr>
          <p:cNvCxnSpPr>
            <a:cxnSpLocks/>
          </p:cNvCxnSpPr>
          <p:nvPr/>
        </p:nvCxnSpPr>
        <p:spPr bwMode="auto">
          <a:xfrm flipV="1">
            <a:off x="8849104" y="2512908"/>
            <a:ext cx="9724" cy="154610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6" name="Trapezoid 145">
            <a:extLst>
              <a:ext uri="{FF2B5EF4-FFF2-40B4-BE49-F238E27FC236}">
                <a16:creationId xmlns:a16="http://schemas.microsoft.com/office/drawing/2014/main" id="{7EFFA162-8B82-4164-9164-F9F0F719FB72}"/>
              </a:ext>
            </a:extLst>
          </p:cNvPr>
          <p:cNvSpPr/>
          <p:nvPr/>
        </p:nvSpPr>
        <p:spPr>
          <a:xfrm rot="5400000">
            <a:off x="6917374" y="2408173"/>
            <a:ext cx="458658" cy="173296"/>
          </a:xfrm>
          <a:prstGeom prst="trapezoid">
            <a:avLst>
              <a:gd name="adj" fmla="val 62709"/>
            </a:avLst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375">
              <a:latin typeface="VAGRundschriftDLig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56D9889-5B10-49F6-BC6A-F968CDEE142E}"/>
              </a:ext>
            </a:extLst>
          </p:cNvPr>
          <p:cNvSpPr txBox="1"/>
          <p:nvPr/>
        </p:nvSpPr>
        <p:spPr>
          <a:xfrm>
            <a:off x="7090396" y="2526778"/>
            <a:ext cx="86648" cy="1346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VAGRundschriftDLig"/>
              </a:rPr>
              <a:t>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6469D3A-2243-482E-B687-BCAE3AA4767B}"/>
              </a:ext>
            </a:extLst>
          </p:cNvPr>
          <p:cNvSpPr txBox="1"/>
          <p:nvPr/>
        </p:nvSpPr>
        <p:spPr>
          <a:xfrm>
            <a:off x="7090396" y="2305154"/>
            <a:ext cx="56106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VAGRundschriftDLig"/>
              </a:rPr>
              <a:t>1</a:t>
            </a:r>
          </a:p>
        </p:txBody>
      </p:sp>
      <p:sp>
        <p:nvSpPr>
          <p:cNvPr id="160" name="Freeform 53">
            <a:extLst>
              <a:ext uri="{FF2B5EF4-FFF2-40B4-BE49-F238E27FC236}">
                <a16:creationId xmlns:a16="http://schemas.microsoft.com/office/drawing/2014/main" id="{142AEEA9-ADFD-4868-90C9-B836F1202178}"/>
              </a:ext>
            </a:extLst>
          </p:cNvPr>
          <p:cNvSpPr>
            <a:spLocks/>
          </p:cNvSpPr>
          <p:nvPr/>
        </p:nvSpPr>
        <p:spPr bwMode="auto">
          <a:xfrm>
            <a:off x="7261350" y="2516665"/>
            <a:ext cx="108617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VAGRundschriftDLig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2AA3D17-1E0F-4D80-9074-04964FEE358C}"/>
              </a:ext>
            </a:extLst>
          </p:cNvPr>
          <p:cNvGrpSpPr/>
          <p:nvPr/>
        </p:nvGrpSpPr>
        <p:grpSpPr>
          <a:xfrm>
            <a:off x="6298986" y="2337322"/>
            <a:ext cx="591829" cy="694020"/>
            <a:chOff x="3504668" y="4010988"/>
            <a:chExt cx="632945" cy="433763"/>
          </a:xfrm>
          <a:effectLst/>
        </p:grpSpPr>
        <p:sp>
          <p:nvSpPr>
            <p:cNvPr id="162" name="Trapezoid 161">
              <a:extLst>
                <a:ext uri="{FF2B5EF4-FFF2-40B4-BE49-F238E27FC236}">
                  <a16:creationId xmlns:a16="http://schemas.microsoft.com/office/drawing/2014/main" id="{17A7729A-7AB4-48B6-8598-A42FE979B235}"/>
                </a:ext>
              </a:extLst>
            </p:cNvPr>
            <p:cNvSpPr/>
            <p:nvPr/>
          </p:nvSpPr>
          <p:spPr>
            <a:xfrm rot="5400000">
              <a:off x="3583284" y="4000115"/>
              <a:ext cx="433763" cy="455509"/>
            </a:xfrm>
            <a:prstGeom prst="trapezoid">
              <a:avLst>
                <a:gd name="adj" fmla="val 30656"/>
              </a:avLst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46304" tIns="73152" rIns="146304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600" dirty="0">
                <a:latin typeface="VAGRundschriftDLig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429C3E4-6D69-4A88-A93D-4629E93DFF7A}"/>
                </a:ext>
              </a:extLst>
            </p:cNvPr>
            <p:cNvSpPr txBox="1"/>
            <p:nvPr/>
          </p:nvSpPr>
          <p:spPr>
            <a:xfrm>
              <a:off x="3504668" y="4108644"/>
              <a:ext cx="632945" cy="2693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chemeClr val="tx1"/>
                  </a:solidFill>
                  <a:latin typeface="VAGRundschriftDLig"/>
                </a:rPr>
                <a:t>Branch</a:t>
              </a:r>
            </a:p>
            <a:p>
              <a:r>
                <a:rPr lang="en-US" sz="1050" b="1" dirty="0">
                  <a:solidFill>
                    <a:schemeClr val="tx1"/>
                  </a:solidFill>
                  <a:latin typeface="VAGRundschriftDLig"/>
                </a:rPr>
                <a:t>Comp</a:t>
              </a:r>
            </a:p>
          </p:txBody>
        </p:sp>
      </p:grpSp>
      <p:sp>
        <p:nvSpPr>
          <p:cNvPr id="7" name="Line 86">
            <a:extLst>
              <a:ext uri="{FF2B5EF4-FFF2-40B4-BE49-F238E27FC236}">
                <a16:creationId xmlns:a16="http://schemas.microsoft.com/office/drawing/2014/main" id="{C4CDA898-50BA-451E-8728-55ACF98E196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9108" y="2902414"/>
            <a:ext cx="4073" cy="5043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VAGRundschriftDLig"/>
            </a:endParaRPr>
          </a:p>
        </p:txBody>
      </p:sp>
      <p:sp>
        <p:nvSpPr>
          <p:cNvPr id="166" name="Line 85">
            <a:extLst>
              <a:ext uri="{FF2B5EF4-FFF2-40B4-BE49-F238E27FC236}">
                <a16:creationId xmlns:a16="http://schemas.microsoft.com/office/drawing/2014/main" id="{F44784CA-431D-4DAA-A34E-DA467676D109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0123" y="3408875"/>
            <a:ext cx="1542277" cy="13321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67" name="Line 86">
            <a:extLst>
              <a:ext uri="{FF2B5EF4-FFF2-40B4-BE49-F238E27FC236}">
                <a16:creationId xmlns:a16="http://schemas.microsoft.com/office/drawing/2014/main" id="{26DCC4E3-F924-4B31-9631-0693FC5E3F0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9151" y="3138899"/>
            <a:ext cx="2212" cy="27563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VAGRundschriftDLig"/>
            </a:endParaRPr>
          </a:p>
        </p:txBody>
      </p:sp>
      <p:sp>
        <p:nvSpPr>
          <p:cNvPr id="168" name="Freeform 53">
            <a:extLst>
              <a:ext uri="{FF2B5EF4-FFF2-40B4-BE49-F238E27FC236}">
                <a16:creationId xmlns:a16="http://schemas.microsoft.com/office/drawing/2014/main" id="{740A9671-1E3A-46CC-B45B-984544841F82}"/>
              </a:ext>
            </a:extLst>
          </p:cNvPr>
          <p:cNvSpPr>
            <a:spLocks/>
          </p:cNvSpPr>
          <p:nvPr/>
        </p:nvSpPr>
        <p:spPr bwMode="auto">
          <a:xfrm>
            <a:off x="7779151" y="3135631"/>
            <a:ext cx="145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69" name="Freeform 53">
            <a:extLst>
              <a:ext uri="{FF2B5EF4-FFF2-40B4-BE49-F238E27FC236}">
                <a16:creationId xmlns:a16="http://schemas.microsoft.com/office/drawing/2014/main" id="{FBBFD2BF-2B47-4405-8F8B-431B16B02C70}"/>
              </a:ext>
            </a:extLst>
          </p:cNvPr>
          <p:cNvSpPr>
            <a:spLocks/>
          </p:cNvSpPr>
          <p:nvPr/>
        </p:nvSpPr>
        <p:spPr bwMode="auto">
          <a:xfrm>
            <a:off x="7713803" y="2769953"/>
            <a:ext cx="229465" cy="48738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70" name="Line 86">
            <a:extLst>
              <a:ext uri="{FF2B5EF4-FFF2-40B4-BE49-F238E27FC236}">
                <a16:creationId xmlns:a16="http://schemas.microsoft.com/office/drawing/2014/main" id="{657CC48C-40C1-41BF-B79D-828815656E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26374" y="2132870"/>
            <a:ext cx="3749" cy="3837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VAGRundschriftDLig"/>
            </a:endParaRPr>
          </a:p>
        </p:txBody>
      </p:sp>
      <p:sp>
        <p:nvSpPr>
          <p:cNvPr id="171" name="Line 85">
            <a:extLst>
              <a:ext uri="{FF2B5EF4-FFF2-40B4-BE49-F238E27FC236}">
                <a16:creationId xmlns:a16="http://schemas.microsoft.com/office/drawing/2014/main" id="{E4F01C06-4B75-48D5-A1CC-3DF47A0DDA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36709" y="2125748"/>
            <a:ext cx="617544" cy="1254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73" name="Freeform 53">
            <a:extLst>
              <a:ext uri="{FF2B5EF4-FFF2-40B4-BE49-F238E27FC236}">
                <a16:creationId xmlns:a16="http://schemas.microsoft.com/office/drawing/2014/main" id="{4C634BBB-B75C-4986-A086-63F234F291F2}"/>
              </a:ext>
            </a:extLst>
          </p:cNvPr>
          <p:cNvSpPr>
            <a:spLocks/>
          </p:cNvSpPr>
          <p:nvPr/>
        </p:nvSpPr>
        <p:spPr bwMode="auto">
          <a:xfrm flipV="1">
            <a:off x="6858001" y="2571749"/>
            <a:ext cx="219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VAGRundschriftDLig"/>
            </a:endParaRPr>
          </a:p>
        </p:txBody>
      </p:sp>
      <p:sp>
        <p:nvSpPr>
          <p:cNvPr id="174" name="Line 86">
            <a:extLst>
              <a:ext uri="{FF2B5EF4-FFF2-40B4-BE49-F238E27FC236}">
                <a16:creationId xmlns:a16="http://schemas.microsoft.com/office/drawing/2014/main" id="{17A5FA9C-70A9-47AD-B1E3-BC13AA7F76F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1" y="2135393"/>
            <a:ext cx="0" cy="472562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VAGRundschriftDLig"/>
            </a:endParaRPr>
          </a:p>
        </p:txBody>
      </p:sp>
      <p:sp>
        <p:nvSpPr>
          <p:cNvPr id="175" name="Freeform 53">
            <a:extLst>
              <a:ext uri="{FF2B5EF4-FFF2-40B4-BE49-F238E27FC236}">
                <a16:creationId xmlns:a16="http://schemas.microsoft.com/office/drawing/2014/main" id="{CE303E76-34DF-4EE1-ACD6-21E1B2D8F337}"/>
              </a:ext>
            </a:extLst>
          </p:cNvPr>
          <p:cNvSpPr>
            <a:spLocks/>
          </p:cNvSpPr>
          <p:nvPr/>
        </p:nvSpPr>
        <p:spPr bwMode="auto">
          <a:xfrm flipV="1">
            <a:off x="6956944" y="2342442"/>
            <a:ext cx="1231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VAGRundschriftDLig"/>
            </a:endParaRPr>
          </a:p>
        </p:txBody>
      </p:sp>
      <p:sp>
        <p:nvSpPr>
          <p:cNvPr id="176" name="Line 86">
            <a:extLst>
              <a:ext uri="{FF2B5EF4-FFF2-40B4-BE49-F238E27FC236}">
                <a16:creationId xmlns:a16="http://schemas.microsoft.com/office/drawing/2014/main" id="{62921AA0-99FB-4B44-B0D7-79BCB48055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6944" y="1657350"/>
            <a:ext cx="0" cy="7308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VAGRundschriftDLig"/>
            </a:endParaRPr>
          </a:p>
        </p:txBody>
      </p:sp>
      <p:sp>
        <p:nvSpPr>
          <p:cNvPr id="177" name="Freeform 53">
            <a:extLst>
              <a:ext uri="{FF2B5EF4-FFF2-40B4-BE49-F238E27FC236}">
                <a16:creationId xmlns:a16="http://schemas.microsoft.com/office/drawing/2014/main" id="{68870AF6-CC61-41F1-997D-87881F6189E0}"/>
              </a:ext>
            </a:extLst>
          </p:cNvPr>
          <p:cNvSpPr>
            <a:spLocks/>
          </p:cNvSpPr>
          <p:nvPr/>
        </p:nvSpPr>
        <p:spPr bwMode="auto">
          <a:xfrm flipV="1">
            <a:off x="6864277" y="2846425"/>
            <a:ext cx="219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VAGRundschriftDLig"/>
            </a:endParaRPr>
          </a:p>
        </p:txBody>
      </p:sp>
      <p:sp>
        <p:nvSpPr>
          <p:cNvPr id="178" name="Line 86">
            <a:extLst>
              <a:ext uri="{FF2B5EF4-FFF2-40B4-BE49-F238E27FC236}">
                <a16:creationId xmlns:a16="http://schemas.microsoft.com/office/drawing/2014/main" id="{35578188-7DDC-4AF1-A3B8-158F23925FA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2662" y="2897278"/>
            <a:ext cx="728" cy="491282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VAGRundschriftDLig"/>
            </a:endParaRPr>
          </a:p>
        </p:txBody>
      </p:sp>
      <p:sp>
        <p:nvSpPr>
          <p:cNvPr id="179" name="Line 85">
            <a:extLst>
              <a:ext uri="{FF2B5EF4-FFF2-40B4-BE49-F238E27FC236}">
                <a16:creationId xmlns:a16="http://schemas.microsoft.com/office/drawing/2014/main" id="{5C101DBD-B20C-4615-818E-7AC79DA52A5E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1053" y="1636021"/>
            <a:ext cx="2488505" cy="2467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80" name="Line 86">
            <a:extLst>
              <a:ext uri="{FF2B5EF4-FFF2-40B4-BE49-F238E27FC236}">
                <a16:creationId xmlns:a16="http://schemas.microsoft.com/office/drawing/2014/main" id="{103114CD-3F21-40D6-8340-293BDC0878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65551" y="1644248"/>
            <a:ext cx="3749" cy="3837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VAGRundschriftDLig"/>
            </a:endParaRPr>
          </a:p>
        </p:txBody>
      </p:sp>
      <p:sp>
        <p:nvSpPr>
          <p:cNvPr id="181" name="Line 85">
            <a:extLst>
              <a:ext uri="{FF2B5EF4-FFF2-40B4-BE49-F238E27FC236}">
                <a16:creationId xmlns:a16="http://schemas.microsoft.com/office/drawing/2014/main" id="{9035C5E4-F0E6-46FB-9DC2-CC05946378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47943" y="2045902"/>
            <a:ext cx="1011514" cy="977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VAGRundschriftDLig"/>
            </a:endParaRP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4780ED4E-0E35-44F7-A459-55C6A6E7CA14}"/>
              </a:ext>
            </a:extLst>
          </p:cNvPr>
          <p:cNvCxnSpPr>
            <a:cxnSpLocks/>
          </p:cNvCxnSpPr>
          <p:nvPr/>
        </p:nvCxnSpPr>
        <p:spPr bwMode="auto">
          <a:xfrm flipV="1">
            <a:off x="7165016" y="2660700"/>
            <a:ext cx="0" cy="10701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3" name="Line 85">
            <a:extLst>
              <a:ext uri="{FF2B5EF4-FFF2-40B4-BE49-F238E27FC236}">
                <a16:creationId xmlns:a16="http://schemas.microsoft.com/office/drawing/2014/main" id="{1B357AEA-7FA9-451B-AC0B-BBEB52A4A6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8627" y="2769090"/>
            <a:ext cx="108617" cy="0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84" name="Line 86">
            <a:extLst>
              <a:ext uri="{FF2B5EF4-FFF2-40B4-BE49-F238E27FC236}">
                <a16:creationId xmlns:a16="http://schemas.microsoft.com/office/drawing/2014/main" id="{FCDF9C8F-C8C1-4179-BA2D-E1A18F45DB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89326" y="2772405"/>
            <a:ext cx="4426" cy="1294197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VAGRundschriftDLig"/>
            </a:endParaRP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4A52E58E-2811-4FA1-A0F7-211E8320801B}"/>
              </a:ext>
            </a:extLst>
          </p:cNvPr>
          <p:cNvCxnSpPr>
            <a:cxnSpLocks/>
          </p:cNvCxnSpPr>
          <p:nvPr/>
        </p:nvCxnSpPr>
        <p:spPr bwMode="auto">
          <a:xfrm flipV="1">
            <a:off x="6463327" y="3025288"/>
            <a:ext cx="5850" cy="104131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A2F972D-B3A1-4E61-96C3-8F2D4827BA00}"/>
              </a:ext>
            </a:extLst>
          </p:cNvPr>
          <p:cNvCxnSpPr>
            <a:cxnSpLocks/>
          </p:cNvCxnSpPr>
          <p:nvPr/>
        </p:nvCxnSpPr>
        <p:spPr bwMode="auto">
          <a:xfrm flipH="1">
            <a:off x="6612480" y="2966427"/>
            <a:ext cx="1" cy="1092584"/>
          </a:xfrm>
          <a:prstGeom prst="straightConnector1">
            <a:avLst/>
          </a:prstGeom>
          <a:solidFill>
            <a:schemeClr val="accent1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3AE3C03-5A56-414B-AAC7-96DA3C9C7AF9}"/>
              </a:ext>
            </a:extLst>
          </p:cNvPr>
          <p:cNvCxnSpPr>
            <a:cxnSpLocks/>
          </p:cNvCxnSpPr>
          <p:nvPr/>
        </p:nvCxnSpPr>
        <p:spPr bwMode="auto">
          <a:xfrm>
            <a:off x="6726327" y="2934190"/>
            <a:ext cx="5151" cy="1124821"/>
          </a:xfrm>
          <a:prstGeom prst="straightConnector1">
            <a:avLst/>
          </a:prstGeom>
          <a:solidFill>
            <a:schemeClr val="accent1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9" name="Rectangle 72">
            <a:extLst>
              <a:ext uri="{FF2B5EF4-FFF2-40B4-BE49-F238E27FC236}">
                <a16:creationId xmlns:a16="http://schemas.microsoft.com/office/drawing/2014/main" id="{D02842DD-6F42-47E4-AFDE-926DB4FFD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787" y="2571578"/>
            <a:ext cx="358171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>
                <a:solidFill>
                  <a:schemeClr val="tx1"/>
                </a:solidFill>
                <a:latin typeface="VAGRundschriftDLig"/>
              </a:rPr>
              <a:t>mem</a:t>
            </a:r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F1FDA431-B56D-4D46-8D03-412DDF1B2C5A}"/>
              </a:ext>
            </a:extLst>
          </p:cNvPr>
          <p:cNvSpPr/>
          <p:nvPr/>
        </p:nvSpPr>
        <p:spPr>
          <a:xfrm rot="5400000">
            <a:off x="2726373" y="2301777"/>
            <a:ext cx="458658" cy="173296"/>
          </a:xfrm>
          <a:prstGeom prst="trapezoid">
            <a:avLst>
              <a:gd name="adj" fmla="val 62709"/>
            </a:avLst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375">
              <a:latin typeface="VAGRundschriftDLig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0518C3-7A65-433C-8741-2B1B35740251}"/>
              </a:ext>
            </a:extLst>
          </p:cNvPr>
          <p:cNvSpPr txBox="1"/>
          <p:nvPr/>
        </p:nvSpPr>
        <p:spPr>
          <a:xfrm>
            <a:off x="2895990" y="2227183"/>
            <a:ext cx="86648" cy="1346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VAGRundschriftDLig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C9DF3E-9A27-4460-B1CD-ED14FDB35EE6}"/>
              </a:ext>
            </a:extLst>
          </p:cNvPr>
          <p:cNvSpPr txBox="1"/>
          <p:nvPr/>
        </p:nvSpPr>
        <p:spPr>
          <a:xfrm>
            <a:off x="2887977" y="2423746"/>
            <a:ext cx="56106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VAGRundschriftDLig"/>
              </a:rPr>
              <a:t>1</a:t>
            </a:r>
          </a:p>
        </p:txBody>
      </p:sp>
      <p:sp>
        <p:nvSpPr>
          <p:cNvPr id="27" name="Freeform 53">
            <a:extLst>
              <a:ext uri="{FF2B5EF4-FFF2-40B4-BE49-F238E27FC236}">
                <a16:creationId xmlns:a16="http://schemas.microsoft.com/office/drawing/2014/main" id="{F6D7A59B-DEEE-48D0-9710-3B61D5DB5FA6}"/>
              </a:ext>
            </a:extLst>
          </p:cNvPr>
          <p:cNvSpPr>
            <a:spLocks/>
          </p:cNvSpPr>
          <p:nvPr/>
        </p:nvSpPr>
        <p:spPr bwMode="auto">
          <a:xfrm flipV="1">
            <a:off x="2672836" y="2247867"/>
            <a:ext cx="219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VAGRundschriftDLig"/>
            </a:endParaRPr>
          </a:p>
        </p:txBody>
      </p:sp>
      <p:sp>
        <p:nvSpPr>
          <p:cNvPr id="28" name="Line 86">
            <a:extLst>
              <a:ext uri="{FF2B5EF4-FFF2-40B4-BE49-F238E27FC236}">
                <a16:creationId xmlns:a16="http://schemas.microsoft.com/office/drawing/2014/main" id="{8A93C7F9-883E-450A-A667-A96D2F8A13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70349" y="1227201"/>
            <a:ext cx="7030" cy="10613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VAGRundschriftDLig"/>
            </a:endParaRPr>
          </a:p>
        </p:txBody>
      </p:sp>
      <p:sp>
        <p:nvSpPr>
          <p:cNvPr id="29" name="Freeform 53">
            <a:extLst>
              <a:ext uri="{FF2B5EF4-FFF2-40B4-BE49-F238E27FC236}">
                <a16:creationId xmlns:a16="http://schemas.microsoft.com/office/drawing/2014/main" id="{250067ED-DD8A-4633-9F3F-009C62DEED97}"/>
              </a:ext>
            </a:extLst>
          </p:cNvPr>
          <p:cNvSpPr>
            <a:spLocks/>
          </p:cNvSpPr>
          <p:nvPr/>
        </p:nvSpPr>
        <p:spPr bwMode="auto">
          <a:xfrm flipV="1">
            <a:off x="2548451" y="2439806"/>
            <a:ext cx="332275" cy="56132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VAGRundschriftDLig"/>
            </a:endParaRPr>
          </a:p>
        </p:txBody>
      </p:sp>
      <p:sp>
        <p:nvSpPr>
          <p:cNvPr id="202" name="Rectangle 31">
            <a:extLst>
              <a:ext uri="{FF2B5EF4-FFF2-40B4-BE49-F238E27FC236}">
                <a16:creationId xmlns:a16="http://schemas.microsoft.com/office/drawing/2014/main" id="{F6703989-B3FD-4988-89AB-F6A120551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890" y="2436659"/>
            <a:ext cx="207489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>
                <a:solidFill>
                  <a:schemeClr val="tx1"/>
                </a:solidFill>
                <a:latin typeface="VAGRundschriftDLig"/>
              </a:rPr>
              <a:t>pc</a:t>
            </a:r>
          </a:p>
        </p:txBody>
      </p:sp>
      <p:sp>
        <p:nvSpPr>
          <p:cNvPr id="203" name="Freeform 53">
            <a:extLst>
              <a:ext uri="{FF2B5EF4-FFF2-40B4-BE49-F238E27FC236}">
                <a16:creationId xmlns:a16="http://schemas.microsoft.com/office/drawing/2014/main" id="{70ED40A3-7BCD-4E14-89B0-F8A1BC98090A}"/>
              </a:ext>
            </a:extLst>
          </p:cNvPr>
          <p:cNvSpPr>
            <a:spLocks/>
          </p:cNvSpPr>
          <p:nvPr/>
        </p:nvSpPr>
        <p:spPr bwMode="auto">
          <a:xfrm flipV="1">
            <a:off x="3048000" y="2343150"/>
            <a:ext cx="1231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VAGRundschriftDLig"/>
            </a:endParaRPr>
          </a:p>
        </p:txBody>
      </p:sp>
      <p:sp>
        <p:nvSpPr>
          <p:cNvPr id="204" name="Line 86">
            <a:extLst>
              <a:ext uri="{FF2B5EF4-FFF2-40B4-BE49-F238E27FC236}">
                <a16:creationId xmlns:a16="http://schemas.microsoft.com/office/drawing/2014/main" id="{C904B6EF-F57C-486F-ADCC-DE1CA929B3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3450" y="1233947"/>
            <a:ext cx="3749" cy="3837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VAGRundschriftDLig"/>
            </a:endParaRPr>
          </a:p>
        </p:txBody>
      </p:sp>
      <p:sp>
        <p:nvSpPr>
          <p:cNvPr id="205" name="Line 86">
            <a:extLst>
              <a:ext uri="{FF2B5EF4-FFF2-40B4-BE49-F238E27FC236}">
                <a16:creationId xmlns:a16="http://schemas.microsoft.com/office/drawing/2014/main" id="{8253448A-1806-4E53-9FCD-B7933E7610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3450" y="1196740"/>
            <a:ext cx="4306750" cy="3776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VAGRundschriftDLig"/>
            </a:endParaRPr>
          </a:p>
        </p:txBody>
      </p:sp>
      <p:sp>
        <p:nvSpPr>
          <p:cNvPr id="206" name="Line 86">
            <a:extLst>
              <a:ext uri="{FF2B5EF4-FFF2-40B4-BE49-F238E27FC236}">
                <a16:creationId xmlns:a16="http://schemas.microsoft.com/office/drawing/2014/main" id="{5E790511-532F-4B40-B7A6-B6531E42868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3196" y="1620265"/>
            <a:ext cx="90254" cy="977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VAGRundschriftDLig"/>
            </a:endParaRPr>
          </a:p>
        </p:txBody>
      </p:sp>
      <p:sp>
        <p:nvSpPr>
          <p:cNvPr id="207" name="Line 86">
            <a:extLst>
              <a:ext uri="{FF2B5EF4-FFF2-40B4-BE49-F238E27FC236}">
                <a16:creationId xmlns:a16="http://schemas.microsoft.com/office/drawing/2014/main" id="{EB7D75FF-5827-4066-B92F-08A163F8735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6936" y="1121144"/>
            <a:ext cx="5278285" cy="2806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208" name="Line 86">
            <a:extLst>
              <a:ext uri="{FF2B5EF4-FFF2-40B4-BE49-F238E27FC236}">
                <a16:creationId xmlns:a16="http://schemas.microsoft.com/office/drawing/2014/main" id="{C06246E2-5C92-4544-95F8-4ABD6AFBC7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24917" y="1126694"/>
            <a:ext cx="1986" cy="1366877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VAGRundschriftDLig"/>
            </a:endParaRP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B53549EB-63D4-48A0-8F5C-01CD5110EFDD}"/>
              </a:ext>
            </a:extLst>
          </p:cNvPr>
          <p:cNvCxnSpPr>
            <a:cxnSpLocks/>
          </p:cNvCxnSpPr>
          <p:nvPr/>
        </p:nvCxnSpPr>
        <p:spPr bwMode="auto">
          <a:xfrm flipV="1">
            <a:off x="2954952" y="2553194"/>
            <a:ext cx="11644" cy="149574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E16544A-10BD-4F1B-B8D0-1A9B7CA10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0218" y="4070869"/>
            <a:ext cx="460864" cy="2366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00" b="1" dirty="0" err="1">
                <a:solidFill>
                  <a:schemeClr val="tx1"/>
                </a:solidFill>
                <a:latin typeface="VAGRundschriftDLig"/>
              </a:rPr>
              <a:t>PCSel</a:t>
            </a:r>
            <a:endParaRPr lang="en-US" sz="1100" b="1" dirty="0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8C23AE-8052-4B5C-923A-5ED2190C6B03}"/>
              </a:ext>
            </a:extLst>
          </p:cNvPr>
          <p:cNvSpPr txBox="1"/>
          <p:nvPr/>
        </p:nvSpPr>
        <p:spPr>
          <a:xfrm>
            <a:off x="6245599" y="4100944"/>
            <a:ext cx="28373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tx1"/>
                </a:solidFill>
                <a:latin typeface="VAGRundschriftDLig"/>
              </a:rPr>
              <a:t>BrUn</a:t>
            </a:r>
            <a:endParaRPr lang="en-US" sz="1050" b="1" dirty="0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67FD7E-D109-4FC7-A5D4-46A4588F2385}"/>
              </a:ext>
            </a:extLst>
          </p:cNvPr>
          <p:cNvSpPr txBox="1"/>
          <p:nvPr/>
        </p:nvSpPr>
        <p:spPr>
          <a:xfrm>
            <a:off x="6488323" y="4324350"/>
            <a:ext cx="261290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50" b="1" dirty="0" err="1">
                <a:solidFill>
                  <a:schemeClr val="tx1"/>
                </a:solidFill>
                <a:latin typeface="VAGRundschriftDLig"/>
              </a:rPr>
              <a:t>BrEq</a:t>
            </a:r>
            <a:endParaRPr lang="en-US" sz="1050" b="1" dirty="0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7158BF-CAA2-499F-98FF-6128FBF0F698}"/>
              </a:ext>
            </a:extLst>
          </p:cNvPr>
          <p:cNvSpPr txBox="1"/>
          <p:nvPr/>
        </p:nvSpPr>
        <p:spPr>
          <a:xfrm>
            <a:off x="6670514" y="4112164"/>
            <a:ext cx="24846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b="1" dirty="0" err="1">
                <a:solidFill>
                  <a:schemeClr val="tx1"/>
                </a:solidFill>
                <a:latin typeface="VAGRundschriftDLig"/>
              </a:rPr>
              <a:t>BrLT</a:t>
            </a:r>
            <a:endParaRPr lang="en-US" sz="1050" b="1" dirty="0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214" name="Rectangle 39">
            <a:extLst>
              <a:ext uri="{FF2B5EF4-FFF2-40B4-BE49-F238E27FC236}">
                <a16:creationId xmlns:a16="http://schemas.microsoft.com/office/drawing/2014/main" id="{BF69195C-865C-4FE3-8B46-CF0920822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0791" y="4066534"/>
            <a:ext cx="313991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b="1" dirty="0" err="1">
                <a:solidFill>
                  <a:schemeClr val="tx1"/>
                </a:solidFill>
                <a:latin typeface="VAGRundschriftDLig"/>
              </a:rPr>
              <a:t>Asel</a:t>
            </a:r>
            <a:endParaRPr lang="en-US" sz="1000" b="1" dirty="0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64" name="Line 86">
            <a:extLst>
              <a:ext uri="{FF2B5EF4-FFF2-40B4-BE49-F238E27FC236}">
                <a16:creationId xmlns:a16="http://schemas.microsoft.com/office/drawing/2014/main" id="{A73D360A-F681-4507-BF82-3B2FE4C125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79923" y="1962150"/>
            <a:ext cx="215728" cy="7684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 type="triangl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65" name="Line 86">
            <a:extLst>
              <a:ext uri="{FF2B5EF4-FFF2-40B4-BE49-F238E27FC236}">
                <a16:creationId xmlns:a16="http://schemas.microsoft.com/office/drawing/2014/main" id="{23EFFA0D-085E-412F-AC33-C38DE8FC2758}"/>
              </a:ext>
            </a:extLst>
          </p:cNvPr>
          <p:cNvSpPr>
            <a:spLocks noChangeShapeType="1"/>
          </p:cNvSpPr>
          <p:nvPr/>
        </p:nvSpPr>
        <p:spPr bwMode="auto">
          <a:xfrm>
            <a:off x="8567888" y="1210248"/>
            <a:ext cx="2312" cy="749806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VAGRundschriftDLig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297BF6A-F5DE-4257-8DAB-B9E5CA015300}"/>
              </a:ext>
            </a:extLst>
          </p:cNvPr>
          <p:cNvSpPr txBox="1"/>
          <p:nvPr/>
        </p:nvSpPr>
        <p:spPr>
          <a:xfrm>
            <a:off x="8783094" y="1885950"/>
            <a:ext cx="56106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VAGRundschriftDLig"/>
              </a:rPr>
              <a:t>2</a:t>
            </a:r>
          </a:p>
        </p:txBody>
      </p:sp>
      <p:sp>
        <p:nvSpPr>
          <p:cNvPr id="185" name="Line 86">
            <a:extLst>
              <a:ext uri="{FF2B5EF4-FFF2-40B4-BE49-F238E27FC236}">
                <a16:creationId xmlns:a16="http://schemas.microsoft.com/office/drawing/2014/main" id="{37684DCD-D56B-4871-B0CC-88DE1CF26CD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79865" y="1201961"/>
            <a:ext cx="1570183" cy="2868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VAGRundschriftDLig"/>
            </a:endParaRPr>
          </a:p>
        </p:txBody>
      </p:sp>
    </p:spTree>
    <p:extLst>
      <p:ext uri="{BB962C8B-B14F-4D97-AF65-F5344CB8AC3E}">
        <p14:creationId xmlns:p14="http://schemas.microsoft.com/office/powerpoint/2010/main" val="391201711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819400" y="2125980"/>
            <a:ext cx="5867400" cy="1131570"/>
          </a:xfrm>
        </p:spPr>
        <p:txBody>
          <a:bodyPr/>
          <a:lstStyle/>
          <a:p>
            <a:r>
              <a:rPr lang="en-US" dirty="0"/>
              <a:t>Datapath Control</a:t>
            </a:r>
          </a:p>
        </p:txBody>
      </p:sp>
    </p:spTree>
    <p:extLst>
      <p:ext uri="{BB962C8B-B14F-4D97-AF65-F5344CB8AC3E}">
        <p14:creationId xmlns:p14="http://schemas.microsoft.com/office/powerpoint/2010/main" val="4253294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3956EF-24FC-4461-9E9F-F21DC783E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and status registers (CSRs) are separate from the register file (</a:t>
            </a:r>
            <a:r>
              <a:rPr lang="en-US" b="1" dirty="0">
                <a:latin typeface="Courier"/>
              </a:rPr>
              <a:t>x0</a:t>
            </a:r>
            <a:r>
              <a:rPr lang="en-US" dirty="0"/>
              <a:t>-</a:t>
            </a:r>
            <a:r>
              <a:rPr lang="en-US" b="1" dirty="0">
                <a:latin typeface="Courier"/>
              </a:rPr>
              <a:t>x31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for monitoring the status and performance</a:t>
            </a:r>
          </a:p>
          <a:p>
            <a:pPr lvl="1"/>
            <a:r>
              <a:rPr lang="en-US" dirty="0"/>
              <a:t>There can be up to 4096 CSRs </a:t>
            </a:r>
          </a:p>
          <a:p>
            <a:r>
              <a:rPr lang="en-US" dirty="0"/>
              <a:t>Not in the base ISA, but almost mandatory in every implementation</a:t>
            </a:r>
          </a:p>
          <a:p>
            <a:pPr lvl="1"/>
            <a:r>
              <a:rPr lang="en-US" dirty="0"/>
              <a:t>ISA is modular</a:t>
            </a:r>
          </a:p>
          <a:p>
            <a:pPr lvl="1"/>
            <a:r>
              <a:rPr lang="en-US" dirty="0"/>
              <a:t>Necessary for counters and timers, and communication with peripherals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E7878-BD14-4CAF-9568-79C8637A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and Status Registers</a:t>
            </a:r>
          </a:p>
        </p:txBody>
      </p:sp>
    </p:spTree>
    <p:extLst>
      <p:ext uri="{BB962C8B-B14F-4D97-AF65-F5344CB8AC3E}">
        <p14:creationId xmlns:p14="http://schemas.microsoft.com/office/powerpoint/2010/main" val="2805292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1034826-68AD-488B-91C5-3757D2127F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4006310"/>
              </p:ext>
            </p:extLst>
          </p:nvPr>
        </p:nvGraphicFramePr>
        <p:xfrm>
          <a:off x="2297129" y="2436039"/>
          <a:ext cx="642937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875">
                  <a:extLst>
                    <a:ext uri="{9D8B030D-6E8A-4147-A177-3AD203B41FA5}">
                      <a16:colId xmlns:a16="http://schemas.microsoft.com/office/drawing/2014/main" val="3503317492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74182354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338810572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1113136835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4228363935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AGRundschriftDLig"/>
                        </a:rPr>
                        <a:t>Register operand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4112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VAGRundschriftDLig"/>
                        </a:rPr>
                        <a:t>Instr.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VAGRundschriftDLig"/>
                        </a:rPr>
                        <a:t>rd</a:t>
                      </a:r>
                      <a:endParaRPr lang="en-US" dirty="0">
                        <a:solidFill>
                          <a:schemeClr val="tx1"/>
                        </a:solidFill>
                        <a:latin typeface="VAGRundschriftDLig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VAGRundschriftDLig"/>
                        </a:rPr>
                        <a:t>rs</a:t>
                      </a:r>
                      <a:endParaRPr lang="en-US" dirty="0">
                        <a:solidFill>
                          <a:schemeClr val="tx1"/>
                        </a:solidFill>
                        <a:latin typeface="VAGRundschriftDLig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VAGRundschriftDLig"/>
                        </a:rPr>
                        <a:t>Read CSR?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VAGRundschriftDLig"/>
                        </a:rPr>
                        <a:t>Write CSR?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076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Courier"/>
                        </a:rPr>
                        <a:t>csrrw</a:t>
                      </a:r>
                      <a:endParaRPr lang="en-US" b="1" dirty="0">
                        <a:solidFill>
                          <a:schemeClr val="tx1"/>
                        </a:solidFill>
                        <a:latin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"/>
                        </a:rPr>
                        <a:t>x0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"/>
                        </a:rPr>
                        <a:t>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VAGRundschriftDLig"/>
                        </a:rPr>
                        <a:t>no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VAGRundschriftDLig"/>
                        </a:rPr>
                        <a:t>yes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130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Courier"/>
                        </a:rPr>
                        <a:t>csrrw</a:t>
                      </a:r>
                      <a:endParaRPr lang="en-US" b="1" dirty="0">
                        <a:solidFill>
                          <a:schemeClr val="tx1"/>
                        </a:solidFill>
                        <a:latin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"/>
                        </a:rPr>
                        <a:t>!x0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"/>
                        </a:rPr>
                        <a:t>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VAGRundschriftDLig"/>
                        </a:rPr>
                        <a:t>yes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VAGRundschriftDLig"/>
                        </a:rPr>
                        <a:t>yes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2847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Courier"/>
                        </a:rPr>
                        <a:t>csrrs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Courier"/>
                        </a:rPr>
                        <a:t>/c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"/>
                        </a:rPr>
                        <a:t>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"/>
                        </a:rPr>
                        <a:t>x0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VAGRundschriftDLig"/>
                        </a:rPr>
                        <a:t>yes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VAGRundschriftDLig"/>
                        </a:rPr>
                        <a:t>no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22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Courier"/>
                        </a:rPr>
                        <a:t>csrrs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Courier"/>
                        </a:rPr>
                        <a:t>/c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"/>
                        </a:rPr>
                        <a:t>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"/>
                        </a:rPr>
                        <a:t>!x0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VAGRundschriftDLig"/>
                        </a:rPr>
                        <a:t>yes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VAGRundschriftDLig"/>
                        </a:rPr>
                        <a:t>yes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94785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7956F11-E12E-4071-A6B4-7A4649EA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CSR Instructions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EB301A-342A-4027-A51A-61CBF8C40332}"/>
              </a:ext>
            </a:extLst>
          </p:cNvPr>
          <p:cNvGrpSpPr/>
          <p:nvPr/>
        </p:nvGrpSpPr>
        <p:grpSpPr>
          <a:xfrm>
            <a:off x="2559143" y="1530113"/>
            <a:ext cx="6317107" cy="670766"/>
            <a:chOff x="968784" y="3862239"/>
            <a:chExt cx="7606188" cy="67076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CF2D4D-FD7D-4EAA-AF9A-F575B7A86148}"/>
                </a:ext>
              </a:extLst>
            </p:cNvPr>
            <p:cNvSpPr txBox="1"/>
            <p:nvPr/>
          </p:nvSpPr>
          <p:spPr>
            <a:xfrm>
              <a:off x="7273689" y="3862239"/>
              <a:ext cx="1218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SYSTEM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C085B7-BB7A-422B-ADB0-60328A0DCFB4}"/>
                </a:ext>
              </a:extLst>
            </p:cNvPr>
            <p:cNvSpPr txBox="1"/>
            <p:nvPr/>
          </p:nvSpPr>
          <p:spPr>
            <a:xfrm>
              <a:off x="6232628" y="3863997"/>
              <a:ext cx="554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err="1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rd</a:t>
              </a:r>
              <a:endParaRPr lang="en-US" sz="1800" b="1" dirty="0">
                <a:solidFill>
                  <a:srgbClr val="D8E15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DC89AA-EE0D-47AC-A606-FDC82C06745C}"/>
                </a:ext>
              </a:extLst>
            </p:cNvPr>
            <p:cNvSpPr txBox="1"/>
            <p:nvPr/>
          </p:nvSpPr>
          <p:spPr>
            <a:xfrm>
              <a:off x="4799848" y="3869577"/>
              <a:ext cx="1052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err="1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instr</a:t>
              </a:r>
              <a:endParaRPr lang="en-US" sz="1800" b="1" dirty="0">
                <a:solidFill>
                  <a:srgbClr val="D8E15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A76082-77D0-4134-B5F3-9F4EB183BD0F}"/>
                </a:ext>
              </a:extLst>
            </p:cNvPr>
            <p:cNvSpPr txBox="1"/>
            <p:nvPr/>
          </p:nvSpPr>
          <p:spPr>
            <a:xfrm>
              <a:off x="968784" y="3881975"/>
              <a:ext cx="2048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source/</a:t>
              </a:r>
              <a:r>
                <a:rPr lang="en-US" sz="1800" b="1" dirty="0" err="1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dest</a:t>
              </a:r>
              <a:endParaRPr lang="en-US" sz="1800" b="1" dirty="0">
                <a:solidFill>
                  <a:srgbClr val="D8E15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5E9B27-E241-43EB-959F-6E8A6187E287}"/>
                </a:ext>
              </a:extLst>
            </p:cNvPr>
            <p:cNvSpPr txBox="1"/>
            <p:nvPr/>
          </p:nvSpPr>
          <p:spPr>
            <a:xfrm>
              <a:off x="3230947" y="3865009"/>
              <a:ext cx="17162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source</a:t>
              </a:r>
              <a:br>
                <a:rPr lang="en-US" sz="1800" b="1" dirty="0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800" b="1" dirty="0" err="1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uimm</a:t>
              </a:r>
              <a:r>
                <a:rPr lang="en-US" sz="1800" b="1" dirty="0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[4:0]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CA1AA41-5E20-4B0A-88EC-2D1A349CC282}"/>
                </a:ext>
              </a:extLst>
            </p:cNvPr>
            <p:cNvSpPr txBox="1"/>
            <p:nvPr/>
          </p:nvSpPr>
          <p:spPr>
            <a:xfrm>
              <a:off x="7190693" y="4163673"/>
              <a:ext cx="1384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1110011</a:t>
              </a:r>
            </a:p>
          </p:txBody>
        </p:sp>
      </p:grpSp>
      <p:sp>
        <p:nvSpPr>
          <p:cNvPr id="16" name="Text Box 8">
            <a:extLst>
              <a:ext uri="{FF2B5EF4-FFF2-40B4-BE49-F238E27FC236}">
                <a16:creationId xmlns:a16="http://schemas.microsoft.com/office/drawing/2014/main" id="{D565CF5B-8AC1-4F42-9AC1-20711CA98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351" y="1220426"/>
            <a:ext cx="2920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Courier New" pitchFamily="-65" charset="0"/>
              </a:rPr>
              <a:t>5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FE3A03DB-C8EF-40B3-B21D-4D351A20F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7223" y="1220426"/>
            <a:ext cx="2920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3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8" name="Text Box 10">
            <a:extLst>
              <a:ext uri="{FF2B5EF4-FFF2-40B4-BE49-F238E27FC236}">
                <a16:creationId xmlns:a16="http://schemas.microsoft.com/office/drawing/2014/main" id="{FA620F9A-2018-4D1A-B523-0FC591BA6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459" y="1220426"/>
            <a:ext cx="2920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7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690ACA88-F279-45EF-8ACD-F4D99DE6C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631" y="1220426"/>
            <a:ext cx="2920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Courier New" pitchFamily="-65" charset="0"/>
              </a:rPr>
              <a:t>5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75592661-9221-458D-B2D6-063AB6511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5027" y="739973"/>
            <a:ext cx="3994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31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" name="Text Box 8">
            <a:extLst>
              <a:ext uri="{FF2B5EF4-FFF2-40B4-BE49-F238E27FC236}">
                <a16:creationId xmlns:a16="http://schemas.microsoft.com/office/drawing/2014/main" id="{00591908-BF2B-4C1B-BD87-1DD79D952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1307" y="739973"/>
            <a:ext cx="3994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20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2" name="Text Box 9">
            <a:extLst>
              <a:ext uri="{FF2B5EF4-FFF2-40B4-BE49-F238E27FC236}">
                <a16:creationId xmlns:a16="http://schemas.microsoft.com/office/drawing/2014/main" id="{10D3D497-D66F-477D-9972-102DF8A99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9086" y="739973"/>
            <a:ext cx="3994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15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" name="Text Box 10">
            <a:extLst>
              <a:ext uri="{FF2B5EF4-FFF2-40B4-BE49-F238E27FC236}">
                <a16:creationId xmlns:a16="http://schemas.microsoft.com/office/drawing/2014/main" id="{2B0C52E9-F586-40C2-A9BE-C296695D7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5521" y="739973"/>
            <a:ext cx="2920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7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" name="Text Box 11">
            <a:extLst>
              <a:ext uri="{FF2B5EF4-FFF2-40B4-BE49-F238E27FC236}">
                <a16:creationId xmlns:a16="http://schemas.microsoft.com/office/drawing/2014/main" id="{E2EEBCA7-FA75-49E9-A18E-E6348264A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4071" y="739973"/>
            <a:ext cx="3994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12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6F170F1F-9365-41CE-9514-DB612C721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4909" y="738156"/>
            <a:ext cx="3994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19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" name="Text Box 9">
            <a:extLst>
              <a:ext uri="{FF2B5EF4-FFF2-40B4-BE49-F238E27FC236}">
                <a16:creationId xmlns:a16="http://schemas.microsoft.com/office/drawing/2014/main" id="{81F2D9BB-3E50-4046-9B59-24F23C7E4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4792" y="737248"/>
            <a:ext cx="3994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14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E440785D-2604-4835-8921-087F1D487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1189" y="739973"/>
            <a:ext cx="3994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11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8" name="Text Box 10">
            <a:extLst>
              <a:ext uri="{FF2B5EF4-FFF2-40B4-BE49-F238E27FC236}">
                <a16:creationId xmlns:a16="http://schemas.microsoft.com/office/drawing/2014/main" id="{5D6A35CF-AD16-48DF-A6F1-C69152A1E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0910" y="739973"/>
            <a:ext cx="2920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6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" name="Text Box 10">
            <a:extLst>
              <a:ext uri="{FF2B5EF4-FFF2-40B4-BE49-F238E27FC236}">
                <a16:creationId xmlns:a16="http://schemas.microsoft.com/office/drawing/2014/main" id="{89D6E850-7B4F-4D0B-A259-636424BE5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9698" y="739973"/>
            <a:ext cx="2920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0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E907E373-0CEA-4F42-A884-2719E9051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6079" y="928057"/>
            <a:ext cx="55496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b="1" dirty="0">
                <a:solidFill>
                  <a:schemeClr val="tx1"/>
                </a:solidFill>
                <a:latin typeface="Courier New" pitchFamily="-65" charset="0"/>
              </a:rPr>
              <a:t>rs1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Text Box 6">
            <a:extLst>
              <a:ext uri="{FF2B5EF4-FFF2-40B4-BE49-F238E27FC236}">
                <a16:creationId xmlns:a16="http://schemas.microsoft.com/office/drawing/2014/main" id="{133EA85B-8E1E-4677-A124-4EFCD7CA6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4924" y="928057"/>
            <a:ext cx="92525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ourier New" pitchFamily="-65" charset="0"/>
              </a:rPr>
              <a:t>funct3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Text Box 6">
            <a:extLst>
              <a:ext uri="{FF2B5EF4-FFF2-40B4-BE49-F238E27FC236}">
                <a16:creationId xmlns:a16="http://schemas.microsoft.com/office/drawing/2014/main" id="{D7177D07-7C61-4D44-8278-9477BC367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7605" y="928057"/>
            <a:ext cx="431529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</a:rPr>
              <a:t>rd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Text Box 6">
            <a:extLst>
              <a:ext uri="{FF2B5EF4-FFF2-40B4-BE49-F238E27FC236}">
                <a16:creationId xmlns:a16="http://schemas.microsoft.com/office/drawing/2014/main" id="{BDB81BED-D6C4-407F-8E62-207618FA5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0075" y="928057"/>
            <a:ext cx="92525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b="1" dirty="0">
                <a:solidFill>
                  <a:schemeClr val="tx1"/>
                </a:solidFill>
                <a:latin typeface="Courier New" pitchFamily="-65" charset="0"/>
              </a:rPr>
              <a:t>opcode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12">
            <a:extLst>
              <a:ext uri="{FF2B5EF4-FFF2-40B4-BE49-F238E27FC236}">
                <a16:creationId xmlns:a16="http://schemas.microsoft.com/office/drawing/2014/main" id="{7179D6EB-1A3E-4A96-95EF-C93B0DE64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971550"/>
            <a:ext cx="6512499" cy="26159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297">
              <a:solidFill>
                <a:schemeClr val="tx1"/>
              </a:solidFill>
            </a:endParaRPr>
          </a:p>
        </p:txBody>
      </p:sp>
      <p:sp>
        <p:nvSpPr>
          <p:cNvPr id="35" name="Line 14">
            <a:extLst>
              <a:ext uri="{FF2B5EF4-FFF2-40B4-BE49-F238E27FC236}">
                <a16:creationId xmlns:a16="http://schemas.microsoft.com/office/drawing/2014/main" id="{BE0C3298-018A-4D37-9F91-75D9DB22CD3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4908" y="971550"/>
            <a:ext cx="0" cy="26159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297">
              <a:solidFill>
                <a:schemeClr val="tx1"/>
              </a:solidFill>
            </a:endParaRPr>
          </a:p>
        </p:txBody>
      </p:sp>
      <p:sp>
        <p:nvSpPr>
          <p:cNvPr id="36" name="Line 15">
            <a:extLst>
              <a:ext uri="{FF2B5EF4-FFF2-40B4-BE49-F238E27FC236}">
                <a16:creationId xmlns:a16="http://schemas.microsoft.com/office/drawing/2014/main" id="{35A93B8E-B927-49D3-9B4F-264767624BD6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1817" y="971550"/>
            <a:ext cx="0" cy="26159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297">
              <a:solidFill>
                <a:schemeClr val="tx1"/>
              </a:solidFill>
            </a:endParaRPr>
          </a:p>
        </p:txBody>
      </p:sp>
      <p:sp>
        <p:nvSpPr>
          <p:cNvPr id="37" name="Line 16">
            <a:extLst>
              <a:ext uri="{FF2B5EF4-FFF2-40B4-BE49-F238E27FC236}">
                <a16:creationId xmlns:a16="http://schemas.microsoft.com/office/drawing/2014/main" id="{2D789870-F408-486E-9081-0DF60990D2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6513" y="971550"/>
            <a:ext cx="0" cy="26159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297">
              <a:solidFill>
                <a:schemeClr val="tx1"/>
              </a:solidFill>
            </a:endParaRPr>
          </a:p>
        </p:txBody>
      </p:sp>
      <p:sp>
        <p:nvSpPr>
          <p:cNvPr id="38" name="Line 17">
            <a:extLst>
              <a:ext uri="{FF2B5EF4-FFF2-40B4-BE49-F238E27FC236}">
                <a16:creationId xmlns:a16="http://schemas.microsoft.com/office/drawing/2014/main" id="{1500315F-4234-4308-81EE-7EF4B83C9A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1209" y="971550"/>
            <a:ext cx="0" cy="26159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297">
              <a:solidFill>
                <a:schemeClr val="tx1"/>
              </a:solidFill>
            </a:endParaRPr>
          </a:p>
        </p:txBody>
      </p:sp>
      <p:sp>
        <p:nvSpPr>
          <p:cNvPr id="39" name="Text Box 6">
            <a:extLst>
              <a:ext uri="{FF2B5EF4-FFF2-40B4-BE49-F238E27FC236}">
                <a16:creationId xmlns:a16="http://schemas.microsoft.com/office/drawing/2014/main" id="{FFB4C775-E46B-4D0F-8690-7C1DBA9C9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830" y="937796"/>
            <a:ext cx="55496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</a:rPr>
              <a:t>csr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0" name="Text Box 6">
            <a:extLst>
              <a:ext uri="{FF2B5EF4-FFF2-40B4-BE49-F238E27FC236}">
                <a16:creationId xmlns:a16="http://schemas.microsoft.com/office/drawing/2014/main" id="{F59C9E61-9B7F-4DC7-8A90-BD5ADA358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8743" y="1220426"/>
            <a:ext cx="399469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12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753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21034826-68AD-488B-91C5-3757D2127F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6086170"/>
              </p:ext>
            </p:extLst>
          </p:nvPr>
        </p:nvGraphicFramePr>
        <p:xfrm>
          <a:off x="2297129" y="2436039"/>
          <a:ext cx="642937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875">
                  <a:extLst>
                    <a:ext uri="{9D8B030D-6E8A-4147-A177-3AD203B41FA5}">
                      <a16:colId xmlns:a16="http://schemas.microsoft.com/office/drawing/2014/main" val="3503317492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74182354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338810572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1113136835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4228363935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AGRundschriftDLig"/>
                        </a:rPr>
                        <a:t>Immediate operand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4112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VAGRundschriftDLig"/>
                        </a:rPr>
                        <a:t>Instr.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VAGRundschriftDLig"/>
                        </a:rPr>
                        <a:t>rd</a:t>
                      </a:r>
                      <a:endParaRPr lang="en-US" dirty="0">
                        <a:solidFill>
                          <a:schemeClr val="tx1"/>
                        </a:solidFill>
                        <a:latin typeface="VAGRundschriftDLig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VAGRundschriftDLig"/>
                        </a:rPr>
                        <a:t>uimm</a:t>
                      </a:r>
                      <a:endParaRPr lang="en-US" dirty="0">
                        <a:solidFill>
                          <a:schemeClr val="tx1"/>
                        </a:solidFill>
                        <a:latin typeface="VAGRundschriftDLig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VAGRundschriftDLig"/>
                        </a:rPr>
                        <a:t>Read CSR?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VAGRundschriftDLig"/>
                        </a:rPr>
                        <a:t>Write CSR?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076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Courier"/>
                        </a:rPr>
                        <a:t>csrrwi</a:t>
                      </a:r>
                      <a:endParaRPr lang="en-US" b="1" dirty="0">
                        <a:solidFill>
                          <a:schemeClr val="tx1"/>
                        </a:solidFill>
                        <a:latin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"/>
                        </a:rPr>
                        <a:t>x0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"/>
                        </a:rPr>
                        <a:t>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VAGRundschriftDLig"/>
                        </a:rPr>
                        <a:t>no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VAGRundschriftDLig"/>
                        </a:rPr>
                        <a:t>yes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130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Courier"/>
                        </a:rPr>
                        <a:t>csrrwi</a:t>
                      </a:r>
                      <a:endParaRPr lang="en-US" b="1" dirty="0">
                        <a:solidFill>
                          <a:schemeClr val="tx1"/>
                        </a:solidFill>
                        <a:latin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"/>
                        </a:rPr>
                        <a:t>!x0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"/>
                        </a:rPr>
                        <a:t>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VAGRundschriftDLig"/>
                        </a:rPr>
                        <a:t>yes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VAGRundschriftDLig"/>
                        </a:rPr>
                        <a:t>yes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2847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Courier"/>
                        </a:rPr>
                        <a:t>csrrs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Courier"/>
                        </a:rPr>
                        <a:t>/ci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"/>
                        </a:rPr>
                        <a:t>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VAGRundschriftDLig"/>
                        </a:rPr>
                        <a:t>yes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VAGRundschriftDLig"/>
                        </a:rPr>
                        <a:t>no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22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Courier"/>
                        </a:rPr>
                        <a:t>csrrs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Courier"/>
                        </a:rPr>
                        <a:t>/ci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"/>
                        </a:rPr>
                        <a:t>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Courier"/>
                        </a:rPr>
                        <a:t>!0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VAGRundschriftDLig"/>
                        </a:rPr>
                        <a:t>yes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VAGRundschriftDLig"/>
                        </a:rPr>
                        <a:t>yes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94785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7956F11-E12E-4071-A6B4-7A4649EA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CSR Instructions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EB301A-342A-4027-A51A-61CBF8C40332}"/>
              </a:ext>
            </a:extLst>
          </p:cNvPr>
          <p:cNvGrpSpPr/>
          <p:nvPr/>
        </p:nvGrpSpPr>
        <p:grpSpPr>
          <a:xfrm>
            <a:off x="2559143" y="1530113"/>
            <a:ext cx="6248178" cy="649101"/>
            <a:chOff x="968784" y="3862239"/>
            <a:chExt cx="7523193" cy="6491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CF2D4D-FD7D-4EAA-AF9A-F575B7A86148}"/>
                </a:ext>
              </a:extLst>
            </p:cNvPr>
            <p:cNvSpPr txBox="1"/>
            <p:nvPr/>
          </p:nvSpPr>
          <p:spPr>
            <a:xfrm>
              <a:off x="7273689" y="3862239"/>
              <a:ext cx="1218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SYSTEM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C085B7-BB7A-422B-ADB0-60328A0DCFB4}"/>
                </a:ext>
              </a:extLst>
            </p:cNvPr>
            <p:cNvSpPr txBox="1"/>
            <p:nvPr/>
          </p:nvSpPr>
          <p:spPr>
            <a:xfrm>
              <a:off x="6232628" y="3863997"/>
              <a:ext cx="554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err="1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rd</a:t>
              </a:r>
              <a:endParaRPr lang="en-US" sz="1800" b="1" dirty="0">
                <a:solidFill>
                  <a:srgbClr val="D8E15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DC89AA-EE0D-47AC-A606-FDC82C06745C}"/>
                </a:ext>
              </a:extLst>
            </p:cNvPr>
            <p:cNvSpPr txBox="1"/>
            <p:nvPr/>
          </p:nvSpPr>
          <p:spPr>
            <a:xfrm>
              <a:off x="4799848" y="3869577"/>
              <a:ext cx="1052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err="1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instr</a:t>
              </a:r>
              <a:endParaRPr lang="en-US" sz="1800" b="1" dirty="0">
                <a:solidFill>
                  <a:srgbClr val="D8E15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A76082-77D0-4134-B5F3-9F4EB183BD0F}"/>
                </a:ext>
              </a:extLst>
            </p:cNvPr>
            <p:cNvSpPr txBox="1"/>
            <p:nvPr/>
          </p:nvSpPr>
          <p:spPr>
            <a:xfrm>
              <a:off x="968784" y="3881975"/>
              <a:ext cx="2048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source/</a:t>
              </a:r>
              <a:r>
                <a:rPr lang="en-US" sz="1800" b="1" dirty="0" err="1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dest</a:t>
              </a:r>
              <a:endParaRPr lang="en-US" sz="1800" b="1" dirty="0">
                <a:solidFill>
                  <a:srgbClr val="D8E15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5E9B27-E241-43EB-959F-6E8A6187E287}"/>
                </a:ext>
              </a:extLst>
            </p:cNvPr>
            <p:cNvSpPr txBox="1"/>
            <p:nvPr/>
          </p:nvSpPr>
          <p:spPr>
            <a:xfrm>
              <a:off x="3230947" y="3865009"/>
              <a:ext cx="17162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source</a:t>
              </a:r>
              <a:br>
                <a:rPr lang="en-US" sz="1800" b="1" dirty="0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800" b="1" dirty="0" err="1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uimm</a:t>
              </a:r>
              <a:r>
                <a:rPr lang="en-US" sz="1800" b="1" dirty="0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[4:0]</a:t>
              </a:r>
            </a:p>
          </p:txBody>
        </p:sp>
      </p:grpSp>
      <p:sp>
        <p:nvSpPr>
          <p:cNvPr id="16" name="Text Box 8">
            <a:extLst>
              <a:ext uri="{FF2B5EF4-FFF2-40B4-BE49-F238E27FC236}">
                <a16:creationId xmlns:a16="http://schemas.microsoft.com/office/drawing/2014/main" id="{D565CF5B-8AC1-4F42-9AC1-20711CA98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351" y="1220426"/>
            <a:ext cx="2920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Courier New" pitchFamily="-65" charset="0"/>
              </a:rPr>
              <a:t>5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FE3A03DB-C8EF-40B3-B21D-4D351A20F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7223" y="1220426"/>
            <a:ext cx="2920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3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8" name="Text Box 10">
            <a:extLst>
              <a:ext uri="{FF2B5EF4-FFF2-40B4-BE49-F238E27FC236}">
                <a16:creationId xmlns:a16="http://schemas.microsoft.com/office/drawing/2014/main" id="{FA620F9A-2018-4D1A-B523-0FC591BA6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459" y="1220426"/>
            <a:ext cx="2920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7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690ACA88-F279-45EF-8ACD-F4D99DE6C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631" y="1220426"/>
            <a:ext cx="2920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Courier New" pitchFamily="-65" charset="0"/>
              </a:rPr>
              <a:t>5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75592661-9221-458D-B2D6-063AB6511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5027" y="739973"/>
            <a:ext cx="3994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31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" name="Text Box 8">
            <a:extLst>
              <a:ext uri="{FF2B5EF4-FFF2-40B4-BE49-F238E27FC236}">
                <a16:creationId xmlns:a16="http://schemas.microsoft.com/office/drawing/2014/main" id="{00591908-BF2B-4C1B-BD87-1DD79D952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1307" y="739973"/>
            <a:ext cx="3994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20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2" name="Text Box 9">
            <a:extLst>
              <a:ext uri="{FF2B5EF4-FFF2-40B4-BE49-F238E27FC236}">
                <a16:creationId xmlns:a16="http://schemas.microsoft.com/office/drawing/2014/main" id="{10D3D497-D66F-477D-9972-102DF8A99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9086" y="739973"/>
            <a:ext cx="3994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15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" name="Text Box 10">
            <a:extLst>
              <a:ext uri="{FF2B5EF4-FFF2-40B4-BE49-F238E27FC236}">
                <a16:creationId xmlns:a16="http://schemas.microsoft.com/office/drawing/2014/main" id="{2B0C52E9-F586-40C2-A9BE-C296695D7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5521" y="739973"/>
            <a:ext cx="2920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7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" name="Text Box 11">
            <a:extLst>
              <a:ext uri="{FF2B5EF4-FFF2-40B4-BE49-F238E27FC236}">
                <a16:creationId xmlns:a16="http://schemas.microsoft.com/office/drawing/2014/main" id="{E2EEBCA7-FA75-49E9-A18E-E6348264A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4071" y="739973"/>
            <a:ext cx="3994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12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6F170F1F-9365-41CE-9514-DB612C721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4909" y="738156"/>
            <a:ext cx="3994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19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" name="Text Box 9">
            <a:extLst>
              <a:ext uri="{FF2B5EF4-FFF2-40B4-BE49-F238E27FC236}">
                <a16:creationId xmlns:a16="http://schemas.microsoft.com/office/drawing/2014/main" id="{81F2D9BB-3E50-4046-9B59-24F23C7E4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4792" y="737248"/>
            <a:ext cx="3994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14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E440785D-2604-4835-8921-087F1D487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1189" y="739973"/>
            <a:ext cx="3994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11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8" name="Text Box 10">
            <a:extLst>
              <a:ext uri="{FF2B5EF4-FFF2-40B4-BE49-F238E27FC236}">
                <a16:creationId xmlns:a16="http://schemas.microsoft.com/office/drawing/2014/main" id="{5D6A35CF-AD16-48DF-A6F1-C69152A1E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0910" y="739973"/>
            <a:ext cx="2920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6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9" name="Text Box 10">
            <a:extLst>
              <a:ext uri="{FF2B5EF4-FFF2-40B4-BE49-F238E27FC236}">
                <a16:creationId xmlns:a16="http://schemas.microsoft.com/office/drawing/2014/main" id="{89D6E850-7B4F-4D0B-A259-636424BE5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9698" y="739973"/>
            <a:ext cx="2920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0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E907E373-0CEA-4F42-A884-2719E9051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6079" y="928057"/>
            <a:ext cx="55496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b="1" dirty="0">
                <a:solidFill>
                  <a:schemeClr val="tx1"/>
                </a:solidFill>
                <a:latin typeface="Courier New" pitchFamily="-65" charset="0"/>
              </a:rPr>
              <a:t>rs1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Text Box 6">
            <a:extLst>
              <a:ext uri="{FF2B5EF4-FFF2-40B4-BE49-F238E27FC236}">
                <a16:creationId xmlns:a16="http://schemas.microsoft.com/office/drawing/2014/main" id="{133EA85B-8E1E-4677-A124-4EFCD7CA6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4924" y="928057"/>
            <a:ext cx="92525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ourier New" pitchFamily="-65" charset="0"/>
              </a:rPr>
              <a:t>funct3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Text Box 6">
            <a:extLst>
              <a:ext uri="{FF2B5EF4-FFF2-40B4-BE49-F238E27FC236}">
                <a16:creationId xmlns:a16="http://schemas.microsoft.com/office/drawing/2014/main" id="{D7177D07-7C61-4D44-8278-9477BC367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7605" y="928057"/>
            <a:ext cx="431529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</a:rPr>
              <a:t>rd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Text Box 6">
            <a:extLst>
              <a:ext uri="{FF2B5EF4-FFF2-40B4-BE49-F238E27FC236}">
                <a16:creationId xmlns:a16="http://schemas.microsoft.com/office/drawing/2014/main" id="{BDB81BED-D6C4-407F-8E62-207618FA5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0075" y="928057"/>
            <a:ext cx="92525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b="1" dirty="0">
                <a:solidFill>
                  <a:schemeClr val="tx1"/>
                </a:solidFill>
                <a:latin typeface="Courier New" pitchFamily="-65" charset="0"/>
              </a:rPr>
              <a:t>opcode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12">
            <a:extLst>
              <a:ext uri="{FF2B5EF4-FFF2-40B4-BE49-F238E27FC236}">
                <a16:creationId xmlns:a16="http://schemas.microsoft.com/office/drawing/2014/main" id="{7179D6EB-1A3E-4A96-95EF-C93B0DE64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971550"/>
            <a:ext cx="6512499" cy="26159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297">
              <a:solidFill>
                <a:schemeClr val="tx1"/>
              </a:solidFill>
            </a:endParaRPr>
          </a:p>
        </p:txBody>
      </p:sp>
      <p:sp>
        <p:nvSpPr>
          <p:cNvPr id="35" name="Line 14">
            <a:extLst>
              <a:ext uri="{FF2B5EF4-FFF2-40B4-BE49-F238E27FC236}">
                <a16:creationId xmlns:a16="http://schemas.microsoft.com/office/drawing/2014/main" id="{BE0C3298-018A-4D37-9F91-75D9DB22CD3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4908" y="971550"/>
            <a:ext cx="0" cy="26159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297">
              <a:solidFill>
                <a:schemeClr val="tx1"/>
              </a:solidFill>
            </a:endParaRPr>
          </a:p>
        </p:txBody>
      </p:sp>
      <p:sp>
        <p:nvSpPr>
          <p:cNvPr id="36" name="Line 15">
            <a:extLst>
              <a:ext uri="{FF2B5EF4-FFF2-40B4-BE49-F238E27FC236}">
                <a16:creationId xmlns:a16="http://schemas.microsoft.com/office/drawing/2014/main" id="{35A93B8E-B927-49D3-9B4F-264767624BD6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1817" y="971550"/>
            <a:ext cx="0" cy="26159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297">
              <a:solidFill>
                <a:schemeClr val="tx1"/>
              </a:solidFill>
            </a:endParaRPr>
          </a:p>
        </p:txBody>
      </p:sp>
      <p:sp>
        <p:nvSpPr>
          <p:cNvPr id="37" name="Line 16">
            <a:extLst>
              <a:ext uri="{FF2B5EF4-FFF2-40B4-BE49-F238E27FC236}">
                <a16:creationId xmlns:a16="http://schemas.microsoft.com/office/drawing/2014/main" id="{2D789870-F408-486E-9081-0DF60990D2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6513" y="971550"/>
            <a:ext cx="0" cy="26159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297">
              <a:solidFill>
                <a:schemeClr val="tx1"/>
              </a:solidFill>
            </a:endParaRPr>
          </a:p>
        </p:txBody>
      </p:sp>
      <p:sp>
        <p:nvSpPr>
          <p:cNvPr id="38" name="Line 17">
            <a:extLst>
              <a:ext uri="{FF2B5EF4-FFF2-40B4-BE49-F238E27FC236}">
                <a16:creationId xmlns:a16="http://schemas.microsoft.com/office/drawing/2014/main" id="{1500315F-4234-4308-81EE-7EF4B83C9A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1209" y="971550"/>
            <a:ext cx="0" cy="26159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297">
              <a:solidFill>
                <a:schemeClr val="tx1"/>
              </a:solidFill>
            </a:endParaRPr>
          </a:p>
        </p:txBody>
      </p:sp>
      <p:sp>
        <p:nvSpPr>
          <p:cNvPr id="39" name="Text Box 6">
            <a:extLst>
              <a:ext uri="{FF2B5EF4-FFF2-40B4-BE49-F238E27FC236}">
                <a16:creationId xmlns:a16="http://schemas.microsoft.com/office/drawing/2014/main" id="{FFB4C775-E46B-4D0F-8690-7C1DBA9C9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830" y="937796"/>
            <a:ext cx="55496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</a:rPr>
              <a:t>csr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0" name="Text Box 6">
            <a:extLst>
              <a:ext uri="{FF2B5EF4-FFF2-40B4-BE49-F238E27FC236}">
                <a16:creationId xmlns:a16="http://schemas.microsoft.com/office/drawing/2014/main" id="{F59C9E61-9B7F-4DC7-8A90-BD5ADA358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8743" y="1220426"/>
            <a:ext cx="399469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12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2CBF05-4FB5-4016-9CB6-CAE832E694CE}"/>
              </a:ext>
            </a:extLst>
          </p:cNvPr>
          <p:cNvSpPr txBox="1"/>
          <p:nvPr/>
        </p:nvSpPr>
        <p:spPr>
          <a:xfrm>
            <a:off x="6269664" y="1856048"/>
            <a:ext cx="243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VAGRundschriftDLig"/>
              </a:rPr>
              <a:t>Zero-extended to 32b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9CBEA6-F2EA-42FD-AF86-6FD09AA02D92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5791200" y="1971357"/>
            <a:ext cx="478464" cy="84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892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1B2675-7F9D-4879-8BA4-C5BF2259D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VAGRundschriftDLig"/>
              </a:rPr>
              <a:t>The CSRRW (Atomic Read/Write CSR) instruction ‘atomically’ swaps values in the CSRs and integer registers. </a:t>
            </a:r>
          </a:p>
          <a:p>
            <a:pPr lvl="1"/>
            <a:r>
              <a:rPr lang="en-US" sz="1400" dirty="0">
                <a:latin typeface="VAGRundschriftDLig"/>
              </a:rPr>
              <a:t>We will see more on ‘atomics’ later</a:t>
            </a:r>
            <a:endParaRPr lang="en-US" sz="1400" b="0" i="0" u="none" strike="noStrike" baseline="0" dirty="0">
              <a:latin typeface="VAGRundschriftDLig"/>
            </a:endParaRPr>
          </a:p>
          <a:p>
            <a:pPr algn="l"/>
            <a:r>
              <a:rPr lang="en-US" sz="1800" b="0" i="0" u="none" strike="noStrike" baseline="0" dirty="0">
                <a:latin typeface="VAGRundschriftDLig"/>
              </a:rPr>
              <a:t>CSRRW reads the previous value of the CSR and writes it to integer register </a:t>
            </a:r>
            <a:r>
              <a:rPr lang="en-US" sz="1800" b="1" i="0" u="none" strike="noStrike" baseline="0" dirty="0">
                <a:latin typeface="Courier"/>
              </a:rPr>
              <a:t>rd</a:t>
            </a:r>
            <a:r>
              <a:rPr lang="en-US" sz="1800" b="0" i="0" u="none" strike="noStrike" baseline="0" dirty="0">
                <a:latin typeface="VAGRundschriftDLig"/>
              </a:rPr>
              <a:t>. </a:t>
            </a:r>
            <a:r>
              <a:rPr lang="en-US" sz="1800" dirty="0">
                <a:latin typeface="VAGRundschriftDLig"/>
              </a:rPr>
              <a:t>Then writes </a:t>
            </a:r>
            <a:r>
              <a:rPr lang="en-US" sz="1800" b="1" i="0" u="none" strike="noStrike" baseline="0" dirty="0">
                <a:latin typeface="Courier"/>
              </a:rPr>
              <a:t>rs1</a:t>
            </a:r>
            <a:r>
              <a:rPr lang="en-US" sz="1800" b="0" i="0" u="none" strike="noStrike" baseline="0" dirty="0">
                <a:latin typeface="VAGRundschriftDLig"/>
              </a:rPr>
              <a:t> to CSR</a:t>
            </a:r>
          </a:p>
          <a:p>
            <a:r>
              <a:rPr lang="en-US" sz="1800" dirty="0" err="1">
                <a:latin typeface="VAGRundschriftDLig"/>
              </a:rPr>
              <a:t>Pseudoinstruction</a:t>
            </a:r>
            <a:r>
              <a:rPr lang="en-US" sz="1800" b="1" dirty="0">
                <a:latin typeface="Courier"/>
              </a:rPr>
              <a:t> </a:t>
            </a:r>
            <a:r>
              <a:rPr lang="en-US" sz="1800" b="1" dirty="0" err="1">
                <a:latin typeface="Courier"/>
              </a:rPr>
              <a:t>csrw</a:t>
            </a:r>
            <a:r>
              <a:rPr lang="en-US" sz="1800" b="1" dirty="0">
                <a:latin typeface="Courier"/>
              </a:rPr>
              <a:t> </a:t>
            </a:r>
            <a:r>
              <a:rPr lang="en-US" sz="1800" b="1" dirty="0" err="1">
                <a:latin typeface="Courier"/>
              </a:rPr>
              <a:t>csr</a:t>
            </a:r>
            <a:r>
              <a:rPr lang="en-US" sz="1800" b="1" dirty="0">
                <a:latin typeface="Courier"/>
              </a:rPr>
              <a:t>, rs1</a:t>
            </a:r>
            <a:r>
              <a:rPr lang="en-US" sz="1800" dirty="0">
                <a:latin typeface="VAGRundschriftDLig"/>
              </a:rPr>
              <a:t>  is </a:t>
            </a:r>
            <a:br>
              <a:rPr lang="en-US" sz="1800" dirty="0">
                <a:latin typeface="VAGRundschriftDLig"/>
              </a:rPr>
            </a:br>
            <a:r>
              <a:rPr lang="en-US" sz="1800" b="1" dirty="0" err="1">
                <a:latin typeface="Courier"/>
              </a:rPr>
              <a:t>csrrw</a:t>
            </a:r>
            <a:r>
              <a:rPr lang="en-US" sz="1800" b="1" dirty="0">
                <a:latin typeface="Courier"/>
              </a:rPr>
              <a:t> x0, </a:t>
            </a:r>
            <a:r>
              <a:rPr lang="en-US" sz="1800" b="1" dirty="0" err="1">
                <a:latin typeface="Courier"/>
              </a:rPr>
              <a:t>csr</a:t>
            </a:r>
            <a:r>
              <a:rPr lang="en-US" sz="1800" b="1" dirty="0">
                <a:latin typeface="Courier"/>
              </a:rPr>
              <a:t>, rs1</a:t>
            </a:r>
            <a:endParaRPr lang="en-US" sz="1800" dirty="0">
              <a:latin typeface="VAGRundschriftDLig"/>
            </a:endParaRPr>
          </a:p>
          <a:p>
            <a:pPr lvl="1"/>
            <a:r>
              <a:rPr lang="en-US" sz="1400" b="1" i="0" u="none" strike="noStrike" baseline="0" dirty="0" err="1">
                <a:latin typeface="Courier"/>
              </a:rPr>
              <a:t>rd</a:t>
            </a:r>
            <a:r>
              <a:rPr lang="en-US" sz="1400" b="0" i="0" u="none" strike="noStrike" baseline="0" dirty="0">
                <a:latin typeface="VAGRundschriftDLig"/>
              </a:rPr>
              <a:t>=</a:t>
            </a:r>
            <a:r>
              <a:rPr lang="en-US" sz="1400" b="1" i="0" u="none" strike="noStrike" baseline="0" dirty="0">
                <a:latin typeface="Courier"/>
              </a:rPr>
              <a:t>x0</a:t>
            </a:r>
            <a:r>
              <a:rPr lang="en-US" sz="1400" b="0" i="0" u="none" strike="noStrike" baseline="0" dirty="0">
                <a:latin typeface="VAGRundschriftDLig"/>
              </a:rPr>
              <a:t>, just writes </a:t>
            </a:r>
            <a:r>
              <a:rPr lang="en-US" sz="1400" b="1" i="0" u="none" strike="noStrike" baseline="0" dirty="0">
                <a:latin typeface="Courier"/>
              </a:rPr>
              <a:t>rs1</a:t>
            </a:r>
            <a:r>
              <a:rPr lang="en-US" sz="1400" b="0" i="0" u="none" strike="noStrike" baseline="0" dirty="0">
                <a:latin typeface="VAGRundschriftDLig"/>
              </a:rPr>
              <a:t> to CSR</a:t>
            </a:r>
          </a:p>
          <a:p>
            <a:r>
              <a:rPr lang="en-US" sz="1800" dirty="0" err="1">
                <a:latin typeface="VAGRundschriftDLig"/>
              </a:rPr>
              <a:t>Pseudoinstruction</a:t>
            </a:r>
            <a:r>
              <a:rPr lang="en-US" sz="1800" b="1" dirty="0">
                <a:latin typeface="Courier"/>
              </a:rPr>
              <a:t> </a:t>
            </a:r>
            <a:r>
              <a:rPr lang="en-US" sz="1800" b="1" dirty="0" err="1">
                <a:latin typeface="Courier"/>
              </a:rPr>
              <a:t>csrwi</a:t>
            </a:r>
            <a:r>
              <a:rPr lang="en-US" sz="1800" b="1" dirty="0">
                <a:latin typeface="Courier"/>
              </a:rPr>
              <a:t> </a:t>
            </a:r>
            <a:r>
              <a:rPr lang="en-US" sz="1800" b="1" dirty="0" err="1">
                <a:latin typeface="Courier"/>
              </a:rPr>
              <a:t>csr</a:t>
            </a:r>
            <a:r>
              <a:rPr lang="en-US" sz="1800" b="1" dirty="0">
                <a:latin typeface="Courier"/>
              </a:rPr>
              <a:t>, </a:t>
            </a:r>
            <a:r>
              <a:rPr lang="en-US" sz="1800" b="1" dirty="0" err="1">
                <a:latin typeface="Courier"/>
              </a:rPr>
              <a:t>uimm</a:t>
            </a:r>
            <a:r>
              <a:rPr lang="en-US" sz="1800" dirty="0">
                <a:latin typeface="VAGRundschriftDLig"/>
              </a:rPr>
              <a:t>  is </a:t>
            </a:r>
            <a:br>
              <a:rPr lang="en-US" sz="1800" dirty="0">
                <a:latin typeface="VAGRundschriftDLig"/>
              </a:rPr>
            </a:br>
            <a:r>
              <a:rPr lang="en-US" sz="1800" b="1" dirty="0" err="1">
                <a:latin typeface="Courier"/>
              </a:rPr>
              <a:t>csrrwi</a:t>
            </a:r>
            <a:r>
              <a:rPr lang="en-US" sz="1800" b="1" dirty="0">
                <a:latin typeface="Courier"/>
              </a:rPr>
              <a:t> x0, </a:t>
            </a:r>
            <a:r>
              <a:rPr lang="en-US" sz="1800" b="1" dirty="0" err="1">
                <a:latin typeface="Courier"/>
              </a:rPr>
              <a:t>csr</a:t>
            </a:r>
            <a:r>
              <a:rPr lang="en-US" sz="1800" b="1" dirty="0">
                <a:latin typeface="Courier"/>
              </a:rPr>
              <a:t>, </a:t>
            </a:r>
            <a:r>
              <a:rPr lang="en-US" sz="1800" b="1" dirty="0" err="1">
                <a:latin typeface="Courier"/>
              </a:rPr>
              <a:t>uimm</a:t>
            </a:r>
            <a:endParaRPr lang="en-US" sz="1800" dirty="0">
              <a:latin typeface="VAGRundschriftDLig"/>
            </a:endParaRPr>
          </a:p>
          <a:p>
            <a:pPr lvl="1"/>
            <a:r>
              <a:rPr lang="en-US" sz="1400" b="1" i="0" u="none" strike="noStrike" baseline="0" dirty="0" err="1">
                <a:latin typeface="Courier"/>
              </a:rPr>
              <a:t>rd</a:t>
            </a:r>
            <a:r>
              <a:rPr lang="en-US" sz="1400" b="0" i="0" u="none" strike="noStrike" baseline="0" dirty="0">
                <a:latin typeface="VAGRundschriftDLig"/>
              </a:rPr>
              <a:t>=</a:t>
            </a:r>
            <a:r>
              <a:rPr lang="en-US" sz="1400" b="1" i="0" u="none" strike="noStrike" baseline="0" dirty="0">
                <a:latin typeface="Courier"/>
              </a:rPr>
              <a:t>x0</a:t>
            </a:r>
            <a:r>
              <a:rPr lang="en-US" sz="1400" b="0" i="0" u="none" strike="noStrike" baseline="0" dirty="0">
                <a:latin typeface="VAGRundschriftDLig"/>
              </a:rPr>
              <a:t>, just writes </a:t>
            </a:r>
            <a:r>
              <a:rPr lang="en-US" sz="1400" b="1" i="0" u="none" strike="noStrike" baseline="0" dirty="0" err="1">
                <a:latin typeface="Courier"/>
              </a:rPr>
              <a:t>uimm</a:t>
            </a:r>
            <a:r>
              <a:rPr lang="en-US" sz="1400" b="0" i="0" u="none" strike="noStrike" baseline="0" dirty="0">
                <a:latin typeface="VAGRundschriftDLig"/>
              </a:rPr>
              <a:t> to CSR</a:t>
            </a:r>
          </a:p>
          <a:p>
            <a:r>
              <a:rPr lang="en-US" sz="1800" dirty="0">
                <a:latin typeface="VAGRundschriftDLig"/>
              </a:rPr>
              <a:t>Hint: Use write enable and clock…</a:t>
            </a:r>
          </a:p>
          <a:p>
            <a:pPr lvl="1"/>
            <a:endParaRPr lang="en-US" dirty="0">
              <a:latin typeface="VAGRundschriftDLig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F57F29-C0C0-4D7B-A67C-137E6C2A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CSR Instruction Example</a:t>
            </a:r>
          </a:p>
        </p:txBody>
      </p:sp>
    </p:spTree>
    <p:extLst>
      <p:ext uri="{BB962C8B-B14F-4D97-AF65-F5344CB8AC3E}">
        <p14:creationId xmlns:p14="http://schemas.microsoft.com/office/powerpoint/2010/main" val="1561401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B1E125-5B8E-4A6B-9C7E-8949F00FE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err="1">
                <a:latin typeface="Courier"/>
              </a:rPr>
              <a:t>ecall</a:t>
            </a:r>
            <a:r>
              <a:rPr lang="en-US" sz="2000" dirty="0"/>
              <a:t> – (I-format) makes requests to supporting execution environment (OS), such as system calls (</a:t>
            </a:r>
            <a:r>
              <a:rPr lang="en-US" sz="2000" b="1" dirty="0" err="1">
                <a:latin typeface="Courier"/>
              </a:rPr>
              <a:t>syscall</a:t>
            </a:r>
            <a:r>
              <a:rPr lang="en-US" sz="2000" dirty="0" err="1"/>
              <a:t>s</a:t>
            </a:r>
            <a:r>
              <a:rPr lang="en-US" sz="2000" dirty="0"/>
              <a:t>)</a:t>
            </a:r>
          </a:p>
          <a:p>
            <a:r>
              <a:rPr lang="en-US" sz="2000" b="1" dirty="0" err="1">
                <a:latin typeface="Courier"/>
              </a:rPr>
              <a:t>ebreak</a:t>
            </a:r>
            <a:r>
              <a:rPr lang="en-US" sz="2000" dirty="0"/>
              <a:t> – (I-format) used e.g. by debuggers to transfer control to a debugging environment</a:t>
            </a:r>
          </a:p>
          <a:p>
            <a:endParaRPr lang="en-US" sz="2000" b="1" dirty="0">
              <a:latin typeface="Courier"/>
            </a:endParaRPr>
          </a:p>
          <a:p>
            <a:endParaRPr lang="en-US" sz="2000" b="1" dirty="0">
              <a:latin typeface="Courier"/>
            </a:endParaRPr>
          </a:p>
          <a:p>
            <a:endParaRPr lang="en-US" sz="2000" b="1" dirty="0">
              <a:latin typeface="Courier"/>
            </a:endParaRPr>
          </a:p>
          <a:p>
            <a:endParaRPr lang="en-US" sz="2000" b="1" dirty="0">
              <a:latin typeface="Courier"/>
            </a:endParaRPr>
          </a:p>
          <a:p>
            <a:r>
              <a:rPr lang="en-US" sz="2000" b="1" dirty="0">
                <a:latin typeface="Courier"/>
              </a:rPr>
              <a:t>fence</a:t>
            </a:r>
            <a:r>
              <a:rPr lang="en-US" sz="2000" dirty="0"/>
              <a:t> – sequences memory (and I/O) accesses as viewed by other threads or co-processors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B5DD0E-F972-4178-BE2F-FBBB6DE05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Instructions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3A81CB-9812-4B53-86A2-DB39E444FF53}"/>
              </a:ext>
            </a:extLst>
          </p:cNvPr>
          <p:cNvGrpSpPr/>
          <p:nvPr/>
        </p:nvGrpSpPr>
        <p:grpSpPr>
          <a:xfrm>
            <a:off x="3083078" y="3197589"/>
            <a:ext cx="5836861" cy="685536"/>
            <a:chOff x="1464035" y="3847613"/>
            <a:chExt cx="7027942" cy="6855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FC3053-49A0-4E9B-AFB6-02A311375B4C}"/>
                </a:ext>
              </a:extLst>
            </p:cNvPr>
            <p:cNvSpPr txBox="1"/>
            <p:nvPr/>
          </p:nvSpPr>
          <p:spPr>
            <a:xfrm>
              <a:off x="7273689" y="3862239"/>
              <a:ext cx="1218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SYSTEM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88E3D7-5FAC-4EBD-A8AE-6E76FF3DC86D}"/>
                </a:ext>
              </a:extLst>
            </p:cNvPr>
            <p:cNvSpPr txBox="1"/>
            <p:nvPr/>
          </p:nvSpPr>
          <p:spPr>
            <a:xfrm>
              <a:off x="6232628" y="3863997"/>
              <a:ext cx="3883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br>
                <a:rPr lang="en-US" sz="1800" b="1" dirty="0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800" b="1" dirty="0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435890-5CB5-4DE3-B404-70ABFA3F5994}"/>
                </a:ext>
              </a:extLst>
            </p:cNvPr>
            <p:cNvSpPr txBox="1"/>
            <p:nvPr/>
          </p:nvSpPr>
          <p:spPr>
            <a:xfrm>
              <a:off x="4647654" y="3847613"/>
              <a:ext cx="8863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PRIV</a:t>
              </a:r>
              <a:br>
                <a:rPr lang="en-US" sz="1800" b="1" dirty="0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800" b="1" dirty="0" err="1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PRIV</a:t>
              </a:r>
              <a:endParaRPr lang="en-US" sz="1800" b="1" dirty="0">
                <a:solidFill>
                  <a:srgbClr val="D8E15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53F758-41FD-430B-82B7-45EECCA474AE}"/>
                </a:ext>
              </a:extLst>
            </p:cNvPr>
            <p:cNvSpPr txBox="1"/>
            <p:nvPr/>
          </p:nvSpPr>
          <p:spPr>
            <a:xfrm>
              <a:off x="1464035" y="3886818"/>
              <a:ext cx="12182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ECALL</a:t>
              </a:r>
              <a:br>
                <a:rPr lang="en-US" sz="1800" b="1" dirty="0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800" b="1" dirty="0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EBREAK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185FED1-360E-4FB3-A81A-B01044CC55B9}"/>
                </a:ext>
              </a:extLst>
            </p:cNvPr>
            <p:cNvSpPr txBox="1"/>
            <p:nvPr/>
          </p:nvSpPr>
          <p:spPr>
            <a:xfrm>
              <a:off x="3894906" y="3865009"/>
              <a:ext cx="3883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br>
                <a:rPr lang="en-US" sz="1800" b="1" dirty="0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1800" b="1" dirty="0">
                  <a:solidFill>
                    <a:srgbClr val="D8E15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sp>
        <p:nvSpPr>
          <p:cNvPr id="10" name="Text Box 8">
            <a:extLst>
              <a:ext uri="{FF2B5EF4-FFF2-40B4-BE49-F238E27FC236}">
                <a16:creationId xmlns:a16="http://schemas.microsoft.com/office/drawing/2014/main" id="{A8D9AF6B-16F7-4AD8-8DF8-BFA7E5B304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7969" y="2902528"/>
            <a:ext cx="2920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Courier New" pitchFamily="-65" charset="0"/>
              </a:rPr>
              <a:t>5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0CAD5D6B-77B4-478F-A4C6-F9C55BF82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41" y="2902528"/>
            <a:ext cx="2920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3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B2E6DBDE-310D-47D8-92F5-58E4C7234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1077" y="2902528"/>
            <a:ext cx="2920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7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77328F97-B29F-44A3-9A12-793B860FC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4249" y="2902528"/>
            <a:ext cx="2920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Courier New" pitchFamily="-65" charset="0"/>
              </a:rPr>
              <a:t>5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820633EB-2FE5-400F-B17E-1F652A1EE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7645" y="2422075"/>
            <a:ext cx="3994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31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C4CDEE1F-AEDB-458F-810A-14DAF85C5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3925" y="2422075"/>
            <a:ext cx="3994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20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" name="Text Box 9">
            <a:extLst>
              <a:ext uri="{FF2B5EF4-FFF2-40B4-BE49-F238E27FC236}">
                <a16:creationId xmlns:a16="http://schemas.microsoft.com/office/drawing/2014/main" id="{DDEB3868-28F0-4874-A01B-6CAC12C67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1704" y="2422075"/>
            <a:ext cx="3994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15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Text Box 10">
            <a:extLst>
              <a:ext uri="{FF2B5EF4-FFF2-40B4-BE49-F238E27FC236}">
                <a16:creationId xmlns:a16="http://schemas.microsoft.com/office/drawing/2014/main" id="{ED4B9FDE-BEC2-421A-971E-AE14DCDD7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8139" y="2422075"/>
            <a:ext cx="2920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7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8" name="Text Box 11">
            <a:extLst>
              <a:ext uri="{FF2B5EF4-FFF2-40B4-BE49-F238E27FC236}">
                <a16:creationId xmlns:a16="http://schemas.microsoft.com/office/drawing/2014/main" id="{066E7535-A61F-4110-B6E5-4086F75F0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6689" y="2422075"/>
            <a:ext cx="3994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12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Text Box 8">
            <a:extLst>
              <a:ext uri="{FF2B5EF4-FFF2-40B4-BE49-F238E27FC236}">
                <a16:creationId xmlns:a16="http://schemas.microsoft.com/office/drawing/2014/main" id="{D1B4A459-F0E3-485A-B8AA-7B5D9B490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7527" y="2420258"/>
            <a:ext cx="3994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19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0" name="Text Box 9">
            <a:extLst>
              <a:ext uri="{FF2B5EF4-FFF2-40B4-BE49-F238E27FC236}">
                <a16:creationId xmlns:a16="http://schemas.microsoft.com/office/drawing/2014/main" id="{118AC459-DFE5-4315-86D3-0194CD114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7410" y="2419350"/>
            <a:ext cx="3994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14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1" name="Text Box 11">
            <a:extLst>
              <a:ext uri="{FF2B5EF4-FFF2-40B4-BE49-F238E27FC236}">
                <a16:creationId xmlns:a16="http://schemas.microsoft.com/office/drawing/2014/main" id="{6529157A-4564-465F-9081-4C95FA688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3807" y="2422075"/>
            <a:ext cx="3994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11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2" name="Text Box 10">
            <a:extLst>
              <a:ext uri="{FF2B5EF4-FFF2-40B4-BE49-F238E27FC236}">
                <a16:creationId xmlns:a16="http://schemas.microsoft.com/office/drawing/2014/main" id="{4F7A5F31-02AF-42EE-8AED-73FC661AB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3528" y="2422075"/>
            <a:ext cx="2920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6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" name="Text Box 10">
            <a:extLst>
              <a:ext uri="{FF2B5EF4-FFF2-40B4-BE49-F238E27FC236}">
                <a16:creationId xmlns:a16="http://schemas.microsoft.com/office/drawing/2014/main" id="{1FB6CEF5-EEA7-4CD0-B02A-78D36B6F4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2316" y="2422075"/>
            <a:ext cx="292068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0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4" name="Text Box 6">
            <a:extLst>
              <a:ext uri="{FF2B5EF4-FFF2-40B4-BE49-F238E27FC236}">
                <a16:creationId xmlns:a16="http://schemas.microsoft.com/office/drawing/2014/main" id="{560B98EB-9B49-4F7B-9F20-10CB72B1A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697" y="2610159"/>
            <a:ext cx="55496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b="1" dirty="0">
                <a:solidFill>
                  <a:schemeClr val="tx1"/>
                </a:solidFill>
                <a:latin typeface="Courier New" pitchFamily="-65" charset="0"/>
              </a:rPr>
              <a:t>rs1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Text Box 6">
            <a:extLst>
              <a:ext uri="{FF2B5EF4-FFF2-40B4-BE49-F238E27FC236}">
                <a16:creationId xmlns:a16="http://schemas.microsoft.com/office/drawing/2014/main" id="{82686A48-CB2A-4268-AFCE-A2FF35F36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7542" y="2610159"/>
            <a:ext cx="92525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ourier New" pitchFamily="-65" charset="0"/>
              </a:rPr>
              <a:t>funct3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Text Box 6">
            <a:extLst>
              <a:ext uri="{FF2B5EF4-FFF2-40B4-BE49-F238E27FC236}">
                <a16:creationId xmlns:a16="http://schemas.microsoft.com/office/drawing/2014/main" id="{9B6483F8-ADDD-42A9-8F42-3D714D820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0223" y="2610159"/>
            <a:ext cx="431529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b="1" dirty="0" err="1">
                <a:solidFill>
                  <a:schemeClr val="tx1"/>
                </a:solidFill>
                <a:latin typeface="Courier New" pitchFamily="-65" charset="0"/>
              </a:rPr>
              <a:t>rd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Text Box 6">
            <a:extLst>
              <a:ext uri="{FF2B5EF4-FFF2-40B4-BE49-F238E27FC236}">
                <a16:creationId xmlns:a16="http://schemas.microsoft.com/office/drawing/2014/main" id="{FEC42B53-0BC9-42F7-B446-EDEDE9A17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693" y="2610159"/>
            <a:ext cx="92525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b="1" dirty="0">
                <a:solidFill>
                  <a:schemeClr val="tx1"/>
                </a:solidFill>
                <a:latin typeface="Courier New" pitchFamily="-65" charset="0"/>
              </a:rPr>
              <a:t>opcode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163E362F-39A0-49CE-8903-26C8DB701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8618" y="2653652"/>
            <a:ext cx="6512499" cy="26159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297">
              <a:solidFill>
                <a:schemeClr val="tx1"/>
              </a:solidFill>
            </a:endParaRPr>
          </a:p>
        </p:txBody>
      </p:sp>
      <p:sp>
        <p:nvSpPr>
          <p:cNvPr id="29" name="Line 14">
            <a:extLst>
              <a:ext uri="{FF2B5EF4-FFF2-40B4-BE49-F238E27FC236}">
                <a16:creationId xmlns:a16="http://schemas.microsoft.com/office/drawing/2014/main" id="{11F9C833-8095-4759-BD61-7414EDDD00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7526" y="2653652"/>
            <a:ext cx="0" cy="26159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297">
              <a:solidFill>
                <a:schemeClr val="tx1"/>
              </a:solidFill>
            </a:endParaRPr>
          </a:p>
        </p:txBody>
      </p:sp>
      <p:sp>
        <p:nvSpPr>
          <p:cNvPr id="30" name="Line 15">
            <a:extLst>
              <a:ext uri="{FF2B5EF4-FFF2-40B4-BE49-F238E27FC236}">
                <a16:creationId xmlns:a16="http://schemas.microsoft.com/office/drawing/2014/main" id="{FEF12619-CC24-4C02-BC66-6848FFFF6A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4435" y="2653652"/>
            <a:ext cx="0" cy="26159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297">
              <a:solidFill>
                <a:schemeClr val="tx1"/>
              </a:solidFill>
            </a:endParaRPr>
          </a:p>
        </p:txBody>
      </p:sp>
      <p:sp>
        <p:nvSpPr>
          <p:cNvPr id="31" name="Line 16">
            <a:extLst>
              <a:ext uri="{FF2B5EF4-FFF2-40B4-BE49-F238E27FC236}">
                <a16:creationId xmlns:a16="http://schemas.microsoft.com/office/drawing/2014/main" id="{B07E79CA-BD10-4A61-9C84-4BEB72BAAAF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9131" y="2653652"/>
            <a:ext cx="0" cy="26159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297">
              <a:solidFill>
                <a:schemeClr val="tx1"/>
              </a:solidFill>
            </a:endParaRPr>
          </a:p>
        </p:txBody>
      </p:sp>
      <p:sp>
        <p:nvSpPr>
          <p:cNvPr id="32" name="Line 17">
            <a:extLst>
              <a:ext uri="{FF2B5EF4-FFF2-40B4-BE49-F238E27FC236}">
                <a16:creationId xmlns:a16="http://schemas.microsoft.com/office/drawing/2014/main" id="{9E48A4AF-7B7D-4AC2-8563-8E529FC881D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3827" y="2653652"/>
            <a:ext cx="0" cy="26159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297">
              <a:solidFill>
                <a:schemeClr val="tx1"/>
              </a:solidFill>
            </a:endParaRPr>
          </a:p>
        </p:txBody>
      </p:sp>
      <p:sp>
        <p:nvSpPr>
          <p:cNvPr id="33" name="Text Box 6">
            <a:extLst>
              <a:ext uri="{FF2B5EF4-FFF2-40B4-BE49-F238E27FC236}">
                <a16:creationId xmlns:a16="http://schemas.microsoft.com/office/drawing/2014/main" id="{1EFC2230-B2D0-4480-917C-5369C2CD4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2586" y="2619898"/>
            <a:ext cx="1048685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Courier New" pitchFamily="-65" charset="0"/>
              </a:rPr>
              <a:t>funct12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Text Box 6">
            <a:extLst>
              <a:ext uri="{FF2B5EF4-FFF2-40B4-BE49-F238E27FC236}">
                <a16:creationId xmlns:a16="http://schemas.microsoft.com/office/drawing/2014/main" id="{671B2134-6FAF-4FE5-AF8F-8B2F43E23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1361" y="2902528"/>
            <a:ext cx="399469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urier New" pitchFamily="-65" charset="0"/>
              </a:rPr>
              <a:t>12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199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 We have designed a complete </a:t>
            </a:r>
            <a:r>
              <a:rPr lang="en-US" dirty="0" err="1"/>
              <a:t>datapath</a:t>
            </a:r>
            <a:endParaRPr lang="en-US" dirty="0"/>
          </a:p>
          <a:p>
            <a:pPr lvl="1"/>
            <a:r>
              <a:rPr lang="en-US" dirty="0"/>
              <a:t>Capable of executing all RISC-V instructions in one cycle each</a:t>
            </a:r>
          </a:p>
          <a:p>
            <a:pPr lvl="1"/>
            <a:r>
              <a:rPr lang="en-US" dirty="0"/>
              <a:t>Not all units (hardware) used by all instructions</a:t>
            </a:r>
          </a:p>
          <a:p>
            <a:r>
              <a:rPr lang="en-US" dirty="0"/>
              <a:t>5 Phases of execution</a:t>
            </a:r>
          </a:p>
          <a:p>
            <a:pPr lvl="1"/>
            <a:r>
              <a:rPr lang="en-US" dirty="0"/>
              <a:t>IF, ID, EX, MEM, WB</a:t>
            </a:r>
          </a:p>
          <a:p>
            <a:pPr lvl="1"/>
            <a:r>
              <a:rPr lang="en-US" dirty="0"/>
              <a:t>Not all instructions are active in all phases</a:t>
            </a:r>
          </a:p>
          <a:p>
            <a:r>
              <a:rPr lang="en-US" dirty="0"/>
              <a:t>Controller specifies how to execute instructions</a:t>
            </a:r>
          </a:p>
          <a:p>
            <a:pPr lvl="1"/>
            <a:r>
              <a:rPr lang="en-US" dirty="0"/>
              <a:t>We still need to design it</a:t>
            </a:r>
          </a:p>
        </p:txBody>
      </p:sp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57060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57150"/>
            <a:ext cx="8229600" cy="571500"/>
          </a:xfrm>
        </p:spPr>
        <p:txBody>
          <a:bodyPr/>
          <a:lstStyle/>
          <a:p>
            <a:r>
              <a:rPr lang="en-US" dirty="0"/>
              <a:t>Our Single-Core Processor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AB5FC6FC-0148-49CF-A7F3-6714684254E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13338" y="895350"/>
            <a:ext cx="6457950" cy="3533775"/>
            <a:chOff x="1536" y="564"/>
            <a:chExt cx="4068" cy="2226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828D2443-6BCE-4149-8B99-C8BFA43BBD4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536" y="564"/>
              <a:ext cx="4068" cy="2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" name="Group 205">
              <a:extLst>
                <a:ext uri="{FF2B5EF4-FFF2-40B4-BE49-F238E27FC236}">
                  <a16:creationId xmlns:a16="http://schemas.microsoft.com/office/drawing/2014/main" id="{086E307E-86B1-4692-99F5-35948DD76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6" y="566"/>
              <a:ext cx="3215" cy="2222"/>
              <a:chOff x="1536" y="566"/>
              <a:chExt cx="3215" cy="2222"/>
            </a:xfrm>
          </p:grpSpPr>
          <p:sp>
            <p:nvSpPr>
              <p:cNvPr id="179" name="Freeform 5">
                <a:extLst>
                  <a:ext uri="{FF2B5EF4-FFF2-40B4-BE49-F238E27FC236}">
                    <a16:creationId xmlns:a16="http://schemas.microsoft.com/office/drawing/2014/main" id="{FB8D65D6-2F21-4677-8C8D-387DD18AD6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52" y="594"/>
                <a:ext cx="1364" cy="2178"/>
              </a:xfrm>
              <a:custGeom>
                <a:avLst/>
                <a:gdLst>
                  <a:gd name="T0" fmla="*/ 56 w 1364"/>
                  <a:gd name="T1" fmla="*/ 2126 h 2178"/>
                  <a:gd name="T2" fmla="*/ 56 w 1364"/>
                  <a:gd name="T3" fmla="*/ 666 h 2178"/>
                  <a:gd name="T4" fmla="*/ 1298 w 1364"/>
                  <a:gd name="T5" fmla="*/ 666 h 2178"/>
                  <a:gd name="T6" fmla="*/ 1298 w 1364"/>
                  <a:gd name="T7" fmla="*/ 2118 h 2178"/>
                  <a:gd name="T8" fmla="*/ 1298 w 1364"/>
                  <a:gd name="T9" fmla="*/ 2126 h 2178"/>
                  <a:gd name="T10" fmla="*/ 56 w 1364"/>
                  <a:gd name="T11" fmla="*/ 2126 h 2178"/>
                  <a:gd name="T12" fmla="*/ 1364 w 1364"/>
                  <a:gd name="T13" fmla="*/ 0 h 2178"/>
                  <a:gd name="T14" fmla="*/ 0 w 1364"/>
                  <a:gd name="T15" fmla="*/ 0 h 2178"/>
                  <a:gd name="T16" fmla="*/ 0 w 1364"/>
                  <a:gd name="T17" fmla="*/ 2178 h 2178"/>
                  <a:gd name="T18" fmla="*/ 1364 w 1364"/>
                  <a:gd name="T19" fmla="*/ 2178 h 2178"/>
                  <a:gd name="T20" fmla="*/ 1364 w 1364"/>
                  <a:gd name="T21" fmla="*/ 0 h 2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64" h="2178">
                    <a:moveTo>
                      <a:pt x="56" y="2126"/>
                    </a:moveTo>
                    <a:lnTo>
                      <a:pt x="56" y="666"/>
                    </a:lnTo>
                    <a:lnTo>
                      <a:pt x="1298" y="666"/>
                    </a:lnTo>
                    <a:lnTo>
                      <a:pt x="1298" y="2118"/>
                    </a:lnTo>
                    <a:lnTo>
                      <a:pt x="1298" y="2126"/>
                    </a:lnTo>
                    <a:lnTo>
                      <a:pt x="56" y="2126"/>
                    </a:lnTo>
                    <a:close/>
                    <a:moveTo>
                      <a:pt x="1364" y="0"/>
                    </a:moveTo>
                    <a:lnTo>
                      <a:pt x="0" y="0"/>
                    </a:lnTo>
                    <a:lnTo>
                      <a:pt x="0" y="2178"/>
                    </a:lnTo>
                    <a:lnTo>
                      <a:pt x="1364" y="2178"/>
                    </a:lnTo>
                    <a:lnTo>
                      <a:pt x="1364" y="0"/>
                    </a:lnTo>
                    <a:close/>
                  </a:path>
                </a:pathLst>
              </a:custGeom>
              <a:solidFill>
                <a:srgbClr val="CADC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6">
                <a:extLst>
                  <a:ext uri="{FF2B5EF4-FFF2-40B4-BE49-F238E27FC236}">
                    <a16:creationId xmlns:a16="http://schemas.microsoft.com/office/drawing/2014/main" id="{3A574C99-4D01-4AAB-8EE6-5527DB057E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52" y="594"/>
                <a:ext cx="1364" cy="2178"/>
              </a:xfrm>
              <a:custGeom>
                <a:avLst/>
                <a:gdLst>
                  <a:gd name="T0" fmla="*/ 56 w 1364"/>
                  <a:gd name="T1" fmla="*/ 2126 h 2178"/>
                  <a:gd name="T2" fmla="*/ 56 w 1364"/>
                  <a:gd name="T3" fmla="*/ 666 h 2178"/>
                  <a:gd name="T4" fmla="*/ 1298 w 1364"/>
                  <a:gd name="T5" fmla="*/ 666 h 2178"/>
                  <a:gd name="T6" fmla="*/ 1298 w 1364"/>
                  <a:gd name="T7" fmla="*/ 2118 h 2178"/>
                  <a:gd name="T8" fmla="*/ 1298 w 1364"/>
                  <a:gd name="T9" fmla="*/ 2126 h 2178"/>
                  <a:gd name="T10" fmla="*/ 56 w 1364"/>
                  <a:gd name="T11" fmla="*/ 2126 h 2178"/>
                  <a:gd name="T12" fmla="*/ 1364 w 1364"/>
                  <a:gd name="T13" fmla="*/ 0 h 2178"/>
                  <a:gd name="T14" fmla="*/ 0 w 1364"/>
                  <a:gd name="T15" fmla="*/ 0 h 2178"/>
                  <a:gd name="T16" fmla="*/ 0 w 1364"/>
                  <a:gd name="T17" fmla="*/ 2178 h 2178"/>
                  <a:gd name="T18" fmla="*/ 1364 w 1364"/>
                  <a:gd name="T19" fmla="*/ 2178 h 2178"/>
                  <a:gd name="T20" fmla="*/ 1364 w 1364"/>
                  <a:gd name="T21" fmla="*/ 0 h 2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64" h="2178">
                    <a:moveTo>
                      <a:pt x="56" y="2126"/>
                    </a:moveTo>
                    <a:lnTo>
                      <a:pt x="56" y="666"/>
                    </a:lnTo>
                    <a:lnTo>
                      <a:pt x="1298" y="666"/>
                    </a:lnTo>
                    <a:lnTo>
                      <a:pt x="1298" y="2118"/>
                    </a:lnTo>
                    <a:lnTo>
                      <a:pt x="1298" y="2126"/>
                    </a:lnTo>
                    <a:lnTo>
                      <a:pt x="56" y="2126"/>
                    </a:lnTo>
                    <a:moveTo>
                      <a:pt x="1364" y="0"/>
                    </a:moveTo>
                    <a:lnTo>
                      <a:pt x="0" y="0"/>
                    </a:lnTo>
                    <a:lnTo>
                      <a:pt x="0" y="2178"/>
                    </a:lnTo>
                    <a:lnTo>
                      <a:pt x="1364" y="2178"/>
                    </a:lnTo>
                    <a:lnTo>
                      <a:pt x="136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7">
                <a:extLst>
                  <a:ext uri="{FF2B5EF4-FFF2-40B4-BE49-F238E27FC236}">
                    <a16:creationId xmlns:a16="http://schemas.microsoft.com/office/drawing/2014/main" id="{AB22F7DC-3DFD-4CF8-B5C3-AB5B9A5610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36" y="578"/>
                <a:ext cx="1396" cy="2210"/>
              </a:xfrm>
              <a:custGeom>
                <a:avLst/>
                <a:gdLst>
                  <a:gd name="T0" fmla="*/ 1388 w 1396"/>
                  <a:gd name="T1" fmla="*/ 2202 h 2210"/>
                  <a:gd name="T2" fmla="*/ 1388 w 1396"/>
                  <a:gd name="T3" fmla="*/ 2202 h 2210"/>
                  <a:gd name="T4" fmla="*/ 1388 w 1396"/>
                  <a:gd name="T5" fmla="*/ 2194 h 2210"/>
                  <a:gd name="T6" fmla="*/ 1388 w 1396"/>
                  <a:gd name="T7" fmla="*/ 2202 h 2210"/>
                  <a:gd name="T8" fmla="*/ 1396 w 1396"/>
                  <a:gd name="T9" fmla="*/ 2202 h 2210"/>
                  <a:gd name="T10" fmla="*/ 1388 w 1396"/>
                  <a:gd name="T11" fmla="*/ 2202 h 2210"/>
                  <a:gd name="T12" fmla="*/ 16 w 1396"/>
                  <a:gd name="T13" fmla="*/ 2194 h 2210"/>
                  <a:gd name="T14" fmla="*/ 16 w 1396"/>
                  <a:gd name="T15" fmla="*/ 16 h 2210"/>
                  <a:gd name="T16" fmla="*/ 1380 w 1396"/>
                  <a:gd name="T17" fmla="*/ 16 h 2210"/>
                  <a:gd name="T18" fmla="*/ 1380 w 1396"/>
                  <a:gd name="T19" fmla="*/ 2194 h 2210"/>
                  <a:gd name="T20" fmla="*/ 16 w 1396"/>
                  <a:gd name="T21" fmla="*/ 2194 h 2210"/>
                  <a:gd name="T22" fmla="*/ 1396 w 1396"/>
                  <a:gd name="T23" fmla="*/ 0 h 2210"/>
                  <a:gd name="T24" fmla="*/ 0 w 1396"/>
                  <a:gd name="T25" fmla="*/ 0 h 2210"/>
                  <a:gd name="T26" fmla="*/ 0 w 1396"/>
                  <a:gd name="T27" fmla="*/ 2210 h 2210"/>
                  <a:gd name="T28" fmla="*/ 1396 w 1396"/>
                  <a:gd name="T29" fmla="*/ 2210 h 2210"/>
                  <a:gd name="T30" fmla="*/ 1396 w 1396"/>
                  <a:gd name="T31" fmla="*/ 2202 h 2210"/>
                  <a:gd name="T32" fmla="*/ 1396 w 1396"/>
                  <a:gd name="T33" fmla="*/ 0 h 2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96" h="2210">
                    <a:moveTo>
                      <a:pt x="1388" y="2202"/>
                    </a:moveTo>
                    <a:lnTo>
                      <a:pt x="1388" y="2202"/>
                    </a:lnTo>
                    <a:lnTo>
                      <a:pt x="1388" y="2194"/>
                    </a:lnTo>
                    <a:lnTo>
                      <a:pt x="1388" y="2202"/>
                    </a:lnTo>
                    <a:lnTo>
                      <a:pt x="1396" y="2202"/>
                    </a:lnTo>
                    <a:lnTo>
                      <a:pt x="1388" y="2202"/>
                    </a:lnTo>
                    <a:close/>
                    <a:moveTo>
                      <a:pt x="16" y="2194"/>
                    </a:moveTo>
                    <a:lnTo>
                      <a:pt x="16" y="16"/>
                    </a:lnTo>
                    <a:lnTo>
                      <a:pt x="1380" y="16"/>
                    </a:lnTo>
                    <a:lnTo>
                      <a:pt x="1380" y="2194"/>
                    </a:lnTo>
                    <a:lnTo>
                      <a:pt x="16" y="2194"/>
                    </a:lnTo>
                    <a:close/>
                    <a:moveTo>
                      <a:pt x="1396" y="0"/>
                    </a:moveTo>
                    <a:lnTo>
                      <a:pt x="0" y="0"/>
                    </a:lnTo>
                    <a:lnTo>
                      <a:pt x="0" y="2210"/>
                    </a:lnTo>
                    <a:lnTo>
                      <a:pt x="1396" y="2210"/>
                    </a:lnTo>
                    <a:lnTo>
                      <a:pt x="1396" y="2202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rgbClr val="7096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8">
                <a:extLst>
                  <a:ext uri="{FF2B5EF4-FFF2-40B4-BE49-F238E27FC236}">
                    <a16:creationId xmlns:a16="http://schemas.microsoft.com/office/drawing/2014/main" id="{C501B920-F359-4BE2-B67F-D2BBD195B2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36" y="578"/>
                <a:ext cx="1396" cy="2210"/>
              </a:xfrm>
              <a:custGeom>
                <a:avLst/>
                <a:gdLst>
                  <a:gd name="T0" fmla="*/ 1388 w 1396"/>
                  <a:gd name="T1" fmla="*/ 2202 h 2210"/>
                  <a:gd name="T2" fmla="*/ 1388 w 1396"/>
                  <a:gd name="T3" fmla="*/ 2202 h 2210"/>
                  <a:gd name="T4" fmla="*/ 1388 w 1396"/>
                  <a:gd name="T5" fmla="*/ 2194 h 2210"/>
                  <a:gd name="T6" fmla="*/ 1388 w 1396"/>
                  <a:gd name="T7" fmla="*/ 2202 h 2210"/>
                  <a:gd name="T8" fmla="*/ 1396 w 1396"/>
                  <a:gd name="T9" fmla="*/ 2202 h 2210"/>
                  <a:gd name="T10" fmla="*/ 1388 w 1396"/>
                  <a:gd name="T11" fmla="*/ 2202 h 2210"/>
                  <a:gd name="T12" fmla="*/ 16 w 1396"/>
                  <a:gd name="T13" fmla="*/ 2194 h 2210"/>
                  <a:gd name="T14" fmla="*/ 16 w 1396"/>
                  <a:gd name="T15" fmla="*/ 16 h 2210"/>
                  <a:gd name="T16" fmla="*/ 1380 w 1396"/>
                  <a:gd name="T17" fmla="*/ 16 h 2210"/>
                  <a:gd name="T18" fmla="*/ 1380 w 1396"/>
                  <a:gd name="T19" fmla="*/ 2194 h 2210"/>
                  <a:gd name="T20" fmla="*/ 16 w 1396"/>
                  <a:gd name="T21" fmla="*/ 2194 h 2210"/>
                  <a:gd name="T22" fmla="*/ 1396 w 1396"/>
                  <a:gd name="T23" fmla="*/ 0 h 2210"/>
                  <a:gd name="T24" fmla="*/ 0 w 1396"/>
                  <a:gd name="T25" fmla="*/ 0 h 2210"/>
                  <a:gd name="T26" fmla="*/ 0 w 1396"/>
                  <a:gd name="T27" fmla="*/ 2210 h 2210"/>
                  <a:gd name="T28" fmla="*/ 1396 w 1396"/>
                  <a:gd name="T29" fmla="*/ 2210 h 2210"/>
                  <a:gd name="T30" fmla="*/ 1396 w 1396"/>
                  <a:gd name="T31" fmla="*/ 2202 h 2210"/>
                  <a:gd name="T32" fmla="*/ 1396 w 1396"/>
                  <a:gd name="T33" fmla="*/ 0 h 2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96" h="2210">
                    <a:moveTo>
                      <a:pt x="1388" y="2202"/>
                    </a:moveTo>
                    <a:lnTo>
                      <a:pt x="1388" y="2202"/>
                    </a:lnTo>
                    <a:lnTo>
                      <a:pt x="1388" y="2194"/>
                    </a:lnTo>
                    <a:lnTo>
                      <a:pt x="1388" y="2202"/>
                    </a:lnTo>
                    <a:lnTo>
                      <a:pt x="1396" y="2202"/>
                    </a:lnTo>
                    <a:lnTo>
                      <a:pt x="1388" y="2202"/>
                    </a:lnTo>
                    <a:moveTo>
                      <a:pt x="16" y="2194"/>
                    </a:moveTo>
                    <a:lnTo>
                      <a:pt x="16" y="16"/>
                    </a:lnTo>
                    <a:lnTo>
                      <a:pt x="1380" y="16"/>
                    </a:lnTo>
                    <a:lnTo>
                      <a:pt x="1380" y="2194"/>
                    </a:lnTo>
                    <a:lnTo>
                      <a:pt x="16" y="2194"/>
                    </a:lnTo>
                    <a:moveTo>
                      <a:pt x="1396" y="0"/>
                    </a:moveTo>
                    <a:lnTo>
                      <a:pt x="0" y="0"/>
                    </a:lnTo>
                    <a:lnTo>
                      <a:pt x="0" y="2210"/>
                    </a:lnTo>
                    <a:lnTo>
                      <a:pt x="1396" y="2210"/>
                    </a:lnTo>
                    <a:lnTo>
                      <a:pt x="1396" y="2202"/>
                    </a:lnTo>
                    <a:lnTo>
                      <a:pt x="139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9">
                <a:extLst>
                  <a:ext uri="{FF2B5EF4-FFF2-40B4-BE49-F238E27FC236}">
                    <a16:creationId xmlns:a16="http://schemas.microsoft.com/office/drawing/2014/main" id="{92A462F5-5076-449F-973E-A6F8AF787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268"/>
                <a:ext cx="1226" cy="1444"/>
              </a:xfrm>
              <a:prstGeom prst="rect">
                <a:avLst/>
              </a:prstGeom>
              <a:solidFill>
                <a:srgbClr val="00B0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10">
                <a:extLst>
                  <a:ext uri="{FF2B5EF4-FFF2-40B4-BE49-F238E27FC236}">
                    <a16:creationId xmlns:a16="http://schemas.microsoft.com/office/drawing/2014/main" id="{DFA83A9D-DAAA-4242-9198-025503F91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268"/>
                <a:ext cx="1226" cy="1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11">
                <a:extLst>
                  <a:ext uri="{FF2B5EF4-FFF2-40B4-BE49-F238E27FC236}">
                    <a16:creationId xmlns:a16="http://schemas.microsoft.com/office/drawing/2014/main" id="{75805F71-C3A5-4F2A-BF6D-DD0A92584A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8" y="1260"/>
                <a:ext cx="1242" cy="1460"/>
              </a:xfrm>
              <a:custGeom>
                <a:avLst/>
                <a:gdLst>
                  <a:gd name="T0" fmla="*/ 1234 w 1242"/>
                  <a:gd name="T1" fmla="*/ 1452 h 1460"/>
                  <a:gd name="T2" fmla="*/ 1234 w 1242"/>
                  <a:gd name="T3" fmla="*/ 1444 h 1460"/>
                  <a:gd name="T4" fmla="*/ 16 w 1242"/>
                  <a:gd name="T5" fmla="*/ 1444 h 1460"/>
                  <a:gd name="T6" fmla="*/ 16 w 1242"/>
                  <a:gd name="T7" fmla="*/ 16 h 1460"/>
                  <a:gd name="T8" fmla="*/ 1226 w 1242"/>
                  <a:gd name="T9" fmla="*/ 16 h 1460"/>
                  <a:gd name="T10" fmla="*/ 1226 w 1242"/>
                  <a:gd name="T11" fmla="*/ 1452 h 1460"/>
                  <a:gd name="T12" fmla="*/ 1234 w 1242"/>
                  <a:gd name="T13" fmla="*/ 1452 h 1460"/>
                  <a:gd name="T14" fmla="*/ 1234 w 1242"/>
                  <a:gd name="T15" fmla="*/ 1444 h 1460"/>
                  <a:gd name="T16" fmla="*/ 1234 w 1242"/>
                  <a:gd name="T17" fmla="*/ 1452 h 1460"/>
                  <a:gd name="T18" fmla="*/ 1242 w 1242"/>
                  <a:gd name="T19" fmla="*/ 1452 h 1460"/>
                  <a:gd name="T20" fmla="*/ 1242 w 1242"/>
                  <a:gd name="T21" fmla="*/ 0 h 1460"/>
                  <a:gd name="T22" fmla="*/ 0 w 1242"/>
                  <a:gd name="T23" fmla="*/ 0 h 1460"/>
                  <a:gd name="T24" fmla="*/ 0 w 1242"/>
                  <a:gd name="T25" fmla="*/ 1460 h 1460"/>
                  <a:gd name="T26" fmla="*/ 1242 w 1242"/>
                  <a:gd name="T27" fmla="*/ 1460 h 1460"/>
                  <a:gd name="T28" fmla="*/ 1242 w 1242"/>
                  <a:gd name="T29" fmla="*/ 1452 h 1460"/>
                  <a:gd name="T30" fmla="*/ 1234 w 1242"/>
                  <a:gd name="T31" fmla="*/ 1452 h 1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42" h="1460">
                    <a:moveTo>
                      <a:pt x="1234" y="1452"/>
                    </a:moveTo>
                    <a:lnTo>
                      <a:pt x="1234" y="1444"/>
                    </a:lnTo>
                    <a:lnTo>
                      <a:pt x="16" y="1444"/>
                    </a:lnTo>
                    <a:lnTo>
                      <a:pt x="16" y="16"/>
                    </a:lnTo>
                    <a:lnTo>
                      <a:pt x="1226" y="16"/>
                    </a:lnTo>
                    <a:lnTo>
                      <a:pt x="1226" y="1452"/>
                    </a:lnTo>
                    <a:lnTo>
                      <a:pt x="1234" y="1452"/>
                    </a:lnTo>
                    <a:lnTo>
                      <a:pt x="1234" y="1444"/>
                    </a:lnTo>
                    <a:lnTo>
                      <a:pt x="1234" y="1452"/>
                    </a:lnTo>
                    <a:lnTo>
                      <a:pt x="1242" y="1452"/>
                    </a:lnTo>
                    <a:lnTo>
                      <a:pt x="1242" y="0"/>
                    </a:lnTo>
                    <a:lnTo>
                      <a:pt x="0" y="0"/>
                    </a:lnTo>
                    <a:lnTo>
                      <a:pt x="0" y="1460"/>
                    </a:lnTo>
                    <a:lnTo>
                      <a:pt x="1242" y="1460"/>
                    </a:lnTo>
                    <a:lnTo>
                      <a:pt x="1242" y="1452"/>
                    </a:lnTo>
                    <a:lnTo>
                      <a:pt x="1234" y="145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12">
                <a:extLst>
                  <a:ext uri="{FF2B5EF4-FFF2-40B4-BE49-F238E27FC236}">
                    <a16:creationId xmlns:a16="http://schemas.microsoft.com/office/drawing/2014/main" id="{1C7C35BF-C230-42F4-9419-C03A89047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8" y="1260"/>
                <a:ext cx="1242" cy="1460"/>
              </a:xfrm>
              <a:custGeom>
                <a:avLst/>
                <a:gdLst>
                  <a:gd name="T0" fmla="*/ 1234 w 1242"/>
                  <a:gd name="T1" fmla="*/ 1452 h 1460"/>
                  <a:gd name="T2" fmla="*/ 1234 w 1242"/>
                  <a:gd name="T3" fmla="*/ 1444 h 1460"/>
                  <a:gd name="T4" fmla="*/ 16 w 1242"/>
                  <a:gd name="T5" fmla="*/ 1444 h 1460"/>
                  <a:gd name="T6" fmla="*/ 16 w 1242"/>
                  <a:gd name="T7" fmla="*/ 16 h 1460"/>
                  <a:gd name="T8" fmla="*/ 1226 w 1242"/>
                  <a:gd name="T9" fmla="*/ 16 h 1460"/>
                  <a:gd name="T10" fmla="*/ 1226 w 1242"/>
                  <a:gd name="T11" fmla="*/ 1452 h 1460"/>
                  <a:gd name="T12" fmla="*/ 1234 w 1242"/>
                  <a:gd name="T13" fmla="*/ 1452 h 1460"/>
                  <a:gd name="T14" fmla="*/ 1234 w 1242"/>
                  <a:gd name="T15" fmla="*/ 1444 h 1460"/>
                  <a:gd name="T16" fmla="*/ 1234 w 1242"/>
                  <a:gd name="T17" fmla="*/ 1452 h 1460"/>
                  <a:gd name="T18" fmla="*/ 1242 w 1242"/>
                  <a:gd name="T19" fmla="*/ 1452 h 1460"/>
                  <a:gd name="T20" fmla="*/ 1242 w 1242"/>
                  <a:gd name="T21" fmla="*/ 0 h 1460"/>
                  <a:gd name="T22" fmla="*/ 0 w 1242"/>
                  <a:gd name="T23" fmla="*/ 0 h 1460"/>
                  <a:gd name="T24" fmla="*/ 0 w 1242"/>
                  <a:gd name="T25" fmla="*/ 1460 h 1460"/>
                  <a:gd name="T26" fmla="*/ 1242 w 1242"/>
                  <a:gd name="T27" fmla="*/ 1460 h 1460"/>
                  <a:gd name="T28" fmla="*/ 1242 w 1242"/>
                  <a:gd name="T29" fmla="*/ 1452 h 1460"/>
                  <a:gd name="T30" fmla="*/ 1234 w 1242"/>
                  <a:gd name="T31" fmla="*/ 1452 h 1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42" h="1460">
                    <a:moveTo>
                      <a:pt x="1234" y="1452"/>
                    </a:moveTo>
                    <a:lnTo>
                      <a:pt x="1234" y="1444"/>
                    </a:lnTo>
                    <a:lnTo>
                      <a:pt x="16" y="1444"/>
                    </a:lnTo>
                    <a:lnTo>
                      <a:pt x="16" y="16"/>
                    </a:lnTo>
                    <a:lnTo>
                      <a:pt x="1226" y="16"/>
                    </a:lnTo>
                    <a:lnTo>
                      <a:pt x="1226" y="1452"/>
                    </a:lnTo>
                    <a:lnTo>
                      <a:pt x="1234" y="1452"/>
                    </a:lnTo>
                    <a:lnTo>
                      <a:pt x="1234" y="1444"/>
                    </a:lnTo>
                    <a:lnTo>
                      <a:pt x="1234" y="1452"/>
                    </a:lnTo>
                    <a:lnTo>
                      <a:pt x="1242" y="1452"/>
                    </a:lnTo>
                    <a:lnTo>
                      <a:pt x="1242" y="0"/>
                    </a:lnTo>
                    <a:lnTo>
                      <a:pt x="0" y="0"/>
                    </a:lnTo>
                    <a:lnTo>
                      <a:pt x="0" y="1460"/>
                    </a:lnTo>
                    <a:lnTo>
                      <a:pt x="1242" y="1460"/>
                    </a:lnTo>
                    <a:lnTo>
                      <a:pt x="1242" y="1452"/>
                    </a:lnTo>
                    <a:lnTo>
                      <a:pt x="1234" y="145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13">
                <a:extLst>
                  <a:ext uri="{FF2B5EF4-FFF2-40B4-BE49-F238E27FC236}">
                    <a16:creationId xmlns:a16="http://schemas.microsoft.com/office/drawing/2014/main" id="{23F47AE9-980E-4A3E-805C-82E707BD4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1679"/>
                <a:ext cx="1082" cy="80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14">
                <a:extLst>
                  <a:ext uri="{FF2B5EF4-FFF2-40B4-BE49-F238E27FC236}">
                    <a16:creationId xmlns:a16="http://schemas.microsoft.com/office/drawing/2014/main" id="{1650C997-57F0-472A-A599-0C7E96D8B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2" y="1673"/>
                <a:ext cx="1094" cy="92"/>
              </a:xfrm>
              <a:custGeom>
                <a:avLst/>
                <a:gdLst>
                  <a:gd name="T0" fmla="*/ 1088 w 1094"/>
                  <a:gd name="T1" fmla="*/ 86 h 92"/>
                  <a:gd name="T2" fmla="*/ 1088 w 1094"/>
                  <a:gd name="T3" fmla="*/ 80 h 92"/>
                  <a:gd name="T4" fmla="*/ 12 w 1094"/>
                  <a:gd name="T5" fmla="*/ 80 h 92"/>
                  <a:gd name="T6" fmla="*/ 12 w 1094"/>
                  <a:gd name="T7" fmla="*/ 12 h 92"/>
                  <a:gd name="T8" fmla="*/ 1082 w 1094"/>
                  <a:gd name="T9" fmla="*/ 12 h 92"/>
                  <a:gd name="T10" fmla="*/ 1082 w 1094"/>
                  <a:gd name="T11" fmla="*/ 86 h 92"/>
                  <a:gd name="T12" fmla="*/ 1088 w 1094"/>
                  <a:gd name="T13" fmla="*/ 86 h 92"/>
                  <a:gd name="T14" fmla="*/ 1088 w 1094"/>
                  <a:gd name="T15" fmla="*/ 80 h 92"/>
                  <a:gd name="T16" fmla="*/ 1088 w 1094"/>
                  <a:gd name="T17" fmla="*/ 86 h 92"/>
                  <a:gd name="T18" fmla="*/ 1094 w 1094"/>
                  <a:gd name="T19" fmla="*/ 86 h 92"/>
                  <a:gd name="T20" fmla="*/ 1094 w 1094"/>
                  <a:gd name="T21" fmla="*/ 0 h 92"/>
                  <a:gd name="T22" fmla="*/ 0 w 1094"/>
                  <a:gd name="T23" fmla="*/ 0 h 92"/>
                  <a:gd name="T24" fmla="*/ 0 w 1094"/>
                  <a:gd name="T25" fmla="*/ 92 h 92"/>
                  <a:gd name="T26" fmla="*/ 1094 w 1094"/>
                  <a:gd name="T27" fmla="*/ 92 h 92"/>
                  <a:gd name="T28" fmla="*/ 1094 w 1094"/>
                  <a:gd name="T29" fmla="*/ 86 h 92"/>
                  <a:gd name="T30" fmla="*/ 1088 w 1094"/>
                  <a:gd name="T31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4" h="92">
                    <a:moveTo>
                      <a:pt x="1088" y="86"/>
                    </a:moveTo>
                    <a:lnTo>
                      <a:pt x="1088" y="80"/>
                    </a:lnTo>
                    <a:lnTo>
                      <a:pt x="12" y="80"/>
                    </a:lnTo>
                    <a:lnTo>
                      <a:pt x="12" y="12"/>
                    </a:lnTo>
                    <a:lnTo>
                      <a:pt x="1082" y="12"/>
                    </a:lnTo>
                    <a:lnTo>
                      <a:pt x="1082" y="86"/>
                    </a:lnTo>
                    <a:lnTo>
                      <a:pt x="1088" y="86"/>
                    </a:lnTo>
                    <a:lnTo>
                      <a:pt x="1088" y="80"/>
                    </a:lnTo>
                    <a:lnTo>
                      <a:pt x="1088" y="86"/>
                    </a:lnTo>
                    <a:lnTo>
                      <a:pt x="1094" y="86"/>
                    </a:lnTo>
                    <a:lnTo>
                      <a:pt x="1094" y="0"/>
                    </a:lnTo>
                    <a:lnTo>
                      <a:pt x="0" y="0"/>
                    </a:lnTo>
                    <a:lnTo>
                      <a:pt x="0" y="92"/>
                    </a:lnTo>
                    <a:lnTo>
                      <a:pt x="1094" y="92"/>
                    </a:lnTo>
                    <a:lnTo>
                      <a:pt x="1094" y="86"/>
                    </a:lnTo>
                    <a:lnTo>
                      <a:pt x="1088" y="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Rectangle 15">
                <a:extLst>
                  <a:ext uri="{FF2B5EF4-FFF2-40B4-BE49-F238E27FC236}">
                    <a16:creationId xmlns:a16="http://schemas.microsoft.com/office/drawing/2014/main" id="{DBE61C92-E0B2-45F6-9216-D8A9D1543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1485"/>
                <a:ext cx="1082" cy="96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6">
                <a:extLst>
                  <a:ext uri="{FF2B5EF4-FFF2-40B4-BE49-F238E27FC236}">
                    <a16:creationId xmlns:a16="http://schemas.microsoft.com/office/drawing/2014/main" id="{AF08CDA0-0AC6-4C9C-95D6-ACCFBB647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2" y="1479"/>
                <a:ext cx="1094" cy="108"/>
              </a:xfrm>
              <a:custGeom>
                <a:avLst/>
                <a:gdLst>
                  <a:gd name="T0" fmla="*/ 1088 w 1094"/>
                  <a:gd name="T1" fmla="*/ 102 h 108"/>
                  <a:gd name="T2" fmla="*/ 1088 w 1094"/>
                  <a:gd name="T3" fmla="*/ 96 h 108"/>
                  <a:gd name="T4" fmla="*/ 12 w 1094"/>
                  <a:gd name="T5" fmla="*/ 96 h 108"/>
                  <a:gd name="T6" fmla="*/ 12 w 1094"/>
                  <a:gd name="T7" fmla="*/ 12 h 108"/>
                  <a:gd name="T8" fmla="*/ 1082 w 1094"/>
                  <a:gd name="T9" fmla="*/ 12 h 108"/>
                  <a:gd name="T10" fmla="*/ 1082 w 1094"/>
                  <a:gd name="T11" fmla="*/ 102 h 108"/>
                  <a:gd name="T12" fmla="*/ 1088 w 1094"/>
                  <a:gd name="T13" fmla="*/ 102 h 108"/>
                  <a:gd name="T14" fmla="*/ 1088 w 1094"/>
                  <a:gd name="T15" fmla="*/ 96 h 108"/>
                  <a:gd name="T16" fmla="*/ 1088 w 1094"/>
                  <a:gd name="T17" fmla="*/ 102 h 108"/>
                  <a:gd name="T18" fmla="*/ 1094 w 1094"/>
                  <a:gd name="T19" fmla="*/ 102 h 108"/>
                  <a:gd name="T20" fmla="*/ 1094 w 1094"/>
                  <a:gd name="T21" fmla="*/ 0 h 108"/>
                  <a:gd name="T22" fmla="*/ 0 w 1094"/>
                  <a:gd name="T23" fmla="*/ 0 h 108"/>
                  <a:gd name="T24" fmla="*/ 0 w 1094"/>
                  <a:gd name="T25" fmla="*/ 108 h 108"/>
                  <a:gd name="T26" fmla="*/ 1094 w 1094"/>
                  <a:gd name="T27" fmla="*/ 108 h 108"/>
                  <a:gd name="T28" fmla="*/ 1094 w 1094"/>
                  <a:gd name="T29" fmla="*/ 102 h 108"/>
                  <a:gd name="T30" fmla="*/ 1088 w 1094"/>
                  <a:gd name="T31" fmla="*/ 10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4" h="108">
                    <a:moveTo>
                      <a:pt x="1088" y="102"/>
                    </a:moveTo>
                    <a:lnTo>
                      <a:pt x="1088" y="96"/>
                    </a:lnTo>
                    <a:lnTo>
                      <a:pt x="12" y="96"/>
                    </a:lnTo>
                    <a:lnTo>
                      <a:pt x="12" y="12"/>
                    </a:lnTo>
                    <a:lnTo>
                      <a:pt x="1082" y="12"/>
                    </a:lnTo>
                    <a:lnTo>
                      <a:pt x="1082" y="102"/>
                    </a:lnTo>
                    <a:lnTo>
                      <a:pt x="1088" y="102"/>
                    </a:lnTo>
                    <a:lnTo>
                      <a:pt x="1088" y="96"/>
                    </a:lnTo>
                    <a:lnTo>
                      <a:pt x="1088" y="102"/>
                    </a:lnTo>
                    <a:lnTo>
                      <a:pt x="1094" y="102"/>
                    </a:lnTo>
                    <a:lnTo>
                      <a:pt x="1094" y="0"/>
                    </a:lnTo>
                    <a:lnTo>
                      <a:pt x="0" y="0"/>
                    </a:lnTo>
                    <a:lnTo>
                      <a:pt x="0" y="108"/>
                    </a:lnTo>
                    <a:lnTo>
                      <a:pt x="1094" y="108"/>
                    </a:lnTo>
                    <a:lnTo>
                      <a:pt x="1094" y="102"/>
                    </a:lnTo>
                    <a:lnTo>
                      <a:pt x="1088" y="1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17">
                <a:extLst>
                  <a:ext uri="{FF2B5EF4-FFF2-40B4-BE49-F238E27FC236}">
                    <a16:creationId xmlns:a16="http://schemas.microsoft.com/office/drawing/2014/main" id="{90F0F5C1-C464-42B9-A391-3AE93890AD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1753"/>
                <a:ext cx="1082" cy="8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18">
                <a:extLst>
                  <a:ext uri="{FF2B5EF4-FFF2-40B4-BE49-F238E27FC236}">
                    <a16:creationId xmlns:a16="http://schemas.microsoft.com/office/drawing/2014/main" id="{765C31DF-DD8E-4E81-905A-14CF5EBAB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1753"/>
                <a:ext cx="1082" cy="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9">
                <a:extLst>
                  <a:ext uri="{FF2B5EF4-FFF2-40B4-BE49-F238E27FC236}">
                    <a16:creationId xmlns:a16="http://schemas.microsoft.com/office/drawing/2014/main" id="{BE1A85B8-0E9F-49DA-BE72-87AF44851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2" y="1747"/>
                <a:ext cx="1094" cy="95"/>
              </a:xfrm>
              <a:custGeom>
                <a:avLst/>
                <a:gdLst>
                  <a:gd name="T0" fmla="*/ 1088 w 1094"/>
                  <a:gd name="T1" fmla="*/ 88 h 95"/>
                  <a:gd name="T2" fmla="*/ 1088 w 1094"/>
                  <a:gd name="T3" fmla="*/ 82 h 95"/>
                  <a:gd name="T4" fmla="*/ 12 w 1094"/>
                  <a:gd name="T5" fmla="*/ 82 h 95"/>
                  <a:gd name="T6" fmla="*/ 12 w 1094"/>
                  <a:gd name="T7" fmla="*/ 12 h 95"/>
                  <a:gd name="T8" fmla="*/ 1082 w 1094"/>
                  <a:gd name="T9" fmla="*/ 12 h 95"/>
                  <a:gd name="T10" fmla="*/ 1082 w 1094"/>
                  <a:gd name="T11" fmla="*/ 88 h 95"/>
                  <a:gd name="T12" fmla="*/ 1088 w 1094"/>
                  <a:gd name="T13" fmla="*/ 88 h 95"/>
                  <a:gd name="T14" fmla="*/ 1088 w 1094"/>
                  <a:gd name="T15" fmla="*/ 82 h 95"/>
                  <a:gd name="T16" fmla="*/ 1088 w 1094"/>
                  <a:gd name="T17" fmla="*/ 88 h 95"/>
                  <a:gd name="T18" fmla="*/ 1094 w 1094"/>
                  <a:gd name="T19" fmla="*/ 88 h 95"/>
                  <a:gd name="T20" fmla="*/ 1094 w 1094"/>
                  <a:gd name="T21" fmla="*/ 0 h 95"/>
                  <a:gd name="T22" fmla="*/ 0 w 1094"/>
                  <a:gd name="T23" fmla="*/ 0 h 95"/>
                  <a:gd name="T24" fmla="*/ 0 w 1094"/>
                  <a:gd name="T25" fmla="*/ 95 h 95"/>
                  <a:gd name="T26" fmla="*/ 1094 w 1094"/>
                  <a:gd name="T27" fmla="*/ 95 h 95"/>
                  <a:gd name="T28" fmla="*/ 1094 w 1094"/>
                  <a:gd name="T29" fmla="*/ 88 h 95"/>
                  <a:gd name="T30" fmla="*/ 1088 w 1094"/>
                  <a:gd name="T31" fmla="*/ 8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4" h="95">
                    <a:moveTo>
                      <a:pt x="1088" y="88"/>
                    </a:moveTo>
                    <a:lnTo>
                      <a:pt x="1088" y="82"/>
                    </a:lnTo>
                    <a:lnTo>
                      <a:pt x="12" y="82"/>
                    </a:lnTo>
                    <a:lnTo>
                      <a:pt x="12" y="12"/>
                    </a:lnTo>
                    <a:lnTo>
                      <a:pt x="1082" y="12"/>
                    </a:lnTo>
                    <a:lnTo>
                      <a:pt x="1082" y="88"/>
                    </a:lnTo>
                    <a:lnTo>
                      <a:pt x="1088" y="88"/>
                    </a:lnTo>
                    <a:lnTo>
                      <a:pt x="1088" y="82"/>
                    </a:lnTo>
                    <a:lnTo>
                      <a:pt x="1088" y="88"/>
                    </a:lnTo>
                    <a:lnTo>
                      <a:pt x="1094" y="88"/>
                    </a:lnTo>
                    <a:lnTo>
                      <a:pt x="1094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1094" y="95"/>
                    </a:lnTo>
                    <a:lnTo>
                      <a:pt x="1094" y="88"/>
                    </a:lnTo>
                    <a:lnTo>
                      <a:pt x="1088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20">
                <a:extLst>
                  <a:ext uri="{FF2B5EF4-FFF2-40B4-BE49-F238E27FC236}">
                    <a16:creationId xmlns:a16="http://schemas.microsoft.com/office/drawing/2014/main" id="{CB8374B9-4E2D-4F6B-9266-90D8116E7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2" y="1747"/>
                <a:ext cx="1094" cy="95"/>
              </a:xfrm>
              <a:custGeom>
                <a:avLst/>
                <a:gdLst>
                  <a:gd name="T0" fmla="*/ 1088 w 1094"/>
                  <a:gd name="T1" fmla="*/ 88 h 95"/>
                  <a:gd name="T2" fmla="*/ 1088 w 1094"/>
                  <a:gd name="T3" fmla="*/ 82 h 95"/>
                  <a:gd name="T4" fmla="*/ 12 w 1094"/>
                  <a:gd name="T5" fmla="*/ 82 h 95"/>
                  <a:gd name="T6" fmla="*/ 12 w 1094"/>
                  <a:gd name="T7" fmla="*/ 12 h 95"/>
                  <a:gd name="T8" fmla="*/ 1082 w 1094"/>
                  <a:gd name="T9" fmla="*/ 12 h 95"/>
                  <a:gd name="T10" fmla="*/ 1082 w 1094"/>
                  <a:gd name="T11" fmla="*/ 88 h 95"/>
                  <a:gd name="T12" fmla="*/ 1088 w 1094"/>
                  <a:gd name="T13" fmla="*/ 88 h 95"/>
                  <a:gd name="T14" fmla="*/ 1088 w 1094"/>
                  <a:gd name="T15" fmla="*/ 82 h 95"/>
                  <a:gd name="T16" fmla="*/ 1088 w 1094"/>
                  <a:gd name="T17" fmla="*/ 88 h 95"/>
                  <a:gd name="T18" fmla="*/ 1094 w 1094"/>
                  <a:gd name="T19" fmla="*/ 88 h 95"/>
                  <a:gd name="T20" fmla="*/ 1094 w 1094"/>
                  <a:gd name="T21" fmla="*/ 0 h 95"/>
                  <a:gd name="T22" fmla="*/ 0 w 1094"/>
                  <a:gd name="T23" fmla="*/ 0 h 95"/>
                  <a:gd name="T24" fmla="*/ 0 w 1094"/>
                  <a:gd name="T25" fmla="*/ 95 h 95"/>
                  <a:gd name="T26" fmla="*/ 1094 w 1094"/>
                  <a:gd name="T27" fmla="*/ 95 h 95"/>
                  <a:gd name="T28" fmla="*/ 1094 w 1094"/>
                  <a:gd name="T29" fmla="*/ 88 h 95"/>
                  <a:gd name="T30" fmla="*/ 1088 w 1094"/>
                  <a:gd name="T31" fmla="*/ 8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4" h="95">
                    <a:moveTo>
                      <a:pt x="1088" y="88"/>
                    </a:moveTo>
                    <a:lnTo>
                      <a:pt x="1088" y="82"/>
                    </a:lnTo>
                    <a:lnTo>
                      <a:pt x="12" y="82"/>
                    </a:lnTo>
                    <a:lnTo>
                      <a:pt x="12" y="12"/>
                    </a:lnTo>
                    <a:lnTo>
                      <a:pt x="1082" y="12"/>
                    </a:lnTo>
                    <a:lnTo>
                      <a:pt x="1082" y="88"/>
                    </a:lnTo>
                    <a:lnTo>
                      <a:pt x="1088" y="88"/>
                    </a:lnTo>
                    <a:lnTo>
                      <a:pt x="1088" y="82"/>
                    </a:lnTo>
                    <a:lnTo>
                      <a:pt x="1088" y="88"/>
                    </a:lnTo>
                    <a:lnTo>
                      <a:pt x="1094" y="88"/>
                    </a:lnTo>
                    <a:lnTo>
                      <a:pt x="1094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1094" y="95"/>
                    </a:lnTo>
                    <a:lnTo>
                      <a:pt x="1094" y="88"/>
                    </a:lnTo>
                    <a:lnTo>
                      <a:pt x="1088" y="8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21">
                <a:extLst>
                  <a:ext uri="{FF2B5EF4-FFF2-40B4-BE49-F238E27FC236}">
                    <a16:creationId xmlns:a16="http://schemas.microsoft.com/office/drawing/2014/main" id="{CE1CCA06-C278-43D5-A5A0-EBC6BF8C7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1835"/>
                <a:ext cx="1082" cy="83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22">
                <a:extLst>
                  <a:ext uri="{FF2B5EF4-FFF2-40B4-BE49-F238E27FC236}">
                    <a16:creationId xmlns:a16="http://schemas.microsoft.com/office/drawing/2014/main" id="{D8AD7A30-1E12-4164-B1DB-B2F95AE5C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1835"/>
                <a:ext cx="1082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23">
                <a:extLst>
                  <a:ext uri="{FF2B5EF4-FFF2-40B4-BE49-F238E27FC236}">
                    <a16:creationId xmlns:a16="http://schemas.microsoft.com/office/drawing/2014/main" id="{4131A02A-F38E-4F8C-8CE6-6B3DCA7FA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2" y="1829"/>
                <a:ext cx="1094" cy="95"/>
              </a:xfrm>
              <a:custGeom>
                <a:avLst/>
                <a:gdLst>
                  <a:gd name="T0" fmla="*/ 1088 w 1094"/>
                  <a:gd name="T1" fmla="*/ 89 h 95"/>
                  <a:gd name="T2" fmla="*/ 1088 w 1094"/>
                  <a:gd name="T3" fmla="*/ 83 h 95"/>
                  <a:gd name="T4" fmla="*/ 12 w 1094"/>
                  <a:gd name="T5" fmla="*/ 83 h 95"/>
                  <a:gd name="T6" fmla="*/ 12 w 1094"/>
                  <a:gd name="T7" fmla="*/ 13 h 95"/>
                  <a:gd name="T8" fmla="*/ 1082 w 1094"/>
                  <a:gd name="T9" fmla="*/ 13 h 95"/>
                  <a:gd name="T10" fmla="*/ 1082 w 1094"/>
                  <a:gd name="T11" fmla="*/ 89 h 95"/>
                  <a:gd name="T12" fmla="*/ 1088 w 1094"/>
                  <a:gd name="T13" fmla="*/ 89 h 95"/>
                  <a:gd name="T14" fmla="*/ 1088 w 1094"/>
                  <a:gd name="T15" fmla="*/ 83 h 95"/>
                  <a:gd name="T16" fmla="*/ 1088 w 1094"/>
                  <a:gd name="T17" fmla="*/ 89 h 95"/>
                  <a:gd name="T18" fmla="*/ 1094 w 1094"/>
                  <a:gd name="T19" fmla="*/ 89 h 95"/>
                  <a:gd name="T20" fmla="*/ 1094 w 1094"/>
                  <a:gd name="T21" fmla="*/ 0 h 95"/>
                  <a:gd name="T22" fmla="*/ 0 w 1094"/>
                  <a:gd name="T23" fmla="*/ 0 h 95"/>
                  <a:gd name="T24" fmla="*/ 0 w 1094"/>
                  <a:gd name="T25" fmla="*/ 95 h 95"/>
                  <a:gd name="T26" fmla="*/ 1094 w 1094"/>
                  <a:gd name="T27" fmla="*/ 95 h 95"/>
                  <a:gd name="T28" fmla="*/ 1094 w 1094"/>
                  <a:gd name="T29" fmla="*/ 89 h 95"/>
                  <a:gd name="T30" fmla="*/ 1088 w 1094"/>
                  <a:gd name="T31" fmla="*/ 8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4" h="95">
                    <a:moveTo>
                      <a:pt x="1088" y="89"/>
                    </a:moveTo>
                    <a:lnTo>
                      <a:pt x="1088" y="83"/>
                    </a:lnTo>
                    <a:lnTo>
                      <a:pt x="12" y="83"/>
                    </a:lnTo>
                    <a:lnTo>
                      <a:pt x="12" y="13"/>
                    </a:lnTo>
                    <a:lnTo>
                      <a:pt x="1082" y="13"/>
                    </a:lnTo>
                    <a:lnTo>
                      <a:pt x="1082" y="89"/>
                    </a:lnTo>
                    <a:lnTo>
                      <a:pt x="1088" y="89"/>
                    </a:lnTo>
                    <a:lnTo>
                      <a:pt x="1088" y="83"/>
                    </a:lnTo>
                    <a:lnTo>
                      <a:pt x="1088" y="89"/>
                    </a:lnTo>
                    <a:lnTo>
                      <a:pt x="1094" y="89"/>
                    </a:lnTo>
                    <a:lnTo>
                      <a:pt x="1094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1094" y="95"/>
                    </a:lnTo>
                    <a:lnTo>
                      <a:pt x="1094" y="89"/>
                    </a:lnTo>
                    <a:lnTo>
                      <a:pt x="1088" y="8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24">
                <a:extLst>
                  <a:ext uri="{FF2B5EF4-FFF2-40B4-BE49-F238E27FC236}">
                    <a16:creationId xmlns:a16="http://schemas.microsoft.com/office/drawing/2014/main" id="{7107910B-9759-4339-A5E2-E124DB4D30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2" y="1829"/>
                <a:ext cx="1094" cy="95"/>
              </a:xfrm>
              <a:custGeom>
                <a:avLst/>
                <a:gdLst>
                  <a:gd name="T0" fmla="*/ 1088 w 1094"/>
                  <a:gd name="T1" fmla="*/ 89 h 95"/>
                  <a:gd name="T2" fmla="*/ 1088 w 1094"/>
                  <a:gd name="T3" fmla="*/ 83 h 95"/>
                  <a:gd name="T4" fmla="*/ 12 w 1094"/>
                  <a:gd name="T5" fmla="*/ 83 h 95"/>
                  <a:gd name="T6" fmla="*/ 12 w 1094"/>
                  <a:gd name="T7" fmla="*/ 13 h 95"/>
                  <a:gd name="T8" fmla="*/ 1082 w 1094"/>
                  <a:gd name="T9" fmla="*/ 13 h 95"/>
                  <a:gd name="T10" fmla="*/ 1082 w 1094"/>
                  <a:gd name="T11" fmla="*/ 89 h 95"/>
                  <a:gd name="T12" fmla="*/ 1088 w 1094"/>
                  <a:gd name="T13" fmla="*/ 89 h 95"/>
                  <a:gd name="T14" fmla="*/ 1088 w 1094"/>
                  <a:gd name="T15" fmla="*/ 83 h 95"/>
                  <a:gd name="T16" fmla="*/ 1088 w 1094"/>
                  <a:gd name="T17" fmla="*/ 89 h 95"/>
                  <a:gd name="T18" fmla="*/ 1094 w 1094"/>
                  <a:gd name="T19" fmla="*/ 89 h 95"/>
                  <a:gd name="T20" fmla="*/ 1094 w 1094"/>
                  <a:gd name="T21" fmla="*/ 0 h 95"/>
                  <a:gd name="T22" fmla="*/ 0 w 1094"/>
                  <a:gd name="T23" fmla="*/ 0 h 95"/>
                  <a:gd name="T24" fmla="*/ 0 w 1094"/>
                  <a:gd name="T25" fmla="*/ 95 h 95"/>
                  <a:gd name="T26" fmla="*/ 1094 w 1094"/>
                  <a:gd name="T27" fmla="*/ 95 h 95"/>
                  <a:gd name="T28" fmla="*/ 1094 w 1094"/>
                  <a:gd name="T29" fmla="*/ 89 h 95"/>
                  <a:gd name="T30" fmla="*/ 1088 w 1094"/>
                  <a:gd name="T31" fmla="*/ 8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4" h="95">
                    <a:moveTo>
                      <a:pt x="1088" y="89"/>
                    </a:moveTo>
                    <a:lnTo>
                      <a:pt x="1088" y="83"/>
                    </a:lnTo>
                    <a:lnTo>
                      <a:pt x="12" y="83"/>
                    </a:lnTo>
                    <a:lnTo>
                      <a:pt x="12" y="13"/>
                    </a:lnTo>
                    <a:lnTo>
                      <a:pt x="1082" y="13"/>
                    </a:lnTo>
                    <a:lnTo>
                      <a:pt x="1082" y="89"/>
                    </a:lnTo>
                    <a:lnTo>
                      <a:pt x="1088" y="89"/>
                    </a:lnTo>
                    <a:lnTo>
                      <a:pt x="1088" y="83"/>
                    </a:lnTo>
                    <a:lnTo>
                      <a:pt x="1088" y="89"/>
                    </a:lnTo>
                    <a:lnTo>
                      <a:pt x="1094" y="89"/>
                    </a:lnTo>
                    <a:lnTo>
                      <a:pt x="1094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1094" y="95"/>
                    </a:lnTo>
                    <a:lnTo>
                      <a:pt x="1094" y="89"/>
                    </a:lnTo>
                    <a:lnTo>
                      <a:pt x="1088" y="8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25">
                <a:extLst>
                  <a:ext uri="{FF2B5EF4-FFF2-40B4-BE49-F238E27FC236}">
                    <a16:creationId xmlns:a16="http://schemas.microsoft.com/office/drawing/2014/main" id="{98A11469-5824-45A5-A3B1-36BB13EBC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1912"/>
                <a:ext cx="1082" cy="80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09A74ED9-B10B-418E-A4F5-04D09D00E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2" y="1906"/>
                <a:ext cx="1094" cy="92"/>
              </a:xfrm>
              <a:custGeom>
                <a:avLst/>
                <a:gdLst>
                  <a:gd name="T0" fmla="*/ 1088 w 1094"/>
                  <a:gd name="T1" fmla="*/ 86 h 92"/>
                  <a:gd name="T2" fmla="*/ 1088 w 1094"/>
                  <a:gd name="T3" fmla="*/ 80 h 92"/>
                  <a:gd name="T4" fmla="*/ 12 w 1094"/>
                  <a:gd name="T5" fmla="*/ 80 h 92"/>
                  <a:gd name="T6" fmla="*/ 12 w 1094"/>
                  <a:gd name="T7" fmla="*/ 12 h 92"/>
                  <a:gd name="T8" fmla="*/ 1082 w 1094"/>
                  <a:gd name="T9" fmla="*/ 12 h 92"/>
                  <a:gd name="T10" fmla="*/ 1082 w 1094"/>
                  <a:gd name="T11" fmla="*/ 86 h 92"/>
                  <a:gd name="T12" fmla="*/ 1088 w 1094"/>
                  <a:gd name="T13" fmla="*/ 86 h 92"/>
                  <a:gd name="T14" fmla="*/ 1088 w 1094"/>
                  <a:gd name="T15" fmla="*/ 80 h 92"/>
                  <a:gd name="T16" fmla="*/ 1088 w 1094"/>
                  <a:gd name="T17" fmla="*/ 86 h 92"/>
                  <a:gd name="T18" fmla="*/ 1094 w 1094"/>
                  <a:gd name="T19" fmla="*/ 86 h 92"/>
                  <a:gd name="T20" fmla="*/ 1094 w 1094"/>
                  <a:gd name="T21" fmla="*/ 0 h 92"/>
                  <a:gd name="T22" fmla="*/ 0 w 1094"/>
                  <a:gd name="T23" fmla="*/ 0 h 92"/>
                  <a:gd name="T24" fmla="*/ 0 w 1094"/>
                  <a:gd name="T25" fmla="*/ 92 h 92"/>
                  <a:gd name="T26" fmla="*/ 1094 w 1094"/>
                  <a:gd name="T27" fmla="*/ 92 h 92"/>
                  <a:gd name="T28" fmla="*/ 1094 w 1094"/>
                  <a:gd name="T29" fmla="*/ 86 h 92"/>
                  <a:gd name="T30" fmla="*/ 1088 w 1094"/>
                  <a:gd name="T31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4" h="92">
                    <a:moveTo>
                      <a:pt x="1088" y="86"/>
                    </a:moveTo>
                    <a:lnTo>
                      <a:pt x="1088" y="80"/>
                    </a:lnTo>
                    <a:lnTo>
                      <a:pt x="12" y="80"/>
                    </a:lnTo>
                    <a:lnTo>
                      <a:pt x="12" y="12"/>
                    </a:lnTo>
                    <a:lnTo>
                      <a:pt x="1082" y="12"/>
                    </a:lnTo>
                    <a:lnTo>
                      <a:pt x="1082" y="86"/>
                    </a:lnTo>
                    <a:lnTo>
                      <a:pt x="1088" y="86"/>
                    </a:lnTo>
                    <a:lnTo>
                      <a:pt x="1088" y="80"/>
                    </a:lnTo>
                    <a:lnTo>
                      <a:pt x="1088" y="86"/>
                    </a:lnTo>
                    <a:lnTo>
                      <a:pt x="1094" y="86"/>
                    </a:lnTo>
                    <a:lnTo>
                      <a:pt x="1094" y="0"/>
                    </a:lnTo>
                    <a:lnTo>
                      <a:pt x="0" y="0"/>
                    </a:lnTo>
                    <a:lnTo>
                      <a:pt x="0" y="92"/>
                    </a:lnTo>
                    <a:lnTo>
                      <a:pt x="1094" y="92"/>
                    </a:lnTo>
                    <a:lnTo>
                      <a:pt x="1094" y="86"/>
                    </a:lnTo>
                    <a:lnTo>
                      <a:pt x="1088" y="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27">
                <a:extLst>
                  <a:ext uri="{FF2B5EF4-FFF2-40B4-BE49-F238E27FC236}">
                    <a16:creationId xmlns:a16="http://schemas.microsoft.com/office/drawing/2014/main" id="{F4EBA42D-A5AD-46F0-9B23-90281E948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1990"/>
                <a:ext cx="1082" cy="8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28">
                <a:extLst>
                  <a:ext uri="{FF2B5EF4-FFF2-40B4-BE49-F238E27FC236}">
                    <a16:creationId xmlns:a16="http://schemas.microsoft.com/office/drawing/2014/main" id="{5E07FD7E-FAF7-401C-87D1-06C775B31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2" y="1984"/>
                <a:ext cx="1094" cy="94"/>
              </a:xfrm>
              <a:custGeom>
                <a:avLst/>
                <a:gdLst>
                  <a:gd name="T0" fmla="*/ 1088 w 1094"/>
                  <a:gd name="T1" fmla="*/ 88 h 94"/>
                  <a:gd name="T2" fmla="*/ 1088 w 1094"/>
                  <a:gd name="T3" fmla="*/ 82 h 94"/>
                  <a:gd name="T4" fmla="*/ 12 w 1094"/>
                  <a:gd name="T5" fmla="*/ 82 h 94"/>
                  <a:gd name="T6" fmla="*/ 12 w 1094"/>
                  <a:gd name="T7" fmla="*/ 12 h 94"/>
                  <a:gd name="T8" fmla="*/ 1082 w 1094"/>
                  <a:gd name="T9" fmla="*/ 12 h 94"/>
                  <a:gd name="T10" fmla="*/ 1082 w 1094"/>
                  <a:gd name="T11" fmla="*/ 88 h 94"/>
                  <a:gd name="T12" fmla="*/ 1088 w 1094"/>
                  <a:gd name="T13" fmla="*/ 88 h 94"/>
                  <a:gd name="T14" fmla="*/ 1088 w 1094"/>
                  <a:gd name="T15" fmla="*/ 82 h 94"/>
                  <a:gd name="T16" fmla="*/ 1088 w 1094"/>
                  <a:gd name="T17" fmla="*/ 88 h 94"/>
                  <a:gd name="T18" fmla="*/ 1094 w 1094"/>
                  <a:gd name="T19" fmla="*/ 88 h 94"/>
                  <a:gd name="T20" fmla="*/ 1094 w 1094"/>
                  <a:gd name="T21" fmla="*/ 0 h 94"/>
                  <a:gd name="T22" fmla="*/ 0 w 1094"/>
                  <a:gd name="T23" fmla="*/ 0 h 94"/>
                  <a:gd name="T24" fmla="*/ 0 w 1094"/>
                  <a:gd name="T25" fmla="*/ 94 h 94"/>
                  <a:gd name="T26" fmla="*/ 1094 w 1094"/>
                  <a:gd name="T27" fmla="*/ 94 h 94"/>
                  <a:gd name="T28" fmla="*/ 1094 w 1094"/>
                  <a:gd name="T29" fmla="*/ 88 h 94"/>
                  <a:gd name="T30" fmla="*/ 1088 w 1094"/>
                  <a:gd name="T31" fmla="*/ 8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4" h="94">
                    <a:moveTo>
                      <a:pt x="1088" y="88"/>
                    </a:moveTo>
                    <a:lnTo>
                      <a:pt x="1088" y="82"/>
                    </a:lnTo>
                    <a:lnTo>
                      <a:pt x="12" y="82"/>
                    </a:lnTo>
                    <a:lnTo>
                      <a:pt x="12" y="12"/>
                    </a:lnTo>
                    <a:lnTo>
                      <a:pt x="1082" y="12"/>
                    </a:lnTo>
                    <a:lnTo>
                      <a:pt x="1082" y="88"/>
                    </a:lnTo>
                    <a:lnTo>
                      <a:pt x="1088" y="88"/>
                    </a:lnTo>
                    <a:lnTo>
                      <a:pt x="1088" y="82"/>
                    </a:lnTo>
                    <a:lnTo>
                      <a:pt x="1088" y="88"/>
                    </a:lnTo>
                    <a:lnTo>
                      <a:pt x="1094" y="88"/>
                    </a:lnTo>
                    <a:lnTo>
                      <a:pt x="1094" y="0"/>
                    </a:lnTo>
                    <a:lnTo>
                      <a:pt x="0" y="0"/>
                    </a:lnTo>
                    <a:lnTo>
                      <a:pt x="0" y="94"/>
                    </a:lnTo>
                    <a:lnTo>
                      <a:pt x="1094" y="94"/>
                    </a:lnTo>
                    <a:lnTo>
                      <a:pt x="1094" y="88"/>
                    </a:lnTo>
                    <a:lnTo>
                      <a:pt x="1088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29">
                <a:extLst>
                  <a:ext uri="{FF2B5EF4-FFF2-40B4-BE49-F238E27FC236}">
                    <a16:creationId xmlns:a16="http://schemas.microsoft.com/office/drawing/2014/main" id="{DAE224E6-D2DB-493C-98B5-80531D503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2066"/>
                <a:ext cx="1082" cy="80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30">
                <a:extLst>
                  <a:ext uri="{FF2B5EF4-FFF2-40B4-BE49-F238E27FC236}">
                    <a16:creationId xmlns:a16="http://schemas.microsoft.com/office/drawing/2014/main" id="{3A080554-BA79-45B8-8A69-DD1BFAFB5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2" y="2060"/>
                <a:ext cx="1094" cy="92"/>
              </a:xfrm>
              <a:custGeom>
                <a:avLst/>
                <a:gdLst>
                  <a:gd name="T0" fmla="*/ 1088 w 1094"/>
                  <a:gd name="T1" fmla="*/ 86 h 92"/>
                  <a:gd name="T2" fmla="*/ 1088 w 1094"/>
                  <a:gd name="T3" fmla="*/ 80 h 92"/>
                  <a:gd name="T4" fmla="*/ 12 w 1094"/>
                  <a:gd name="T5" fmla="*/ 80 h 92"/>
                  <a:gd name="T6" fmla="*/ 12 w 1094"/>
                  <a:gd name="T7" fmla="*/ 12 h 92"/>
                  <a:gd name="T8" fmla="*/ 1082 w 1094"/>
                  <a:gd name="T9" fmla="*/ 12 h 92"/>
                  <a:gd name="T10" fmla="*/ 1082 w 1094"/>
                  <a:gd name="T11" fmla="*/ 86 h 92"/>
                  <a:gd name="T12" fmla="*/ 1088 w 1094"/>
                  <a:gd name="T13" fmla="*/ 86 h 92"/>
                  <a:gd name="T14" fmla="*/ 1088 w 1094"/>
                  <a:gd name="T15" fmla="*/ 80 h 92"/>
                  <a:gd name="T16" fmla="*/ 1088 w 1094"/>
                  <a:gd name="T17" fmla="*/ 86 h 92"/>
                  <a:gd name="T18" fmla="*/ 1094 w 1094"/>
                  <a:gd name="T19" fmla="*/ 86 h 92"/>
                  <a:gd name="T20" fmla="*/ 1094 w 1094"/>
                  <a:gd name="T21" fmla="*/ 0 h 92"/>
                  <a:gd name="T22" fmla="*/ 0 w 1094"/>
                  <a:gd name="T23" fmla="*/ 0 h 92"/>
                  <a:gd name="T24" fmla="*/ 0 w 1094"/>
                  <a:gd name="T25" fmla="*/ 92 h 92"/>
                  <a:gd name="T26" fmla="*/ 1094 w 1094"/>
                  <a:gd name="T27" fmla="*/ 92 h 92"/>
                  <a:gd name="T28" fmla="*/ 1094 w 1094"/>
                  <a:gd name="T29" fmla="*/ 86 h 92"/>
                  <a:gd name="T30" fmla="*/ 1088 w 1094"/>
                  <a:gd name="T31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4" h="92">
                    <a:moveTo>
                      <a:pt x="1088" y="86"/>
                    </a:moveTo>
                    <a:lnTo>
                      <a:pt x="1088" y="80"/>
                    </a:lnTo>
                    <a:lnTo>
                      <a:pt x="12" y="80"/>
                    </a:lnTo>
                    <a:lnTo>
                      <a:pt x="12" y="12"/>
                    </a:lnTo>
                    <a:lnTo>
                      <a:pt x="1082" y="12"/>
                    </a:lnTo>
                    <a:lnTo>
                      <a:pt x="1082" y="86"/>
                    </a:lnTo>
                    <a:lnTo>
                      <a:pt x="1088" y="86"/>
                    </a:lnTo>
                    <a:lnTo>
                      <a:pt x="1088" y="80"/>
                    </a:lnTo>
                    <a:lnTo>
                      <a:pt x="1088" y="86"/>
                    </a:lnTo>
                    <a:lnTo>
                      <a:pt x="1094" y="86"/>
                    </a:lnTo>
                    <a:lnTo>
                      <a:pt x="1094" y="0"/>
                    </a:lnTo>
                    <a:lnTo>
                      <a:pt x="0" y="0"/>
                    </a:lnTo>
                    <a:lnTo>
                      <a:pt x="0" y="92"/>
                    </a:lnTo>
                    <a:lnTo>
                      <a:pt x="1094" y="92"/>
                    </a:lnTo>
                    <a:lnTo>
                      <a:pt x="1094" y="86"/>
                    </a:lnTo>
                    <a:lnTo>
                      <a:pt x="1088" y="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31">
                <a:extLst>
                  <a:ext uri="{FF2B5EF4-FFF2-40B4-BE49-F238E27FC236}">
                    <a16:creationId xmlns:a16="http://schemas.microsoft.com/office/drawing/2014/main" id="{155B4EFA-9A28-4CB5-B1C4-8864C0A90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2146"/>
                <a:ext cx="1082" cy="83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32">
                <a:extLst>
                  <a:ext uri="{FF2B5EF4-FFF2-40B4-BE49-F238E27FC236}">
                    <a16:creationId xmlns:a16="http://schemas.microsoft.com/office/drawing/2014/main" id="{B9EA29D8-1138-464B-8819-C5E4E01D0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2" y="2140"/>
                <a:ext cx="1094" cy="95"/>
              </a:xfrm>
              <a:custGeom>
                <a:avLst/>
                <a:gdLst>
                  <a:gd name="T0" fmla="*/ 1088 w 1094"/>
                  <a:gd name="T1" fmla="*/ 89 h 95"/>
                  <a:gd name="T2" fmla="*/ 1088 w 1094"/>
                  <a:gd name="T3" fmla="*/ 83 h 95"/>
                  <a:gd name="T4" fmla="*/ 12 w 1094"/>
                  <a:gd name="T5" fmla="*/ 83 h 95"/>
                  <a:gd name="T6" fmla="*/ 12 w 1094"/>
                  <a:gd name="T7" fmla="*/ 12 h 95"/>
                  <a:gd name="T8" fmla="*/ 1082 w 1094"/>
                  <a:gd name="T9" fmla="*/ 12 h 95"/>
                  <a:gd name="T10" fmla="*/ 1082 w 1094"/>
                  <a:gd name="T11" fmla="*/ 89 h 95"/>
                  <a:gd name="T12" fmla="*/ 1088 w 1094"/>
                  <a:gd name="T13" fmla="*/ 89 h 95"/>
                  <a:gd name="T14" fmla="*/ 1088 w 1094"/>
                  <a:gd name="T15" fmla="*/ 83 h 95"/>
                  <a:gd name="T16" fmla="*/ 1088 w 1094"/>
                  <a:gd name="T17" fmla="*/ 89 h 95"/>
                  <a:gd name="T18" fmla="*/ 1094 w 1094"/>
                  <a:gd name="T19" fmla="*/ 89 h 95"/>
                  <a:gd name="T20" fmla="*/ 1094 w 1094"/>
                  <a:gd name="T21" fmla="*/ 0 h 95"/>
                  <a:gd name="T22" fmla="*/ 0 w 1094"/>
                  <a:gd name="T23" fmla="*/ 0 h 95"/>
                  <a:gd name="T24" fmla="*/ 0 w 1094"/>
                  <a:gd name="T25" fmla="*/ 95 h 95"/>
                  <a:gd name="T26" fmla="*/ 1094 w 1094"/>
                  <a:gd name="T27" fmla="*/ 95 h 95"/>
                  <a:gd name="T28" fmla="*/ 1094 w 1094"/>
                  <a:gd name="T29" fmla="*/ 89 h 95"/>
                  <a:gd name="T30" fmla="*/ 1088 w 1094"/>
                  <a:gd name="T31" fmla="*/ 8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4" h="95">
                    <a:moveTo>
                      <a:pt x="1088" y="89"/>
                    </a:moveTo>
                    <a:lnTo>
                      <a:pt x="1088" y="83"/>
                    </a:lnTo>
                    <a:lnTo>
                      <a:pt x="12" y="83"/>
                    </a:lnTo>
                    <a:lnTo>
                      <a:pt x="12" y="12"/>
                    </a:lnTo>
                    <a:lnTo>
                      <a:pt x="1082" y="12"/>
                    </a:lnTo>
                    <a:lnTo>
                      <a:pt x="1082" y="89"/>
                    </a:lnTo>
                    <a:lnTo>
                      <a:pt x="1088" y="89"/>
                    </a:lnTo>
                    <a:lnTo>
                      <a:pt x="1088" y="83"/>
                    </a:lnTo>
                    <a:lnTo>
                      <a:pt x="1088" y="89"/>
                    </a:lnTo>
                    <a:lnTo>
                      <a:pt x="1094" y="89"/>
                    </a:lnTo>
                    <a:lnTo>
                      <a:pt x="1094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1094" y="95"/>
                    </a:lnTo>
                    <a:lnTo>
                      <a:pt x="1094" y="89"/>
                    </a:lnTo>
                    <a:lnTo>
                      <a:pt x="1088" y="8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33">
                <a:extLst>
                  <a:ext uri="{FF2B5EF4-FFF2-40B4-BE49-F238E27FC236}">
                    <a16:creationId xmlns:a16="http://schemas.microsoft.com/office/drawing/2014/main" id="{90CEBBA3-217B-4D43-8921-33FB03D42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2223"/>
                <a:ext cx="1082" cy="8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34">
                <a:extLst>
                  <a:ext uri="{FF2B5EF4-FFF2-40B4-BE49-F238E27FC236}">
                    <a16:creationId xmlns:a16="http://schemas.microsoft.com/office/drawing/2014/main" id="{22D4B09F-0E63-44C7-A4A0-0C0DDE037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2" y="2217"/>
                <a:ext cx="1094" cy="94"/>
              </a:xfrm>
              <a:custGeom>
                <a:avLst/>
                <a:gdLst>
                  <a:gd name="T0" fmla="*/ 1088 w 1094"/>
                  <a:gd name="T1" fmla="*/ 88 h 94"/>
                  <a:gd name="T2" fmla="*/ 1088 w 1094"/>
                  <a:gd name="T3" fmla="*/ 82 h 94"/>
                  <a:gd name="T4" fmla="*/ 12 w 1094"/>
                  <a:gd name="T5" fmla="*/ 82 h 94"/>
                  <a:gd name="T6" fmla="*/ 12 w 1094"/>
                  <a:gd name="T7" fmla="*/ 12 h 94"/>
                  <a:gd name="T8" fmla="*/ 1082 w 1094"/>
                  <a:gd name="T9" fmla="*/ 12 h 94"/>
                  <a:gd name="T10" fmla="*/ 1082 w 1094"/>
                  <a:gd name="T11" fmla="*/ 88 h 94"/>
                  <a:gd name="T12" fmla="*/ 1088 w 1094"/>
                  <a:gd name="T13" fmla="*/ 88 h 94"/>
                  <a:gd name="T14" fmla="*/ 1088 w 1094"/>
                  <a:gd name="T15" fmla="*/ 82 h 94"/>
                  <a:gd name="T16" fmla="*/ 1088 w 1094"/>
                  <a:gd name="T17" fmla="*/ 88 h 94"/>
                  <a:gd name="T18" fmla="*/ 1094 w 1094"/>
                  <a:gd name="T19" fmla="*/ 88 h 94"/>
                  <a:gd name="T20" fmla="*/ 1094 w 1094"/>
                  <a:gd name="T21" fmla="*/ 0 h 94"/>
                  <a:gd name="T22" fmla="*/ 0 w 1094"/>
                  <a:gd name="T23" fmla="*/ 0 h 94"/>
                  <a:gd name="T24" fmla="*/ 0 w 1094"/>
                  <a:gd name="T25" fmla="*/ 94 h 94"/>
                  <a:gd name="T26" fmla="*/ 1094 w 1094"/>
                  <a:gd name="T27" fmla="*/ 94 h 94"/>
                  <a:gd name="T28" fmla="*/ 1094 w 1094"/>
                  <a:gd name="T29" fmla="*/ 88 h 94"/>
                  <a:gd name="T30" fmla="*/ 1088 w 1094"/>
                  <a:gd name="T31" fmla="*/ 8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4" h="94">
                    <a:moveTo>
                      <a:pt x="1088" y="88"/>
                    </a:moveTo>
                    <a:lnTo>
                      <a:pt x="1088" y="82"/>
                    </a:lnTo>
                    <a:lnTo>
                      <a:pt x="12" y="82"/>
                    </a:lnTo>
                    <a:lnTo>
                      <a:pt x="12" y="12"/>
                    </a:lnTo>
                    <a:lnTo>
                      <a:pt x="1082" y="12"/>
                    </a:lnTo>
                    <a:lnTo>
                      <a:pt x="1082" y="88"/>
                    </a:lnTo>
                    <a:lnTo>
                      <a:pt x="1088" y="88"/>
                    </a:lnTo>
                    <a:lnTo>
                      <a:pt x="1088" y="82"/>
                    </a:lnTo>
                    <a:lnTo>
                      <a:pt x="1088" y="88"/>
                    </a:lnTo>
                    <a:lnTo>
                      <a:pt x="1094" y="88"/>
                    </a:lnTo>
                    <a:lnTo>
                      <a:pt x="1094" y="0"/>
                    </a:lnTo>
                    <a:lnTo>
                      <a:pt x="0" y="0"/>
                    </a:lnTo>
                    <a:lnTo>
                      <a:pt x="0" y="94"/>
                    </a:lnTo>
                    <a:lnTo>
                      <a:pt x="1094" y="94"/>
                    </a:lnTo>
                    <a:lnTo>
                      <a:pt x="1094" y="88"/>
                    </a:lnTo>
                    <a:lnTo>
                      <a:pt x="1088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35">
                <a:extLst>
                  <a:ext uri="{FF2B5EF4-FFF2-40B4-BE49-F238E27FC236}">
                    <a16:creationId xmlns:a16="http://schemas.microsoft.com/office/drawing/2014/main" id="{7DA5BEEF-DE75-4672-9730-83F7BA5BA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763"/>
                <a:ext cx="1226" cy="36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210" name="Freeform 36">
                <a:extLst>
                  <a:ext uri="{FF2B5EF4-FFF2-40B4-BE49-F238E27FC236}">
                    <a16:creationId xmlns:a16="http://schemas.microsoft.com/office/drawing/2014/main" id="{642C28DB-56E8-46DE-8671-978B9A5AE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8" y="755"/>
                <a:ext cx="1242" cy="377"/>
              </a:xfrm>
              <a:custGeom>
                <a:avLst/>
                <a:gdLst>
                  <a:gd name="T0" fmla="*/ 1234 w 1242"/>
                  <a:gd name="T1" fmla="*/ 369 h 377"/>
                  <a:gd name="T2" fmla="*/ 1234 w 1242"/>
                  <a:gd name="T3" fmla="*/ 361 h 377"/>
                  <a:gd name="T4" fmla="*/ 16 w 1242"/>
                  <a:gd name="T5" fmla="*/ 361 h 377"/>
                  <a:gd name="T6" fmla="*/ 16 w 1242"/>
                  <a:gd name="T7" fmla="*/ 16 h 377"/>
                  <a:gd name="T8" fmla="*/ 1226 w 1242"/>
                  <a:gd name="T9" fmla="*/ 16 h 377"/>
                  <a:gd name="T10" fmla="*/ 1226 w 1242"/>
                  <a:gd name="T11" fmla="*/ 369 h 377"/>
                  <a:gd name="T12" fmla="*/ 1234 w 1242"/>
                  <a:gd name="T13" fmla="*/ 369 h 377"/>
                  <a:gd name="T14" fmla="*/ 1234 w 1242"/>
                  <a:gd name="T15" fmla="*/ 361 h 377"/>
                  <a:gd name="T16" fmla="*/ 1234 w 1242"/>
                  <a:gd name="T17" fmla="*/ 369 h 377"/>
                  <a:gd name="T18" fmla="*/ 1242 w 1242"/>
                  <a:gd name="T19" fmla="*/ 369 h 377"/>
                  <a:gd name="T20" fmla="*/ 1242 w 1242"/>
                  <a:gd name="T21" fmla="*/ 0 h 377"/>
                  <a:gd name="T22" fmla="*/ 0 w 1242"/>
                  <a:gd name="T23" fmla="*/ 0 h 377"/>
                  <a:gd name="T24" fmla="*/ 0 w 1242"/>
                  <a:gd name="T25" fmla="*/ 377 h 377"/>
                  <a:gd name="T26" fmla="*/ 1242 w 1242"/>
                  <a:gd name="T27" fmla="*/ 377 h 377"/>
                  <a:gd name="T28" fmla="*/ 1242 w 1242"/>
                  <a:gd name="T29" fmla="*/ 369 h 377"/>
                  <a:gd name="T30" fmla="*/ 1234 w 1242"/>
                  <a:gd name="T31" fmla="*/ 369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42" h="377">
                    <a:moveTo>
                      <a:pt x="1234" y="369"/>
                    </a:moveTo>
                    <a:lnTo>
                      <a:pt x="1234" y="361"/>
                    </a:lnTo>
                    <a:lnTo>
                      <a:pt x="16" y="361"/>
                    </a:lnTo>
                    <a:lnTo>
                      <a:pt x="16" y="16"/>
                    </a:lnTo>
                    <a:lnTo>
                      <a:pt x="1226" y="16"/>
                    </a:lnTo>
                    <a:lnTo>
                      <a:pt x="1226" y="369"/>
                    </a:lnTo>
                    <a:lnTo>
                      <a:pt x="1234" y="369"/>
                    </a:lnTo>
                    <a:lnTo>
                      <a:pt x="1234" y="361"/>
                    </a:lnTo>
                    <a:lnTo>
                      <a:pt x="1234" y="369"/>
                    </a:lnTo>
                    <a:lnTo>
                      <a:pt x="1242" y="369"/>
                    </a:lnTo>
                    <a:lnTo>
                      <a:pt x="1242" y="0"/>
                    </a:lnTo>
                    <a:lnTo>
                      <a:pt x="0" y="0"/>
                    </a:lnTo>
                    <a:lnTo>
                      <a:pt x="0" y="377"/>
                    </a:lnTo>
                    <a:lnTo>
                      <a:pt x="1242" y="377"/>
                    </a:lnTo>
                    <a:lnTo>
                      <a:pt x="1242" y="369"/>
                    </a:lnTo>
                    <a:lnTo>
                      <a:pt x="1234" y="3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37">
                <a:extLst>
                  <a:ext uri="{FF2B5EF4-FFF2-40B4-BE49-F238E27FC236}">
                    <a16:creationId xmlns:a16="http://schemas.microsoft.com/office/drawing/2014/main" id="{20AE8367-3544-43B1-BA94-4C132235E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" y="1124"/>
                <a:ext cx="8" cy="9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38">
                <a:extLst>
                  <a:ext uri="{FF2B5EF4-FFF2-40B4-BE49-F238E27FC236}">
                    <a16:creationId xmlns:a16="http://schemas.microsoft.com/office/drawing/2014/main" id="{7B59CCE5-39FB-4C18-A714-CC6352C0DF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1124"/>
                <a:ext cx="8" cy="96"/>
              </a:xfrm>
              <a:custGeom>
                <a:avLst/>
                <a:gdLst>
                  <a:gd name="T0" fmla="*/ 0 w 8"/>
                  <a:gd name="T1" fmla="*/ 0 h 96"/>
                  <a:gd name="T2" fmla="*/ 0 w 8"/>
                  <a:gd name="T3" fmla="*/ 96 h 96"/>
                  <a:gd name="T4" fmla="*/ 8 w 8"/>
                  <a:gd name="T5" fmla="*/ 96 h 96"/>
                  <a:gd name="T6" fmla="*/ 8 w 8"/>
                  <a:gd name="T7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96">
                    <a:moveTo>
                      <a:pt x="0" y="0"/>
                    </a:moveTo>
                    <a:lnTo>
                      <a:pt x="0" y="96"/>
                    </a:lnTo>
                    <a:lnTo>
                      <a:pt x="8" y="96"/>
                    </a:lnTo>
                    <a:lnTo>
                      <a:pt x="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39">
                <a:extLst>
                  <a:ext uri="{FF2B5EF4-FFF2-40B4-BE49-F238E27FC236}">
                    <a16:creationId xmlns:a16="http://schemas.microsoft.com/office/drawing/2014/main" id="{ED8C5E88-7B2B-4E6B-88E3-B514E100C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5" y="1198"/>
                <a:ext cx="60" cy="70"/>
              </a:xfrm>
              <a:custGeom>
                <a:avLst/>
                <a:gdLst>
                  <a:gd name="T0" fmla="*/ 0 w 60"/>
                  <a:gd name="T1" fmla="*/ 0 h 70"/>
                  <a:gd name="T2" fmla="*/ 30 w 60"/>
                  <a:gd name="T3" fmla="*/ 12 h 70"/>
                  <a:gd name="T4" fmla="*/ 60 w 60"/>
                  <a:gd name="T5" fmla="*/ 0 h 70"/>
                  <a:gd name="T6" fmla="*/ 30 w 60"/>
                  <a:gd name="T7" fmla="*/ 70 h 70"/>
                  <a:gd name="T8" fmla="*/ 0 w 6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70">
                    <a:moveTo>
                      <a:pt x="0" y="0"/>
                    </a:moveTo>
                    <a:lnTo>
                      <a:pt x="30" y="12"/>
                    </a:lnTo>
                    <a:lnTo>
                      <a:pt x="60" y="0"/>
                    </a:lnTo>
                    <a:lnTo>
                      <a:pt x="3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40">
                <a:extLst>
                  <a:ext uri="{FF2B5EF4-FFF2-40B4-BE49-F238E27FC236}">
                    <a16:creationId xmlns:a16="http://schemas.microsoft.com/office/drawing/2014/main" id="{4F53AF3E-098E-421B-8715-806D8CA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0" y="1172"/>
                <a:ext cx="8" cy="9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41">
                <a:extLst>
                  <a:ext uri="{FF2B5EF4-FFF2-40B4-BE49-F238E27FC236}">
                    <a16:creationId xmlns:a16="http://schemas.microsoft.com/office/drawing/2014/main" id="{3CADF8DB-DA21-4122-B758-7CE6A6BD0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0" y="1172"/>
                <a:ext cx="8" cy="96"/>
              </a:xfrm>
              <a:custGeom>
                <a:avLst/>
                <a:gdLst>
                  <a:gd name="T0" fmla="*/ 8 w 8"/>
                  <a:gd name="T1" fmla="*/ 96 h 96"/>
                  <a:gd name="T2" fmla="*/ 8 w 8"/>
                  <a:gd name="T3" fmla="*/ 0 h 96"/>
                  <a:gd name="T4" fmla="*/ 0 w 8"/>
                  <a:gd name="T5" fmla="*/ 0 h 96"/>
                  <a:gd name="T6" fmla="*/ 0 w 8"/>
                  <a:gd name="T7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96">
                    <a:moveTo>
                      <a:pt x="8" y="96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0" y="9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42">
                <a:extLst>
                  <a:ext uri="{FF2B5EF4-FFF2-40B4-BE49-F238E27FC236}">
                    <a16:creationId xmlns:a16="http://schemas.microsoft.com/office/drawing/2014/main" id="{D59E2D35-779E-4D40-82E7-9F9A7A9309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3" y="1124"/>
                <a:ext cx="61" cy="70"/>
              </a:xfrm>
              <a:custGeom>
                <a:avLst/>
                <a:gdLst>
                  <a:gd name="T0" fmla="*/ 61 w 61"/>
                  <a:gd name="T1" fmla="*/ 70 h 70"/>
                  <a:gd name="T2" fmla="*/ 31 w 61"/>
                  <a:gd name="T3" fmla="*/ 58 h 70"/>
                  <a:gd name="T4" fmla="*/ 0 w 61"/>
                  <a:gd name="T5" fmla="*/ 70 h 70"/>
                  <a:gd name="T6" fmla="*/ 31 w 61"/>
                  <a:gd name="T7" fmla="*/ 0 h 70"/>
                  <a:gd name="T8" fmla="*/ 61 w 61"/>
                  <a:gd name="T9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70">
                    <a:moveTo>
                      <a:pt x="61" y="70"/>
                    </a:moveTo>
                    <a:lnTo>
                      <a:pt x="31" y="58"/>
                    </a:lnTo>
                    <a:lnTo>
                      <a:pt x="0" y="70"/>
                    </a:lnTo>
                    <a:lnTo>
                      <a:pt x="31" y="0"/>
                    </a:lnTo>
                    <a:lnTo>
                      <a:pt x="61" y="7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43">
                <a:extLst>
                  <a:ext uri="{FF2B5EF4-FFF2-40B4-BE49-F238E27FC236}">
                    <a16:creationId xmlns:a16="http://schemas.microsoft.com/office/drawing/2014/main" id="{411F30EB-6D7C-4406-BC1C-8DE5266D8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6" y="835"/>
                <a:ext cx="95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VAGRundschriftD" panose="00000500000000000000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8" name="Rectangle 44">
                <a:extLst>
                  <a:ext uri="{FF2B5EF4-FFF2-40B4-BE49-F238E27FC236}">
                    <a16:creationId xmlns:a16="http://schemas.microsoft.com/office/drawing/2014/main" id="{CEDC7A92-A784-4361-886F-42B1DDC07E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2" y="835"/>
                <a:ext cx="125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VAGRundschriftD" panose="00000500000000000000" charset="0"/>
                  </a:rPr>
                  <a:t>on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9" name="Rectangle 45">
                <a:extLst>
                  <a:ext uri="{FF2B5EF4-FFF2-40B4-BE49-F238E27FC236}">
                    <a16:creationId xmlns:a16="http://schemas.microsoft.com/office/drawing/2014/main" id="{3552AB08-A37C-4ED1-8422-C558CFA317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6" y="835"/>
                <a:ext cx="59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VAGRundschriftD" panose="00000500000000000000" charset="0"/>
                  </a:rPr>
                  <a:t>t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0" name="Rectangle 46">
                <a:extLst>
                  <a:ext uri="{FF2B5EF4-FFF2-40B4-BE49-F238E27FC236}">
                    <a16:creationId xmlns:a16="http://schemas.microsoft.com/office/drawing/2014/main" id="{951D6E29-19D9-4882-8D23-6F0C22836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5" y="835"/>
                <a:ext cx="63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VAGRundschriftD" panose="00000500000000000000" charset="0"/>
                  </a:rPr>
                  <a:t>r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1" name="Rectangle 47">
                <a:extLst>
                  <a:ext uri="{FF2B5EF4-FFF2-40B4-BE49-F238E27FC236}">
                    <a16:creationId xmlns:a16="http://schemas.microsoft.com/office/drawing/2014/main" id="{E33872F2-C170-409F-94BC-F3F21D89EE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3" y="835"/>
                <a:ext cx="99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VAGRundschriftD" panose="00000500000000000000" charset="0"/>
                  </a:rPr>
                  <a:t>ol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2" name="Rectangle 48">
                <a:extLst>
                  <a:ext uri="{FF2B5EF4-FFF2-40B4-BE49-F238E27FC236}">
                    <a16:creationId xmlns:a16="http://schemas.microsoft.com/office/drawing/2014/main" id="{EF637E0F-56A8-4C43-BA80-AFDBFCB0CB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6" y="1340"/>
                <a:ext cx="95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VAGRundschriftD" panose="00000500000000000000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3" name="Rectangle 49">
                <a:extLst>
                  <a:ext uri="{FF2B5EF4-FFF2-40B4-BE49-F238E27FC236}">
                    <a16:creationId xmlns:a16="http://schemas.microsoft.com/office/drawing/2014/main" id="{AB47952E-C05A-4368-BE73-433FF2C1D3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8" y="1340"/>
                <a:ext cx="81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VAGRundschriftD" panose="00000500000000000000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4" name="Rectangle 50">
                <a:extLst>
                  <a:ext uri="{FF2B5EF4-FFF2-40B4-BE49-F238E27FC236}">
                    <a16:creationId xmlns:a16="http://schemas.microsoft.com/office/drawing/2014/main" id="{A57D2DEE-64CE-4F76-B5FB-83AAA784A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2" y="1340"/>
                <a:ext cx="59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VAGRundschriftD" panose="00000500000000000000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5" name="Rectangle 51">
                <a:extLst>
                  <a:ext uri="{FF2B5EF4-FFF2-40B4-BE49-F238E27FC236}">
                    <a16:creationId xmlns:a16="http://schemas.microsoft.com/office/drawing/2014/main" id="{F1D171DA-87B0-4381-AE1C-B449D07E28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0" y="1340"/>
                <a:ext cx="125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VAGRundschriftD" panose="00000500000000000000" charset="0"/>
                  </a:rPr>
                  <a:t>ap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6" name="Rectangle 52">
                <a:extLst>
                  <a:ext uri="{FF2B5EF4-FFF2-40B4-BE49-F238E27FC236}">
                    <a16:creationId xmlns:a16="http://schemas.microsoft.com/office/drawing/2014/main" id="{1C617A33-4A92-401A-A5AA-B7D91E083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1340"/>
                <a:ext cx="103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VAGRundschriftD" panose="00000500000000000000" charset="0"/>
                  </a:rPr>
                  <a:t>at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7" name="Rectangle 53">
                <a:extLst>
                  <a:ext uri="{FF2B5EF4-FFF2-40B4-BE49-F238E27FC236}">
                    <a16:creationId xmlns:a16="http://schemas.microsoft.com/office/drawing/2014/main" id="{74DEF8E9-89D8-4419-BD83-DF9B16F12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1340"/>
                <a:ext cx="81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VAGRundschriftD" panose="00000500000000000000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8" name="Freeform 54">
                <a:extLst>
                  <a:ext uri="{FF2B5EF4-FFF2-40B4-BE49-F238E27FC236}">
                    <a16:creationId xmlns:a16="http://schemas.microsoft.com/office/drawing/2014/main" id="{7E0B3909-73CF-4AA7-9546-98087AF51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8" y="2351"/>
                <a:ext cx="1082" cy="287"/>
              </a:xfrm>
              <a:custGeom>
                <a:avLst/>
                <a:gdLst>
                  <a:gd name="T0" fmla="*/ 1082 w 1082"/>
                  <a:gd name="T1" fmla="*/ 0 h 287"/>
                  <a:gd name="T2" fmla="*/ 868 w 1082"/>
                  <a:gd name="T3" fmla="*/ 287 h 287"/>
                  <a:gd name="T4" fmla="*/ 213 w 1082"/>
                  <a:gd name="T5" fmla="*/ 287 h 287"/>
                  <a:gd name="T6" fmla="*/ 0 w 1082"/>
                  <a:gd name="T7" fmla="*/ 0 h 287"/>
                  <a:gd name="T8" fmla="*/ 505 w 1082"/>
                  <a:gd name="T9" fmla="*/ 0 h 287"/>
                  <a:gd name="T10" fmla="*/ 541 w 1082"/>
                  <a:gd name="T11" fmla="*/ 48 h 287"/>
                  <a:gd name="T12" fmla="*/ 577 w 1082"/>
                  <a:gd name="T13" fmla="*/ 0 h 287"/>
                  <a:gd name="T14" fmla="*/ 1082 w 1082"/>
                  <a:gd name="T15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2" h="287">
                    <a:moveTo>
                      <a:pt x="1082" y="0"/>
                    </a:moveTo>
                    <a:lnTo>
                      <a:pt x="868" y="287"/>
                    </a:lnTo>
                    <a:lnTo>
                      <a:pt x="213" y="287"/>
                    </a:lnTo>
                    <a:lnTo>
                      <a:pt x="0" y="0"/>
                    </a:lnTo>
                    <a:lnTo>
                      <a:pt x="505" y="0"/>
                    </a:lnTo>
                    <a:lnTo>
                      <a:pt x="541" y="48"/>
                    </a:lnTo>
                    <a:lnTo>
                      <a:pt x="577" y="0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55">
                <a:extLst>
                  <a:ext uri="{FF2B5EF4-FFF2-40B4-BE49-F238E27FC236}">
                    <a16:creationId xmlns:a16="http://schemas.microsoft.com/office/drawing/2014/main" id="{C685596E-7EB2-4AB2-87A2-CA12B55F6B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" y="2345"/>
                <a:ext cx="1106" cy="299"/>
              </a:xfrm>
              <a:custGeom>
                <a:avLst/>
                <a:gdLst>
                  <a:gd name="T0" fmla="*/ 1094 w 1106"/>
                  <a:gd name="T1" fmla="*/ 6 h 299"/>
                  <a:gd name="T2" fmla="*/ 1088 w 1106"/>
                  <a:gd name="T3" fmla="*/ 2 h 299"/>
                  <a:gd name="T4" fmla="*/ 878 w 1106"/>
                  <a:gd name="T5" fmla="*/ 287 h 299"/>
                  <a:gd name="T6" fmla="*/ 229 w 1106"/>
                  <a:gd name="T7" fmla="*/ 287 h 299"/>
                  <a:gd name="T8" fmla="*/ 24 w 1106"/>
                  <a:gd name="T9" fmla="*/ 12 h 299"/>
                  <a:gd name="T10" fmla="*/ 513 w 1106"/>
                  <a:gd name="T11" fmla="*/ 12 h 299"/>
                  <a:gd name="T12" fmla="*/ 553 w 1106"/>
                  <a:gd name="T13" fmla="*/ 64 h 299"/>
                  <a:gd name="T14" fmla="*/ 591 w 1106"/>
                  <a:gd name="T15" fmla="*/ 12 h 299"/>
                  <a:gd name="T16" fmla="*/ 1094 w 1106"/>
                  <a:gd name="T17" fmla="*/ 12 h 299"/>
                  <a:gd name="T18" fmla="*/ 1094 w 1106"/>
                  <a:gd name="T19" fmla="*/ 6 h 299"/>
                  <a:gd name="T20" fmla="*/ 1088 w 1106"/>
                  <a:gd name="T21" fmla="*/ 2 h 299"/>
                  <a:gd name="T22" fmla="*/ 1094 w 1106"/>
                  <a:gd name="T23" fmla="*/ 6 h 299"/>
                  <a:gd name="T24" fmla="*/ 1094 w 1106"/>
                  <a:gd name="T25" fmla="*/ 0 h 299"/>
                  <a:gd name="T26" fmla="*/ 585 w 1106"/>
                  <a:gd name="T27" fmla="*/ 0 h 299"/>
                  <a:gd name="T28" fmla="*/ 553 w 1106"/>
                  <a:gd name="T29" fmla="*/ 44 h 299"/>
                  <a:gd name="T30" fmla="*/ 519 w 1106"/>
                  <a:gd name="T31" fmla="*/ 0 h 299"/>
                  <a:gd name="T32" fmla="*/ 0 w 1106"/>
                  <a:gd name="T33" fmla="*/ 0 h 299"/>
                  <a:gd name="T34" fmla="*/ 223 w 1106"/>
                  <a:gd name="T35" fmla="*/ 299 h 299"/>
                  <a:gd name="T36" fmla="*/ 884 w 1106"/>
                  <a:gd name="T37" fmla="*/ 299 h 299"/>
                  <a:gd name="T38" fmla="*/ 1106 w 1106"/>
                  <a:gd name="T39" fmla="*/ 0 h 299"/>
                  <a:gd name="T40" fmla="*/ 1094 w 1106"/>
                  <a:gd name="T41" fmla="*/ 0 h 299"/>
                  <a:gd name="T42" fmla="*/ 1094 w 1106"/>
                  <a:gd name="T43" fmla="*/ 6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6" h="299">
                    <a:moveTo>
                      <a:pt x="1094" y="6"/>
                    </a:moveTo>
                    <a:lnTo>
                      <a:pt x="1088" y="2"/>
                    </a:lnTo>
                    <a:lnTo>
                      <a:pt x="878" y="287"/>
                    </a:lnTo>
                    <a:lnTo>
                      <a:pt x="229" y="287"/>
                    </a:lnTo>
                    <a:lnTo>
                      <a:pt x="24" y="12"/>
                    </a:lnTo>
                    <a:lnTo>
                      <a:pt x="513" y="12"/>
                    </a:lnTo>
                    <a:lnTo>
                      <a:pt x="553" y="64"/>
                    </a:lnTo>
                    <a:lnTo>
                      <a:pt x="591" y="12"/>
                    </a:lnTo>
                    <a:lnTo>
                      <a:pt x="1094" y="12"/>
                    </a:lnTo>
                    <a:lnTo>
                      <a:pt x="1094" y="6"/>
                    </a:lnTo>
                    <a:lnTo>
                      <a:pt x="1088" y="2"/>
                    </a:lnTo>
                    <a:lnTo>
                      <a:pt x="1094" y="6"/>
                    </a:lnTo>
                    <a:lnTo>
                      <a:pt x="1094" y="0"/>
                    </a:lnTo>
                    <a:lnTo>
                      <a:pt x="585" y="0"/>
                    </a:lnTo>
                    <a:lnTo>
                      <a:pt x="553" y="44"/>
                    </a:lnTo>
                    <a:lnTo>
                      <a:pt x="519" y="0"/>
                    </a:lnTo>
                    <a:lnTo>
                      <a:pt x="0" y="0"/>
                    </a:lnTo>
                    <a:lnTo>
                      <a:pt x="223" y="299"/>
                    </a:lnTo>
                    <a:lnTo>
                      <a:pt x="884" y="299"/>
                    </a:lnTo>
                    <a:lnTo>
                      <a:pt x="1106" y="0"/>
                    </a:lnTo>
                    <a:lnTo>
                      <a:pt x="1094" y="0"/>
                    </a:lnTo>
                    <a:lnTo>
                      <a:pt x="10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56">
                <a:extLst>
                  <a:ext uri="{FF2B5EF4-FFF2-40B4-BE49-F238E27FC236}">
                    <a16:creationId xmlns:a16="http://schemas.microsoft.com/office/drawing/2014/main" id="{46FB04D0-8644-42A1-BDCB-295821DA06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1" y="582"/>
                <a:ext cx="1294" cy="2180"/>
              </a:xfrm>
              <a:custGeom>
                <a:avLst/>
                <a:gdLst>
                  <a:gd name="T0" fmla="*/ 631 w 1294"/>
                  <a:gd name="T1" fmla="*/ 993 h 2180"/>
                  <a:gd name="T2" fmla="*/ 631 w 1294"/>
                  <a:gd name="T3" fmla="*/ 993 h 2180"/>
                  <a:gd name="T4" fmla="*/ 931 w 1294"/>
                  <a:gd name="T5" fmla="*/ 993 h 2180"/>
                  <a:gd name="T6" fmla="*/ 931 w 1294"/>
                  <a:gd name="T7" fmla="*/ 1065 h 2180"/>
                  <a:gd name="T8" fmla="*/ 931 w 1294"/>
                  <a:gd name="T9" fmla="*/ 1143 h 2180"/>
                  <a:gd name="T10" fmla="*/ 931 w 1294"/>
                  <a:gd name="T11" fmla="*/ 1149 h 2180"/>
                  <a:gd name="T12" fmla="*/ 643 w 1294"/>
                  <a:gd name="T13" fmla="*/ 1149 h 2180"/>
                  <a:gd name="T14" fmla="*/ 354 w 1294"/>
                  <a:gd name="T15" fmla="*/ 1149 h 2180"/>
                  <a:gd name="T16" fmla="*/ 54 w 1294"/>
                  <a:gd name="T17" fmla="*/ 1149 h 2180"/>
                  <a:gd name="T18" fmla="*/ 54 w 1294"/>
                  <a:gd name="T19" fmla="*/ 1077 h 2180"/>
                  <a:gd name="T20" fmla="*/ 54 w 1294"/>
                  <a:gd name="T21" fmla="*/ 993 h 2180"/>
                  <a:gd name="T22" fmla="*/ 342 w 1294"/>
                  <a:gd name="T23" fmla="*/ 993 h 2180"/>
                  <a:gd name="T24" fmla="*/ 631 w 1294"/>
                  <a:gd name="T25" fmla="*/ 993 h 2180"/>
                  <a:gd name="T26" fmla="*/ 0 w 1294"/>
                  <a:gd name="T27" fmla="*/ 0 h 2180"/>
                  <a:gd name="T28" fmla="*/ 0 w 1294"/>
                  <a:gd name="T29" fmla="*/ 2180 h 2180"/>
                  <a:gd name="T30" fmla="*/ 1294 w 1294"/>
                  <a:gd name="T31" fmla="*/ 2180 h 2180"/>
                  <a:gd name="T32" fmla="*/ 1294 w 1294"/>
                  <a:gd name="T33" fmla="*/ 0 h 2180"/>
                  <a:gd name="T34" fmla="*/ 0 w 1294"/>
                  <a:gd name="T35" fmla="*/ 0 h 2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94" h="2180">
                    <a:moveTo>
                      <a:pt x="631" y="993"/>
                    </a:moveTo>
                    <a:lnTo>
                      <a:pt x="631" y="993"/>
                    </a:lnTo>
                    <a:lnTo>
                      <a:pt x="931" y="993"/>
                    </a:lnTo>
                    <a:lnTo>
                      <a:pt x="931" y="1065"/>
                    </a:lnTo>
                    <a:lnTo>
                      <a:pt x="931" y="1143"/>
                    </a:lnTo>
                    <a:lnTo>
                      <a:pt x="931" y="1149"/>
                    </a:lnTo>
                    <a:lnTo>
                      <a:pt x="643" y="1149"/>
                    </a:lnTo>
                    <a:lnTo>
                      <a:pt x="354" y="1149"/>
                    </a:lnTo>
                    <a:lnTo>
                      <a:pt x="54" y="1149"/>
                    </a:lnTo>
                    <a:lnTo>
                      <a:pt x="54" y="1077"/>
                    </a:lnTo>
                    <a:lnTo>
                      <a:pt x="54" y="993"/>
                    </a:lnTo>
                    <a:lnTo>
                      <a:pt x="342" y="993"/>
                    </a:lnTo>
                    <a:lnTo>
                      <a:pt x="631" y="993"/>
                    </a:lnTo>
                    <a:close/>
                    <a:moveTo>
                      <a:pt x="0" y="0"/>
                    </a:moveTo>
                    <a:lnTo>
                      <a:pt x="0" y="2180"/>
                    </a:lnTo>
                    <a:lnTo>
                      <a:pt x="1294" y="2180"/>
                    </a:lnTo>
                    <a:lnTo>
                      <a:pt x="12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DC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57">
                <a:extLst>
                  <a:ext uri="{FF2B5EF4-FFF2-40B4-BE49-F238E27FC236}">
                    <a16:creationId xmlns:a16="http://schemas.microsoft.com/office/drawing/2014/main" id="{BDA107D2-3FAF-4CE6-94B7-85F9003656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1" y="582"/>
                <a:ext cx="1294" cy="2180"/>
              </a:xfrm>
              <a:custGeom>
                <a:avLst/>
                <a:gdLst>
                  <a:gd name="T0" fmla="*/ 631 w 1294"/>
                  <a:gd name="T1" fmla="*/ 993 h 2180"/>
                  <a:gd name="T2" fmla="*/ 631 w 1294"/>
                  <a:gd name="T3" fmla="*/ 993 h 2180"/>
                  <a:gd name="T4" fmla="*/ 931 w 1294"/>
                  <a:gd name="T5" fmla="*/ 993 h 2180"/>
                  <a:gd name="T6" fmla="*/ 931 w 1294"/>
                  <a:gd name="T7" fmla="*/ 1065 h 2180"/>
                  <a:gd name="T8" fmla="*/ 931 w 1294"/>
                  <a:gd name="T9" fmla="*/ 1143 h 2180"/>
                  <a:gd name="T10" fmla="*/ 931 w 1294"/>
                  <a:gd name="T11" fmla="*/ 1149 h 2180"/>
                  <a:gd name="T12" fmla="*/ 643 w 1294"/>
                  <a:gd name="T13" fmla="*/ 1149 h 2180"/>
                  <a:gd name="T14" fmla="*/ 354 w 1294"/>
                  <a:gd name="T15" fmla="*/ 1149 h 2180"/>
                  <a:gd name="T16" fmla="*/ 54 w 1294"/>
                  <a:gd name="T17" fmla="*/ 1149 h 2180"/>
                  <a:gd name="T18" fmla="*/ 54 w 1294"/>
                  <a:gd name="T19" fmla="*/ 1077 h 2180"/>
                  <a:gd name="T20" fmla="*/ 54 w 1294"/>
                  <a:gd name="T21" fmla="*/ 993 h 2180"/>
                  <a:gd name="T22" fmla="*/ 342 w 1294"/>
                  <a:gd name="T23" fmla="*/ 993 h 2180"/>
                  <a:gd name="T24" fmla="*/ 631 w 1294"/>
                  <a:gd name="T25" fmla="*/ 993 h 2180"/>
                  <a:gd name="T26" fmla="*/ 0 w 1294"/>
                  <a:gd name="T27" fmla="*/ 0 h 2180"/>
                  <a:gd name="T28" fmla="*/ 0 w 1294"/>
                  <a:gd name="T29" fmla="*/ 2180 h 2180"/>
                  <a:gd name="T30" fmla="*/ 1294 w 1294"/>
                  <a:gd name="T31" fmla="*/ 2180 h 2180"/>
                  <a:gd name="T32" fmla="*/ 1294 w 1294"/>
                  <a:gd name="T33" fmla="*/ 0 h 2180"/>
                  <a:gd name="T34" fmla="*/ 0 w 1294"/>
                  <a:gd name="T35" fmla="*/ 0 h 2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94" h="2180">
                    <a:moveTo>
                      <a:pt x="631" y="993"/>
                    </a:moveTo>
                    <a:lnTo>
                      <a:pt x="631" y="993"/>
                    </a:lnTo>
                    <a:lnTo>
                      <a:pt x="931" y="993"/>
                    </a:lnTo>
                    <a:lnTo>
                      <a:pt x="931" y="1065"/>
                    </a:lnTo>
                    <a:lnTo>
                      <a:pt x="931" y="1143"/>
                    </a:lnTo>
                    <a:lnTo>
                      <a:pt x="931" y="1149"/>
                    </a:lnTo>
                    <a:lnTo>
                      <a:pt x="643" y="1149"/>
                    </a:lnTo>
                    <a:lnTo>
                      <a:pt x="354" y="1149"/>
                    </a:lnTo>
                    <a:lnTo>
                      <a:pt x="54" y="1149"/>
                    </a:lnTo>
                    <a:lnTo>
                      <a:pt x="54" y="1077"/>
                    </a:lnTo>
                    <a:lnTo>
                      <a:pt x="54" y="993"/>
                    </a:lnTo>
                    <a:lnTo>
                      <a:pt x="342" y="993"/>
                    </a:lnTo>
                    <a:lnTo>
                      <a:pt x="631" y="993"/>
                    </a:lnTo>
                    <a:moveTo>
                      <a:pt x="0" y="0"/>
                    </a:moveTo>
                    <a:lnTo>
                      <a:pt x="0" y="2180"/>
                    </a:lnTo>
                    <a:lnTo>
                      <a:pt x="1294" y="2180"/>
                    </a:lnTo>
                    <a:lnTo>
                      <a:pt x="1294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58">
                <a:extLst>
                  <a:ext uri="{FF2B5EF4-FFF2-40B4-BE49-F238E27FC236}">
                    <a16:creationId xmlns:a16="http://schemas.microsoft.com/office/drawing/2014/main" id="{5E0BBE38-5E70-44B6-8D1B-AB9740A20B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25" y="566"/>
                <a:ext cx="1326" cy="2212"/>
              </a:xfrm>
              <a:custGeom>
                <a:avLst/>
                <a:gdLst>
                  <a:gd name="T0" fmla="*/ 1318 w 1326"/>
                  <a:gd name="T1" fmla="*/ 2204 h 2212"/>
                  <a:gd name="T2" fmla="*/ 1318 w 1326"/>
                  <a:gd name="T3" fmla="*/ 2204 h 2212"/>
                  <a:gd name="T4" fmla="*/ 1318 w 1326"/>
                  <a:gd name="T5" fmla="*/ 2196 h 2212"/>
                  <a:gd name="T6" fmla="*/ 1318 w 1326"/>
                  <a:gd name="T7" fmla="*/ 2204 h 2212"/>
                  <a:gd name="T8" fmla="*/ 1326 w 1326"/>
                  <a:gd name="T9" fmla="*/ 2204 h 2212"/>
                  <a:gd name="T10" fmla="*/ 1318 w 1326"/>
                  <a:gd name="T11" fmla="*/ 2204 h 2212"/>
                  <a:gd name="T12" fmla="*/ 16 w 1326"/>
                  <a:gd name="T13" fmla="*/ 2196 h 2212"/>
                  <a:gd name="T14" fmla="*/ 16 w 1326"/>
                  <a:gd name="T15" fmla="*/ 16 h 2212"/>
                  <a:gd name="T16" fmla="*/ 1310 w 1326"/>
                  <a:gd name="T17" fmla="*/ 16 h 2212"/>
                  <a:gd name="T18" fmla="*/ 1310 w 1326"/>
                  <a:gd name="T19" fmla="*/ 2196 h 2212"/>
                  <a:gd name="T20" fmla="*/ 16 w 1326"/>
                  <a:gd name="T21" fmla="*/ 2196 h 2212"/>
                  <a:gd name="T22" fmla="*/ 1326 w 1326"/>
                  <a:gd name="T23" fmla="*/ 0 h 2212"/>
                  <a:gd name="T24" fmla="*/ 0 w 1326"/>
                  <a:gd name="T25" fmla="*/ 0 h 2212"/>
                  <a:gd name="T26" fmla="*/ 0 w 1326"/>
                  <a:gd name="T27" fmla="*/ 2212 h 2212"/>
                  <a:gd name="T28" fmla="*/ 1326 w 1326"/>
                  <a:gd name="T29" fmla="*/ 2212 h 2212"/>
                  <a:gd name="T30" fmla="*/ 1326 w 1326"/>
                  <a:gd name="T31" fmla="*/ 2204 h 2212"/>
                  <a:gd name="T32" fmla="*/ 1326 w 1326"/>
                  <a:gd name="T33" fmla="*/ 0 h 2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26" h="2212">
                    <a:moveTo>
                      <a:pt x="1318" y="2204"/>
                    </a:moveTo>
                    <a:lnTo>
                      <a:pt x="1318" y="2204"/>
                    </a:lnTo>
                    <a:lnTo>
                      <a:pt x="1318" y="2196"/>
                    </a:lnTo>
                    <a:lnTo>
                      <a:pt x="1318" y="2204"/>
                    </a:lnTo>
                    <a:lnTo>
                      <a:pt x="1326" y="2204"/>
                    </a:lnTo>
                    <a:lnTo>
                      <a:pt x="1318" y="2204"/>
                    </a:lnTo>
                    <a:close/>
                    <a:moveTo>
                      <a:pt x="16" y="2196"/>
                    </a:moveTo>
                    <a:lnTo>
                      <a:pt x="16" y="16"/>
                    </a:lnTo>
                    <a:lnTo>
                      <a:pt x="1310" y="16"/>
                    </a:lnTo>
                    <a:lnTo>
                      <a:pt x="1310" y="2196"/>
                    </a:lnTo>
                    <a:lnTo>
                      <a:pt x="16" y="2196"/>
                    </a:lnTo>
                    <a:close/>
                    <a:moveTo>
                      <a:pt x="1326" y="0"/>
                    </a:moveTo>
                    <a:lnTo>
                      <a:pt x="0" y="0"/>
                    </a:lnTo>
                    <a:lnTo>
                      <a:pt x="0" y="2212"/>
                    </a:lnTo>
                    <a:lnTo>
                      <a:pt x="1326" y="2212"/>
                    </a:lnTo>
                    <a:lnTo>
                      <a:pt x="1326" y="2204"/>
                    </a:lnTo>
                    <a:lnTo>
                      <a:pt x="1326" y="0"/>
                    </a:lnTo>
                    <a:close/>
                  </a:path>
                </a:pathLst>
              </a:custGeom>
              <a:solidFill>
                <a:srgbClr val="7096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59">
                <a:extLst>
                  <a:ext uri="{FF2B5EF4-FFF2-40B4-BE49-F238E27FC236}">
                    <a16:creationId xmlns:a16="http://schemas.microsoft.com/office/drawing/2014/main" id="{605097E9-7838-4D00-9A04-F4C2D8959D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25" y="566"/>
                <a:ext cx="1326" cy="2212"/>
              </a:xfrm>
              <a:custGeom>
                <a:avLst/>
                <a:gdLst>
                  <a:gd name="T0" fmla="*/ 1318 w 1326"/>
                  <a:gd name="T1" fmla="*/ 2204 h 2212"/>
                  <a:gd name="T2" fmla="*/ 1318 w 1326"/>
                  <a:gd name="T3" fmla="*/ 2204 h 2212"/>
                  <a:gd name="T4" fmla="*/ 1318 w 1326"/>
                  <a:gd name="T5" fmla="*/ 2196 h 2212"/>
                  <a:gd name="T6" fmla="*/ 1318 w 1326"/>
                  <a:gd name="T7" fmla="*/ 2204 h 2212"/>
                  <a:gd name="T8" fmla="*/ 1326 w 1326"/>
                  <a:gd name="T9" fmla="*/ 2204 h 2212"/>
                  <a:gd name="T10" fmla="*/ 1318 w 1326"/>
                  <a:gd name="T11" fmla="*/ 2204 h 2212"/>
                  <a:gd name="T12" fmla="*/ 16 w 1326"/>
                  <a:gd name="T13" fmla="*/ 2196 h 2212"/>
                  <a:gd name="T14" fmla="*/ 16 w 1326"/>
                  <a:gd name="T15" fmla="*/ 16 h 2212"/>
                  <a:gd name="T16" fmla="*/ 1310 w 1326"/>
                  <a:gd name="T17" fmla="*/ 16 h 2212"/>
                  <a:gd name="T18" fmla="*/ 1310 w 1326"/>
                  <a:gd name="T19" fmla="*/ 2196 h 2212"/>
                  <a:gd name="T20" fmla="*/ 16 w 1326"/>
                  <a:gd name="T21" fmla="*/ 2196 h 2212"/>
                  <a:gd name="T22" fmla="*/ 1326 w 1326"/>
                  <a:gd name="T23" fmla="*/ 0 h 2212"/>
                  <a:gd name="T24" fmla="*/ 0 w 1326"/>
                  <a:gd name="T25" fmla="*/ 0 h 2212"/>
                  <a:gd name="T26" fmla="*/ 0 w 1326"/>
                  <a:gd name="T27" fmla="*/ 2212 h 2212"/>
                  <a:gd name="T28" fmla="*/ 1326 w 1326"/>
                  <a:gd name="T29" fmla="*/ 2212 h 2212"/>
                  <a:gd name="T30" fmla="*/ 1326 w 1326"/>
                  <a:gd name="T31" fmla="*/ 2204 h 2212"/>
                  <a:gd name="T32" fmla="*/ 1326 w 1326"/>
                  <a:gd name="T33" fmla="*/ 0 h 2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26" h="2212">
                    <a:moveTo>
                      <a:pt x="1318" y="2204"/>
                    </a:moveTo>
                    <a:lnTo>
                      <a:pt x="1318" y="2204"/>
                    </a:lnTo>
                    <a:lnTo>
                      <a:pt x="1318" y="2196"/>
                    </a:lnTo>
                    <a:lnTo>
                      <a:pt x="1318" y="2204"/>
                    </a:lnTo>
                    <a:lnTo>
                      <a:pt x="1326" y="2204"/>
                    </a:lnTo>
                    <a:lnTo>
                      <a:pt x="1318" y="2204"/>
                    </a:lnTo>
                    <a:moveTo>
                      <a:pt x="16" y="2196"/>
                    </a:moveTo>
                    <a:lnTo>
                      <a:pt x="16" y="16"/>
                    </a:lnTo>
                    <a:lnTo>
                      <a:pt x="1310" y="16"/>
                    </a:lnTo>
                    <a:lnTo>
                      <a:pt x="1310" y="2196"/>
                    </a:lnTo>
                    <a:lnTo>
                      <a:pt x="16" y="2196"/>
                    </a:lnTo>
                    <a:moveTo>
                      <a:pt x="1326" y="0"/>
                    </a:moveTo>
                    <a:lnTo>
                      <a:pt x="0" y="0"/>
                    </a:lnTo>
                    <a:lnTo>
                      <a:pt x="0" y="2212"/>
                    </a:lnTo>
                    <a:lnTo>
                      <a:pt x="1326" y="2212"/>
                    </a:lnTo>
                    <a:lnTo>
                      <a:pt x="1326" y="2204"/>
                    </a:lnTo>
                    <a:lnTo>
                      <a:pt x="132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Rectangle 60">
                <a:extLst>
                  <a:ext uri="{FF2B5EF4-FFF2-40B4-BE49-F238E27FC236}">
                    <a16:creationId xmlns:a16="http://schemas.microsoft.com/office/drawing/2014/main" id="{F68C67E0-3BB5-4A08-AFFE-C8F2505E3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8" y="1485"/>
                <a:ext cx="89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5" name="Rectangle 61">
                <a:extLst>
                  <a:ext uri="{FF2B5EF4-FFF2-40B4-BE49-F238E27FC236}">
                    <a16:creationId xmlns:a16="http://schemas.microsoft.com/office/drawing/2014/main" id="{CF02407E-BF51-4F5B-B1D1-C189D30CC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2" y="1485"/>
                <a:ext cx="63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6" name="Rectangle 62">
                <a:extLst>
                  <a:ext uri="{FF2B5EF4-FFF2-40B4-BE49-F238E27FC236}">
                    <a16:creationId xmlns:a16="http://schemas.microsoft.com/office/drawing/2014/main" id="{FD7B5DC5-67ED-41C1-B14E-040A24102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0" y="1485"/>
                <a:ext cx="81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7" name="Rectangle 63">
                <a:extLst>
                  <a:ext uri="{FF2B5EF4-FFF2-40B4-BE49-F238E27FC236}">
                    <a16:creationId xmlns:a16="http://schemas.microsoft.com/office/drawing/2014/main" id="{2BC7851B-4834-4E51-83CD-BC4219C63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3" y="1485"/>
                <a:ext cx="81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8" name="Rectangle 64">
                <a:extLst>
                  <a:ext uri="{FF2B5EF4-FFF2-40B4-BE49-F238E27FC236}">
                    <a16:creationId xmlns:a16="http://schemas.microsoft.com/office/drawing/2014/main" id="{94EFC681-A87E-4895-B335-78316AC0F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9" y="1485"/>
                <a:ext cx="63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9" name="Rectangle 65">
                <a:extLst>
                  <a:ext uri="{FF2B5EF4-FFF2-40B4-BE49-F238E27FC236}">
                    <a16:creationId xmlns:a16="http://schemas.microsoft.com/office/drawing/2014/main" id="{26E02D9B-3863-4173-9330-38196AE2D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7" y="1485"/>
                <a:ext cx="147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am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0" name="Rectangle 66">
                <a:extLst>
                  <a:ext uri="{FF2B5EF4-FFF2-40B4-BE49-F238E27FC236}">
                    <a16:creationId xmlns:a16="http://schemas.microsoft.com/office/drawing/2014/main" id="{DB509551-D89B-493D-B80D-182597D47E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7" y="1485"/>
                <a:ext cx="95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1" name="Rectangle 67">
                <a:extLst>
                  <a:ext uri="{FF2B5EF4-FFF2-40B4-BE49-F238E27FC236}">
                    <a16:creationId xmlns:a16="http://schemas.microsoft.com/office/drawing/2014/main" id="{EC2B781C-ECC7-4C42-A3CD-C0523FC0D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3" y="1485"/>
                <a:ext cx="169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oun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2" name="Rectangle 68">
                <a:extLst>
                  <a:ext uri="{FF2B5EF4-FFF2-40B4-BE49-F238E27FC236}">
                    <a16:creationId xmlns:a16="http://schemas.microsoft.com/office/drawing/2014/main" id="{997FE240-6228-4FB9-AF1B-4C3DBC2D3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1" y="1485"/>
                <a:ext cx="59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3" name="Rectangle 69">
                <a:extLst>
                  <a:ext uri="{FF2B5EF4-FFF2-40B4-BE49-F238E27FC236}">
                    <a16:creationId xmlns:a16="http://schemas.microsoft.com/office/drawing/2014/main" id="{90B495D7-9427-4B18-84C2-B5BE7AC9D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9" y="1485"/>
                <a:ext cx="295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er (PC)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4" name="Rectangle 70">
                <a:extLst>
                  <a:ext uri="{FF2B5EF4-FFF2-40B4-BE49-F238E27FC236}">
                    <a16:creationId xmlns:a16="http://schemas.microsoft.com/office/drawing/2014/main" id="{1F1029E4-07BC-4883-A4ED-3A703C57E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" y="1773"/>
                <a:ext cx="399" cy="56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Rectangle 71">
                <a:extLst>
                  <a:ext uri="{FF2B5EF4-FFF2-40B4-BE49-F238E27FC236}">
                    <a16:creationId xmlns:a16="http://schemas.microsoft.com/office/drawing/2014/main" id="{F77D3343-1D1B-4EDC-9B26-13C6FFA4FC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" y="1773"/>
                <a:ext cx="399" cy="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Rectangle 72">
                <a:extLst>
                  <a:ext uri="{FF2B5EF4-FFF2-40B4-BE49-F238E27FC236}">
                    <a16:creationId xmlns:a16="http://schemas.microsoft.com/office/drawing/2014/main" id="{6CBCF4F3-20FB-4548-B672-99C944C31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" y="1842"/>
                <a:ext cx="399" cy="4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Rectangle 73">
                <a:extLst>
                  <a:ext uri="{FF2B5EF4-FFF2-40B4-BE49-F238E27FC236}">
                    <a16:creationId xmlns:a16="http://schemas.microsoft.com/office/drawing/2014/main" id="{37B75A7F-4D0D-4762-8209-D4ABB3592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" y="1842"/>
                <a:ext cx="399" cy="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Rectangle 74">
                <a:extLst>
                  <a:ext uri="{FF2B5EF4-FFF2-40B4-BE49-F238E27FC236}">
                    <a16:creationId xmlns:a16="http://schemas.microsoft.com/office/drawing/2014/main" id="{97969A7D-F3A9-40C6-AF5D-739AE6BB97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" y="1829"/>
                <a:ext cx="399" cy="13"/>
              </a:xfrm>
              <a:prstGeom prst="rect">
                <a:avLst/>
              </a:prstGeom>
              <a:solidFill>
                <a:srgbClr val="BDB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Rectangle 75">
                <a:extLst>
                  <a:ext uri="{FF2B5EF4-FFF2-40B4-BE49-F238E27FC236}">
                    <a16:creationId xmlns:a16="http://schemas.microsoft.com/office/drawing/2014/main" id="{50FC463D-3F56-467D-9379-9A657012E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" y="1829"/>
                <a:ext cx="399" cy="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Rectangle 76">
                <a:extLst>
                  <a:ext uri="{FF2B5EF4-FFF2-40B4-BE49-F238E27FC236}">
                    <a16:creationId xmlns:a16="http://schemas.microsoft.com/office/drawing/2014/main" id="{A6570D0B-8317-48A7-8EEF-4FDD965FC5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2" y="1774"/>
                <a:ext cx="95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1" name="Rectangle 77">
                <a:extLst>
                  <a:ext uri="{FF2B5EF4-FFF2-40B4-BE49-F238E27FC236}">
                    <a16:creationId xmlns:a16="http://schemas.microsoft.com/office/drawing/2014/main" id="{FEDC3324-3B9B-4745-A033-BE6D2B038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1774"/>
                <a:ext cx="143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egi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2" name="Rectangle 78">
                <a:extLst>
                  <a:ext uri="{FF2B5EF4-FFF2-40B4-BE49-F238E27FC236}">
                    <a16:creationId xmlns:a16="http://schemas.microsoft.com/office/drawing/2014/main" id="{06FCB878-ADB9-4590-9D26-01152ECBC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5" y="1774"/>
                <a:ext cx="77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3" name="Rectangle 79">
                <a:extLst>
                  <a:ext uri="{FF2B5EF4-FFF2-40B4-BE49-F238E27FC236}">
                    <a16:creationId xmlns:a16="http://schemas.microsoft.com/office/drawing/2014/main" id="{D45499EE-D4C1-4134-9E73-C59D53F56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9" y="1774"/>
                <a:ext cx="59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4" name="Rectangle 80">
                <a:extLst>
                  <a:ext uri="{FF2B5EF4-FFF2-40B4-BE49-F238E27FC236}">
                    <a16:creationId xmlns:a16="http://schemas.microsoft.com/office/drawing/2014/main" id="{906E6DBB-0B3F-4688-9C48-AF87A62D3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7" y="1774"/>
                <a:ext cx="81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5" name="Rectangle 81">
                <a:extLst>
                  <a:ext uri="{FF2B5EF4-FFF2-40B4-BE49-F238E27FC236}">
                    <a16:creationId xmlns:a16="http://schemas.microsoft.com/office/drawing/2014/main" id="{FE172D48-4578-437F-9DCB-6509C69B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9" y="1774"/>
                <a:ext cx="63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6" name="Rectangle 82">
                <a:extLst>
                  <a:ext uri="{FF2B5EF4-FFF2-40B4-BE49-F238E27FC236}">
                    <a16:creationId xmlns:a16="http://schemas.microsoft.com/office/drawing/2014/main" id="{17E81A48-A63C-4620-BB50-4CEA13392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7" y="1774"/>
                <a:ext cx="77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7" name="Rectangle 83">
                <a:extLst>
                  <a:ext uri="{FF2B5EF4-FFF2-40B4-BE49-F238E27FC236}">
                    <a16:creationId xmlns:a16="http://schemas.microsoft.com/office/drawing/2014/main" id="{2D13E954-3373-4FCA-95D2-E13FF07A9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1" y="2425"/>
                <a:ext cx="89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8" name="Rectangle 84">
                <a:extLst>
                  <a:ext uri="{FF2B5EF4-FFF2-40B4-BE49-F238E27FC236}">
                    <a16:creationId xmlns:a16="http://schemas.microsoft.com/office/drawing/2014/main" id="{BCE08A7F-7846-45D0-81B5-EEF3A32B5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1" y="2425"/>
                <a:ext cx="63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9" name="Rectangle 85">
                <a:extLst>
                  <a:ext uri="{FF2B5EF4-FFF2-40B4-BE49-F238E27FC236}">
                    <a16:creationId xmlns:a16="http://schemas.microsoft.com/office/drawing/2014/main" id="{A9CBAEA7-60D5-4B70-95C4-46B5CF3E4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9" y="2425"/>
                <a:ext cx="55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0" name="Rectangle 86">
                <a:extLst>
                  <a:ext uri="{FF2B5EF4-FFF2-40B4-BE49-F238E27FC236}">
                    <a16:creationId xmlns:a16="http://schemas.microsoft.com/office/drawing/2014/main" id="{F5929C7D-7289-41B9-ABB9-B56EF3602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9" y="2425"/>
                <a:ext cx="59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1" name="Rectangle 87">
                <a:extLst>
                  <a:ext uri="{FF2B5EF4-FFF2-40B4-BE49-F238E27FC236}">
                    <a16:creationId xmlns:a16="http://schemas.microsoft.com/office/drawing/2014/main" id="{00C52B42-7115-430C-A15B-A4AE39490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7" y="2425"/>
                <a:ext cx="147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hm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2" name="Rectangle 88">
                <a:extLst>
                  <a:ext uri="{FF2B5EF4-FFF2-40B4-BE49-F238E27FC236}">
                    <a16:creationId xmlns:a16="http://schemas.microsoft.com/office/drawing/2014/main" id="{62045720-5185-43DE-97D1-09A688FDD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7" y="2425"/>
                <a:ext cx="81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3" name="Rectangle 89">
                <a:extLst>
                  <a:ext uri="{FF2B5EF4-FFF2-40B4-BE49-F238E27FC236}">
                    <a16:creationId xmlns:a16="http://schemas.microsoft.com/office/drawing/2014/main" id="{62E88A93-76A3-4088-9F03-6F12B69F4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9" y="2425"/>
                <a:ext cx="59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4" name="Rectangle 90">
                <a:extLst>
                  <a:ext uri="{FF2B5EF4-FFF2-40B4-BE49-F238E27FC236}">
                    <a16:creationId xmlns:a16="http://schemas.microsoft.com/office/drawing/2014/main" id="{C5E582D6-D0C4-459A-9A81-CA39B7A16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7" y="2425"/>
                <a:ext cx="55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5" name="Rectangle 91">
                <a:extLst>
                  <a:ext uri="{FF2B5EF4-FFF2-40B4-BE49-F238E27FC236}">
                    <a16:creationId xmlns:a16="http://schemas.microsoft.com/office/drawing/2014/main" id="{353166A5-8E3A-4360-8F0A-9848B4EE7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7" y="2425"/>
                <a:ext cx="77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6" name="Rectangle 92">
                <a:extLst>
                  <a:ext uri="{FF2B5EF4-FFF2-40B4-BE49-F238E27FC236}">
                    <a16:creationId xmlns:a16="http://schemas.microsoft.com/office/drawing/2014/main" id="{D882B7E2-7035-4348-BC03-D9BBCE155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3" y="2425"/>
                <a:ext cx="253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-Logic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7" name="Rectangle 93">
                <a:extLst>
                  <a:ext uri="{FF2B5EF4-FFF2-40B4-BE49-F238E27FC236}">
                    <a16:creationId xmlns:a16="http://schemas.microsoft.com/office/drawing/2014/main" id="{D7C4A26F-D66F-4193-9BAA-1AE377BE3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7" y="2522"/>
                <a:ext cx="95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8" name="Rectangle 94">
                <a:extLst>
                  <a:ext uri="{FF2B5EF4-FFF2-40B4-BE49-F238E27FC236}">
                    <a16:creationId xmlns:a16="http://schemas.microsoft.com/office/drawing/2014/main" id="{B7B54800-656F-4CD4-A25C-62206B073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1" y="2522"/>
                <a:ext cx="121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nit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9" name="Rectangle 95">
                <a:extLst>
                  <a:ext uri="{FF2B5EF4-FFF2-40B4-BE49-F238E27FC236}">
                    <a16:creationId xmlns:a16="http://schemas.microsoft.com/office/drawing/2014/main" id="{A7EADCF7-99DF-452B-853F-D2E6F9ADE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3" y="2522"/>
                <a:ext cx="63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(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0" name="Rectangle 96">
                <a:extLst>
                  <a:ext uri="{FF2B5EF4-FFF2-40B4-BE49-F238E27FC236}">
                    <a16:creationId xmlns:a16="http://schemas.microsoft.com/office/drawing/2014/main" id="{F2BD23D7-F189-4669-BB5F-CE39B4CBE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7" y="2522"/>
                <a:ext cx="89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1" name="Rectangle 97">
                <a:extLst>
                  <a:ext uri="{FF2B5EF4-FFF2-40B4-BE49-F238E27FC236}">
                    <a16:creationId xmlns:a16="http://schemas.microsoft.com/office/drawing/2014/main" id="{0F7E08E5-584C-47AC-92DB-C2D4FBD05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5" y="2522"/>
                <a:ext cx="81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2" name="Rectangle 98">
                <a:extLst>
                  <a:ext uri="{FF2B5EF4-FFF2-40B4-BE49-F238E27FC236}">
                    <a16:creationId xmlns:a16="http://schemas.microsoft.com/office/drawing/2014/main" id="{A9F34B08-9AE0-4D99-A3C6-CE07514FC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7" y="2522"/>
                <a:ext cx="121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U)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3" name="Rectangle 99">
                <a:extLst>
                  <a:ext uri="{FF2B5EF4-FFF2-40B4-BE49-F238E27FC236}">
                    <a16:creationId xmlns:a16="http://schemas.microsoft.com/office/drawing/2014/main" id="{D281C0EB-363B-46E7-9FCE-2079535C5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4" y="614"/>
                <a:ext cx="89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4" name="Rectangle 100">
                <a:extLst>
                  <a:ext uri="{FF2B5EF4-FFF2-40B4-BE49-F238E27FC236}">
                    <a16:creationId xmlns:a16="http://schemas.microsoft.com/office/drawing/2014/main" id="{23BBA49D-9036-4E94-BAC5-7704A6F6A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" y="614"/>
                <a:ext cx="63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5" name="Rectangle 101">
                <a:extLst>
                  <a:ext uri="{FF2B5EF4-FFF2-40B4-BE49-F238E27FC236}">
                    <a16:creationId xmlns:a16="http://schemas.microsoft.com/office/drawing/2014/main" id="{21899102-D15D-4345-BC70-8D026ADF5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6" y="614"/>
                <a:ext cx="81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6" name="Rectangle 102">
                <a:extLst>
                  <a:ext uri="{FF2B5EF4-FFF2-40B4-BE49-F238E27FC236}">
                    <a16:creationId xmlns:a16="http://schemas.microsoft.com/office/drawing/2014/main" id="{BB8ED855-96D8-4BE0-B2DF-256711A1F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614"/>
                <a:ext cx="77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7" name="Rectangle 103">
                <a:extLst>
                  <a:ext uri="{FF2B5EF4-FFF2-40B4-BE49-F238E27FC236}">
                    <a16:creationId xmlns:a16="http://schemas.microsoft.com/office/drawing/2014/main" id="{31D90E90-0ABE-41FF-A6C4-A228F723F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614"/>
                <a:ext cx="81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8" name="Rectangle 104">
                <a:extLst>
                  <a:ext uri="{FF2B5EF4-FFF2-40B4-BE49-F238E27FC236}">
                    <a16:creationId xmlns:a16="http://schemas.microsoft.com/office/drawing/2014/main" id="{79548C56-00CE-433E-A666-597E135AD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614"/>
                <a:ext cx="77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9" name="Rectangle 105">
                <a:extLst>
                  <a:ext uri="{FF2B5EF4-FFF2-40B4-BE49-F238E27FC236}">
                    <a16:creationId xmlns:a16="http://schemas.microsoft.com/office/drawing/2014/main" id="{F4D45693-37DE-426D-8482-E92FFFC06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9" y="614"/>
                <a:ext cx="147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VAGRundschriftD" panose="00000500000000000000" charset="0"/>
                  </a:rPr>
                  <a:t>sor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0" name="Rectangle 106">
                <a:extLst>
                  <a:ext uri="{FF2B5EF4-FFF2-40B4-BE49-F238E27FC236}">
                    <a16:creationId xmlns:a16="http://schemas.microsoft.com/office/drawing/2014/main" id="{2F1C1CAD-DD4D-4BDF-A7FD-1F5977C39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779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107">
                <a:extLst>
                  <a:ext uri="{FF2B5EF4-FFF2-40B4-BE49-F238E27FC236}">
                    <a16:creationId xmlns:a16="http://schemas.microsoft.com/office/drawing/2014/main" id="{12BF5A06-8579-4BF9-AD42-01DAF2D37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773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Rectangle 108">
                <a:extLst>
                  <a:ext uri="{FF2B5EF4-FFF2-40B4-BE49-F238E27FC236}">
                    <a16:creationId xmlns:a16="http://schemas.microsoft.com/office/drawing/2014/main" id="{598B8EF0-722B-4122-AEA5-FFDBC118A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" y="779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109">
                <a:extLst>
                  <a:ext uri="{FF2B5EF4-FFF2-40B4-BE49-F238E27FC236}">
                    <a16:creationId xmlns:a16="http://schemas.microsoft.com/office/drawing/2014/main" id="{EE6A6384-96C4-497D-9388-3262E6CBE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773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Rectangle 110">
                <a:extLst>
                  <a:ext uri="{FF2B5EF4-FFF2-40B4-BE49-F238E27FC236}">
                    <a16:creationId xmlns:a16="http://schemas.microsoft.com/office/drawing/2014/main" id="{C9B9CAE8-9CEC-45A6-89D4-680BD725A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779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111">
                <a:extLst>
                  <a:ext uri="{FF2B5EF4-FFF2-40B4-BE49-F238E27FC236}">
                    <a16:creationId xmlns:a16="http://schemas.microsoft.com/office/drawing/2014/main" id="{263ED301-ACC3-42D0-B09E-67088360E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773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Rectangle 112">
                <a:extLst>
                  <a:ext uri="{FF2B5EF4-FFF2-40B4-BE49-F238E27FC236}">
                    <a16:creationId xmlns:a16="http://schemas.microsoft.com/office/drawing/2014/main" id="{20FD93D0-5C71-4189-A16D-638EB00C5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6" y="779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113">
                <a:extLst>
                  <a:ext uri="{FF2B5EF4-FFF2-40B4-BE49-F238E27FC236}">
                    <a16:creationId xmlns:a16="http://schemas.microsoft.com/office/drawing/2014/main" id="{F3A125FD-17A7-4D90-9D93-E58542AB2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773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Rectangle 114">
                <a:extLst>
                  <a:ext uri="{FF2B5EF4-FFF2-40B4-BE49-F238E27FC236}">
                    <a16:creationId xmlns:a16="http://schemas.microsoft.com/office/drawing/2014/main" id="{FB47FDF8-FA0B-45C8-B26C-2769919B1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851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115">
                <a:extLst>
                  <a:ext uri="{FF2B5EF4-FFF2-40B4-BE49-F238E27FC236}">
                    <a16:creationId xmlns:a16="http://schemas.microsoft.com/office/drawing/2014/main" id="{65D69CB3-5F52-40E2-BC75-40CD198F3A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845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Rectangle 116">
                <a:extLst>
                  <a:ext uri="{FF2B5EF4-FFF2-40B4-BE49-F238E27FC236}">
                    <a16:creationId xmlns:a16="http://schemas.microsoft.com/office/drawing/2014/main" id="{FE467D2E-4313-4FF5-A13E-E40CD5A9A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" y="851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117">
                <a:extLst>
                  <a:ext uri="{FF2B5EF4-FFF2-40B4-BE49-F238E27FC236}">
                    <a16:creationId xmlns:a16="http://schemas.microsoft.com/office/drawing/2014/main" id="{5982E78E-1304-49FA-B1AD-212DD456BA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845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Rectangle 118">
                <a:extLst>
                  <a:ext uri="{FF2B5EF4-FFF2-40B4-BE49-F238E27FC236}">
                    <a16:creationId xmlns:a16="http://schemas.microsoft.com/office/drawing/2014/main" id="{54621D73-5271-417D-A7CF-1D331AE58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851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119">
                <a:extLst>
                  <a:ext uri="{FF2B5EF4-FFF2-40B4-BE49-F238E27FC236}">
                    <a16:creationId xmlns:a16="http://schemas.microsoft.com/office/drawing/2014/main" id="{215497AE-5DFE-49F1-A162-AEDD8B639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845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120">
                <a:extLst>
                  <a:ext uri="{FF2B5EF4-FFF2-40B4-BE49-F238E27FC236}">
                    <a16:creationId xmlns:a16="http://schemas.microsoft.com/office/drawing/2014/main" id="{72E19167-4EE9-49AC-9ECD-DAFF67C74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6" y="851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121">
                <a:extLst>
                  <a:ext uri="{FF2B5EF4-FFF2-40B4-BE49-F238E27FC236}">
                    <a16:creationId xmlns:a16="http://schemas.microsoft.com/office/drawing/2014/main" id="{F279D1BB-3FE3-460A-9032-ACDA680D6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845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Rectangle 122">
                <a:extLst>
                  <a:ext uri="{FF2B5EF4-FFF2-40B4-BE49-F238E27FC236}">
                    <a16:creationId xmlns:a16="http://schemas.microsoft.com/office/drawing/2014/main" id="{A5C2D8C2-1EE1-465B-A787-9169B8B1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923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123">
                <a:extLst>
                  <a:ext uri="{FF2B5EF4-FFF2-40B4-BE49-F238E27FC236}">
                    <a16:creationId xmlns:a16="http://schemas.microsoft.com/office/drawing/2014/main" id="{D0798EED-5036-4841-8E54-44F535B8C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917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Rectangle 124">
                <a:extLst>
                  <a:ext uri="{FF2B5EF4-FFF2-40B4-BE49-F238E27FC236}">
                    <a16:creationId xmlns:a16="http://schemas.microsoft.com/office/drawing/2014/main" id="{C40989DD-7A76-4821-ADDB-216C9A4ED1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" y="923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125">
                <a:extLst>
                  <a:ext uri="{FF2B5EF4-FFF2-40B4-BE49-F238E27FC236}">
                    <a16:creationId xmlns:a16="http://schemas.microsoft.com/office/drawing/2014/main" id="{63FBF3EB-2B39-4B9E-BA93-D3C1635C6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917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Rectangle 126">
                <a:extLst>
                  <a:ext uri="{FF2B5EF4-FFF2-40B4-BE49-F238E27FC236}">
                    <a16:creationId xmlns:a16="http://schemas.microsoft.com/office/drawing/2014/main" id="{80C461F5-5B94-45C3-BE2A-5640357358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923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127">
                <a:extLst>
                  <a:ext uri="{FF2B5EF4-FFF2-40B4-BE49-F238E27FC236}">
                    <a16:creationId xmlns:a16="http://schemas.microsoft.com/office/drawing/2014/main" id="{C7BC08E2-1B12-4B3A-9A8C-ADEC80DD9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917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128">
                <a:extLst>
                  <a:ext uri="{FF2B5EF4-FFF2-40B4-BE49-F238E27FC236}">
                    <a16:creationId xmlns:a16="http://schemas.microsoft.com/office/drawing/2014/main" id="{F9068C33-4FA8-4D2C-B2BD-BB98F390F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6" y="923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129">
                <a:extLst>
                  <a:ext uri="{FF2B5EF4-FFF2-40B4-BE49-F238E27FC236}">
                    <a16:creationId xmlns:a16="http://schemas.microsoft.com/office/drawing/2014/main" id="{294FD06F-8F4E-44B1-9292-0C689EC1F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917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130">
                <a:extLst>
                  <a:ext uri="{FF2B5EF4-FFF2-40B4-BE49-F238E27FC236}">
                    <a16:creationId xmlns:a16="http://schemas.microsoft.com/office/drawing/2014/main" id="{51E40238-678E-47D3-8D83-E4BD98C5C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995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131">
                <a:extLst>
                  <a:ext uri="{FF2B5EF4-FFF2-40B4-BE49-F238E27FC236}">
                    <a16:creationId xmlns:a16="http://schemas.microsoft.com/office/drawing/2014/main" id="{9B72BBF1-7230-40B4-B844-EFA34915B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989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Rectangle 132">
                <a:extLst>
                  <a:ext uri="{FF2B5EF4-FFF2-40B4-BE49-F238E27FC236}">
                    <a16:creationId xmlns:a16="http://schemas.microsoft.com/office/drawing/2014/main" id="{55D958CA-01AC-4FE3-95ED-7F295B98F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" y="995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133">
                <a:extLst>
                  <a:ext uri="{FF2B5EF4-FFF2-40B4-BE49-F238E27FC236}">
                    <a16:creationId xmlns:a16="http://schemas.microsoft.com/office/drawing/2014/main" id="{A2CE3EA7-25FF-408D-BC6A-2F5C41D03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989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134">
                <a:extLst>
                  <a:ext uri="{FF2B5EF4-FFF2-40B4-BE49-F238E27FC236}">
                    <a16:creationId xmlns:a16="http://schemas.microsoft.com/office/drawing/2014/main" id="{1ABFCDB6-88DF-4AB3-95B5-068113510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995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135">
                <a:extLst>
                  <a:ext uri="{FF2B5EF4-FFF2-40B4-BE49-F238E27FC236}">
                    <a16:creationId xmlns:a16="http://schemas.microsoft.com/office/drawing/2014/main" id="{0CD209CB-AFC9-4D30-B28D-92DC19582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989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Rectangle 136">
                <a:extLst>
                  <a:ext uri="{FF2B5EF4-FFF2-40B4-BE49-F238E27FC236}">
                    <a16:creationId xmlns:a16="http://schemas.microsoft.com/office/drawing/2014/main" id="{C7C526DC-0F51-4227-80EB-C11F497B1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6" y="995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137">
                <a:extLst>
                  <a:ext uri="{FF2B5EF4-FFF2-40B4-BE49-F238E27FC236}">
                    <a16:creationId xmlns:a16="http://schemas.microsoft.com/office/drawing/2014/main" id="{6ADBF16C-EC7F-4EE6-848D-23FBE610B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989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Rectangle 138">
                <a:extLst>
                  <a:ext uri="{FF2B5EF4-FFF2-40B4-BE49-F238E27FC236}">
                    <a16:creationId xmlns:a16="http://schemas.microsoft.com/office/drawing/2014/main" id="{286BD355-B02B-457A-AAE6-A4C3A010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1436"/>
                <a:ext cx="288" cy="73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139">
                <a:extLst>
                  <a:ext uri="{FF2B5EF4-FFF2-40B4-BE49-F238E27FC236}">
                    <a16:creationId xmlns:a16="http://schemas.microsoft.com/office/drawing/2014/main" id="{87AABB32-AEDA-4F7D-847E-E23B15672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1430"/>
                <a:ext cx="300" cy="85"/>
              </a:xfrm>
              <a:custGeom>
                <a:avLst/>
                <a:gdLst>
                  <a:gd name="T0" fmla="*/ 294 w 300"/>
                  <a:gd name="T1" fmla="*/ 79 h 85"/>
                  <a:gd name="T2" fmla="*/ 294 w 300"/>
                  <a:gd name="T3" fmla="*/ 73 h 85"/>
                  <a:gd name="T4" fmla="*/ 12 w 300"/>
                  <a:gd name="T5" fmla="*/ 73 h 85"/>
                  <a:gd name="T6" fmla="*/ 12 w 300"/>
                  <a:gd name="T7" fmla="*/ 12 h 85"/>
                  <a:gd name="T8" fmla="*/ 288 w 300"/>
                  <a:gd name="T9" fmla="*/ 12 h 85"/>
                  <a:gd name="T10" fmla="*/ 288 w 300"/>
                  <a:gd name="T11" fmla="*/ 79 h 85"/>
                  <a:gd name="T12" fmla="*/ 294 w 300"/>
                  <a:gd name="T13" fmla="*/ 79 h 85"/>
                  <a:gd name="T14" fmla="*/ 294 w 300"/>
                  <a:gd name="T15" fmla="*/ 73 h 85"/>
                  <a:gd name="T16" fmla="*/ 294 w 300"/>
                  <a:gd name="T17" fmla="*/ 79 h 85"/>
                  <a:gd name="T18" fmla="*/ 300 w 300"/>
                  <a:gd name="T19" fmla="*/ 79 h 85"/>
                  <a:gd name="T20" fmla="*/ 300 w 300"/>
                  <a:gd name="T21" fmla="*/ 0 h 85"/>
                  <a:gd name="T22" fmla="*/ 0 w 300"/>
                  <a:gd name="T23" fmla="*/ 0 h 85"/>
                  <a:gd name="T24" fmla="*/ 0 w 300"/>
                  <a:gd name="T25" fmla="*/ 85 h 85"/>
                  <a:gd name="T26" fmla="*/ 300 w 300"/>
                  <a:gd name="T27" fmla="*/ 85 h 85"/>
                  <a:gd name="T28" fmla="*/ 300 w 300"/>
                  <a:gd name="T29" fmla="*/ 79 h 85"/>
                  <a:gd name="T30" fmla="*/ 294 w 300"/>
                  <a:gd name="T31" fmla="*/ 7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5">
                    <a:moveTo>
                      <a:pt x="294" y="79"/>
                    </a:moveTo>
                    <a:lnTo>
                      <a:pt x="294" y="73"/>
                    </a:lnTo>
                    <a:lnTo>
                      <a:pt x="12" y="73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9"/>
                    </a:lnTo>
                    <a:lnTo>
                      <a:pt x="294" y="79"/>
                    </a:lnTo>
                    <a:lnTo>
                      <a:pt x="294" y="73"/>
                    </a:lnTo>
                    <a:lnTo>
                      <a:pt x="294" y="79"/>
                    </a:lnTo>
                    <a:lnTo>
                      <a:pt x="300" y="79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300" y="85"/>
                    </a:lnTo>
                    <a:lnTo>
                      <a:pt x="300" y="79"/>
                    </a:lnTo>
                    <a:lnTo>
                      <a:pt x="294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Rectangle 140">
                <a:extLst>
                  <a:ext uri="{FF2B5EF4-FFF2-40B4-BE49-F238E27FC236}">
                    <a16:creationId xmlns:a16="http://schemas.microsoft.com/office/drawing/2014/main" id="{896BD953-4A88-48F7-B328-D1EA9081A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" y="1436"/>
                <a:ext cx="289" cy="73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141">
                <a:extLst>
                  <a:ext uri="{FF2B5EF4-FFF2-40B4-BE49-F238E27FC236}">
                    <a16:creationId xmlns:a16="http://schemas.microsoft.com/office/drawing/2014/main" id="{D4473EF7-1E2E-469E-8915-DDB04D028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430"/>
                <a:ext cx="301" cy="85"/>
              </a:xfrm>
              <a:custGeom>
                <a:avLst/>
                <a:gdLst>
                  <a:gd name="T0" fmla="*/ 295 w 301"/>
                  <a:gd name="T1" fmla="*/ 79 h 85"/>
                  <a:gd name="T2" fmla="*/ 295 w 301"/>
                  <a:gd name="T3" fmla="*/ 73 h 85"/>
                  <a:gd name="T4" fmla="*/ 12 w 301"/>
                  <a:gd name="T5" fmla="*/ 73 h 85"/>
                  <a:gd name="T6" fmla="*/ 12 w 301"/>
                  <a:gd name="T7" fmla="*/ 12 h 85"/>
                  <a:gd name="T8" fmla="*/ 289 w 301"/>
                  <a:gd name="T9" fmla="*/ 12 h 85"/>
                  <a:gd name="T10" fmla="*/ 289 w 301"/>
                  <a:gd name="T11" fmla="*/ 79 h 85"/>
                  <a:gd name="T12" fmla="*/ 295 w 301"/>
                  <a:gd name="T13" fmla="*/ 79 h 85"/>
                  <a:gd name="T14" fmla="*/ 295 w 301"/>
                  <a:gd name="T15" fmla="*/ 73 h 85"/>
                  <a:gd name="T16" fmla="*/ 295 w 301"/>
                  <a:gd name="T17" fmla="*/ 79 h 85"/>
                  <a:gd name="T18" fmla="*/ 301 w 301"/>
                  <a:gd name="T19" fmla="*/ 79 h 85"/>
                  <a:gd name="T20" fmla="*/ 301 w 301"/>
                  <a:gd name="T21" fmla="*/ 0 h 85"/>
                  <a:gd name="T22" fmla="*/ 0 w 301"/>
                  <a:gd name="T23" fmla="*/ 0 h 85"/>
                  <a:gd name="T24" fmla="*/ 0 w 301"/>
                  <a:gd name="T25" fmla="*/ 85 h 85"/>
                  <a:gd name="T26" fmla="*/ 301 w 301"/>
                  <a:gd name="T27" fmla="*/ 85 h 85"/>
                  <a:gd name="T28" fmla="*/ 301 w 301"/>
                  <a:gd name="T29" fmla="*/ 79 h 85"/>
                  <a:gd name="T30" fmla="*/ 295 w 301"/>
                  <a:gd name="T31" fmla="*/ 7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5">
                    <a:moveTo>
                      <a:pt x="295" y="79"/>
                    </a:moveTo>
                    <a:lnTo>
                      <a:pt x="295" y="73"/>
                    </a:lnTo>
                    <a:lnTo>
                      <a:pt x="12" y="73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9"/>
                    </a:lnTo>
                    <a:lnTo>
                      <a:pt x="295" y="79"/>
                    </a:lnTo>
                    <a:lnTo>
                      <a:pt x="295" y="73"/>
                    </a:lnTo>
                    <a:lnTo>
                      <a:pt x="295" y="79"/>
                    </a:lnTo>
                    <a:lnTo>
                      <a:pt x="301" y="79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301" y="85"/>
                    </a:lnTo>
                    <a:lnTo>
                      <a:pt x="301" y="79"/>
                    </a:lnTo>
                    <a:lnTo>
                      <a:pt x="295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Rectangle 142">
                <a:extLst>
                  <a:ext uri="{FF2B5EF4-FFF2-40B4-BE49-F238E27FC236}">
                    <a16:creationId xmlns:a16="http://schemas.microsoft.com/office/drawing/2014/main" id="{45EB1E5D-79B5-4A67-B495-CD0EF0E4B2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1436"/>
                <a:ext cx="288" cy="73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143">
                <a:extLst>
                  <a:ext uri="{FF2B5EF4-FFF2-40B4-BE49-F238E27FC236}">
                    <a16:creationId xmlns:a16="http://schemas.microsoft.com/office/drawing/2014/main" id="{EB5A2462-1A3A-46EF-AC71-C2EBF276F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1430"/>
                <a:ext cx="300" cy="85"/>
              </a:xfrm>
              <a:custGeom>
                <a:avLst/>
                <a:gdLst>
                  <a:gd name="T0" fmla="*/ 294 w 300"/>
                  <a:gd name="T1" fmla="*/ 79 h 85"/>
                  <a:gd name="T2" fmla="*/ 294 w 300"/>
                  <a:gd name="T3" fmla="*/ 73 h 85"/>
                  <a:gd name="T4" fmla="*/ 12 w 300"/>
                  <a:gd name="T5" fmla="*/ 73 h 85"/>
                  <a:gd name="T6" fmla="*/ 12 w 300"/>
                  <a:gd name="T7" fmla="*/ 12 h 85"/>
                  <a:gd name="T8" fmla="*/ 288 w 300"/>
                  <a:gd name="T9" fmla="*/ 12 h 85"/>
                  <a:gd name="T10" fmla="*/ 288 w 300"/>
                  <a:gd name="T11" fmla="*/ 79 h 85"/>
                  <a:gd name="T12" fmla="*/ 294 w 300"/>
                  <a:gd name="T13" fmla="*/ 79 h 85"/>
                  <a:gd name="T14" fmla="*/ 294 w 300"/>
                  <a:gd name="T15" fmla="*/ 73 h 85"/>
                  <a:gd name="T16" fmla="*/ 294 w 300"/>
                  <a:gd name="T17" fmla="*/ 79 h 85"/>
                  <a:gd name="T18" fmla="*/ 300 w 300"/>
                  <a:gd name="T19" fmla="*/ 79 h 85"/>
                  <a:gd name="T20" fmla="*/ 300 w 300"/>
                  <a:gd name="T21" fmla="*/ 0 h 85"/>
                  <a:gd name="T22" fmla="*/ 0 w 300"/>
                  <a:gd name="T23" fmla="*/ 0 h 85"/>
                  <a:gd name="T24" fmla="*/ 0 w 300"/>
                  <a:gd name="T25" fmla="*/ 85 h 85"/>
                  <a:gd name="T26" fmla="*/ 300 w 300"/>
                  <a:gd name="T27" fmla="*/ 85 h 85"/>
                  <a:gd name="T28" fmla="*/ 300 w 300"/>
                  <a:gd name="T29" fmla="*/ 79 h 85"/>
                  <a:gd name="T30" fmla="*/ 294 w 300"/>
                  <a:gd name="T31" fmla="*/ 7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5">
                    <a:moveTo>
                      <a:pt x="294" y="79"/>
                    </a:moveTo>
                    <a:lnTo>
                      <a:pt x="294" y="73"/>
                    </a:lnTo>
                    <a:lnTo>
                      <a:pt x="12" y="73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9"/>
                    </a:lnTo>
                    <a:lnTo>
                      <a:pt x="294" y="79"/>
                    </a:lnTo>
                    <a:lnTo>
                      <a:pt x="294" y="73"/>
                    </a:lnTo>
                    <a:lnTo>
                      <a:pt x="294" y="79"/>
                    </a:lnTo>
                    <a:lnTo>
                      <a:pt x="300" y="79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300" y="85"/>
                    </a:lnTo>
                    <a:lnTo>
                      <a:pt x="300" y="79"/>
                    </a:lnTo>
                    <a:lnTo>
                      <a:pt x="294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Rectangle 144">
                <a:extLst>
                  <a:ext uri="{FF2B5EF4-FFF2-40B4-BE49-F238E27FC236}">
                    <a16:creationId xmlns:a16="http://schemas.microsoft.com/office/drawing/2014/main" id="{CFB72274-4B31-4EC0-AE41-BB6E2A831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6" y="1436"/>
                <a:ext cx="289" cy="73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145">
                <a:extLst>
                  <a:ext uri="{FF2B5EF4-FFF2-40B4-BE49-F238E27FC236}">
                    <a16:creationId xmlns:a16="http://schemas.microsoft.com/office/drawing/2014/main" id="{82F63D2D-7804-4D4A-8DF1-47E85CD268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1430"/>
                <a:ext cx="301" cy="85"/>
              </a:xfrm>
              <a:custGeom>
                <a:avLst/>
                <a:gdLst>
                  <a:gd name="T0" fmla="*/ 295 w 301"/>
                  <a:gd name="T1" fmla="*/ 79 h 85"/>
                  <a:gd name="T2" fmla="*/ 295 w 301"/>
                  <a:gd name="T3" fmla="*/ 73 h 85"/>
                  <a:gd name="T4" fmla="*/ 12 w 301"/>
                  <a:gd name="T5" fmla="*/ 73 h 85"/>
                  <a:gd name="T6" fmla="*/ 12 w 301"/>
                  <a:gd name="T7" fmla="*/ 12 h 85"/>
                  <a:gd name="T8" fmla="*/ 289 w 301"/>
                  <a:gd name="T9" fmla="*/ 12 h 85"/>
                  <a:gd name="T10" fmla="*/ 289 w 301"/>
                  <a:gd name="T11" fmla="*/ 79 h 85"/>
                  <a:gd name="T12" fmla="*/ 295 w 301"/>
                  <a:gd name="T13" fmla="*/ 79 h 85"/>
                  <a:gd name="T14" fmla="*/ 295 w 301"/>
                  <a:gd name="T15" fmla="*/ 73 h 85"/>
                  <a:gd name="T16" fmla="*/ 295 w 301"/>
                  <a:gd name="T17" fmla="*/ 79 h 85"/>
                  <a:gd name="T18" fmla="*/ 301 w 301"/>
                  <a:gd name="T19" fmla="*/ 79 h 85"/>
                  <a:gd name="T20" fmla="*/ 301 w 301"/>
                  <a:gd name="T21" fmla="*/ 0 h 85"/>
                  <a:gd name="T22" fmla="*/ 0 w 301"/>
                  <a:gd name="T23" fmla="*/ 0 h 85"/>
                  <a:gd name="T24" fmla="*/ 0 w 301"/>
                  <a:gd name="T25" fmla="*/ 85 h 85"/>
                  <a:gd name="T26" fmla="*/ 301 w 301"/>
                  <a:gd name="T27" fmla="*/ 85 h 85"/>
                  <a:gd name="T28" fmla="*/ 301 w 301"/>
                  <a:gd name="T29" fmla="*/ 79 h 85"/>
                  <a:gd name="T30" fmla="*/ 295 w 301"/>
                  <a:gd name="T31" fmla="*/ 7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5">
                    <a:moveTo>
                      <a:pt x="295" y="79"/>
                    </a:moveTo>
                    <a:lnTo>
                      <a:pt x="295" y="73"/>
                    </a:lnTo>
                    <a:lnTo>
                      <a:pt x="12" y="73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9"/>
                    </a:lnTo>
                    <a:lnTo>
                      <a:pt x="295" y="79"/>
                    </a:lnTo>
                    <a:lnTo>
                      <a:pt x="295" y="73"/>
                    </a:lnTo>
                    <a:lnTo>
                      <a:pt x="295" y="79"/>
                    </a:lnTo>
                    <a:lnTo>
                      <a:pt x="301" y="79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301" y="85"/>
                    </a:lnTo>
                    <a:lnTo>
                      <a:pt x="301" y="79"/>
                    </a:lnTo>
                    <a:lnTo>
                      <a:pt x="295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Rectangle 146">
                <a:extLst>
                  <a:ext uri="{FF2B5EF4-FFF2-40B4-BE49-F238E27FC236}">
                    <a16:creationId xmlns:a16="http://schemas.microsoft.com/office/drawing/2014/main" id="{440654F8-D536-4A16-BD4C-5AE9482A5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1509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147">
                <a:extLst>
                  <a:ext uri="{FF2B5EF4-FFF2-40B4-BE49-F238E27FC236}">
                    <a16:creationId xmlns:a16="http://schemas.microsoft.com/office/drawing/2014/main" id="{50499C4C-7D69-4E37-85F5-16BC1F74E6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1503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Rectangle 148">
                <a:extLst>
                  <a:ext uri="{FF2B5EF4-FFF2-40B4-BE49-F238E27FC236}">
                    <a16:creationId xmlns:a16="http://schemas.microsoft.com/office/drawing/2014/main" id="{FDD0F2F2-FA12-40D0-85B7-59C7AFBA6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" y="1509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149">
                <a:extLst>
                  <a:ext uri="{FF2B5EF4-FFF2-40B4-BE49-F238E27FC236}">
                    <a16:creationId xmlns:a16="http://schemas.microsoft.com/office/drawing/2014/main" id="{96231577-0E2F-4916-92DA-FF6F46D232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503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Rectangle 150">
                <a:extLst>
                  <a:ext uri="{FF2B5EF4-FFF2-40B4-BE49-F238E27FC236}">
                    <a16:creationId xmlns:a16="http://schemas.microsoft.com/office/drawing/2014/main" id="{04BF25B9-68BD-4A95-ABC1-316B4912C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1509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151">
                <a:extLst>
                  <a:ext uri="{FF2B5EF4-FFF2-40B4-BE49-F238E27FC236}">
                    <a16:creationId xmlns:a16="http://schemas.microsoft.com/office/drawing/2014/main" id="{3FF820A9-507F-4EE4-8BA1-446354B46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1503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Rectangle 152">
                <a:extLst>
                  <a:ext uri="{FF2B5EF4-FFF2-40B4-BE49-F238E27FC236}">
                    <a16:creationId xmlns:a16="http://schemas.microsoft.com/office/drawing/2014/main" id="{9D082AFB-3C9E-46BB-9AA5-0B75650AE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6" y="1509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153">
                <a:extLst>
                  <a:ext uri="{FF2B5EF4-FFF2-40B4-BE49-F238E27FC236}">
                    <a16:creationId xmlns:a16="http://schemas.microsoft.com/office/drawing/2014/main" id="{BBB29740-F73A-4D66-A507-6673155AA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1503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Rectangle 154">
                <a:extLst>
                  <a:ext uri="{FF2B5EF4-FFF2-40B4-BE49-F238E27FC236}">
                    <a16:creationId xmlns:a16="http://schemas.microsoft.com/office/drawing/2014/main" id="{198074A3-DFC9-490C-8810-AD3FEA86C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1581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Rectangle 155">
                <a:extLst>
                  <a:ext uri="{FF2B5EF4-FFF2-40B4-BE49-F238E27FC236}">
                    <a16:creationId xmlns:a16="http://schemas.microsoft.com/office/drawing/2014/main" id="{5661E1C3-92FF-48C1-AD3B-93FA93147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1581"/>
                <a:ext cx="288" cy="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156">
                <a:extLst>
                  <a:ext uri="{FF2B5EF4-FFF2-40B4-BE49-F238E27FC236}">
                    <a16:creationId xmlns:a16="http://schemas.microsoft.com/office/drawing/2014/main" id="{21500AB8-AD1B-4668-8124-A3BD86B9B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1575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157">
                <a:extLst>
                  <a:ext uri="{FF2B5EF4-FFF2-40B4-BE49-F238E27FC236}">
                    <a16:creationId xmlns:a16="http://schemas.microsoft.com/office/drawing/2014/main" id="{058A0DC7-CDEF-433E-ACEE-8697E90C9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1575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Rectangle 158">
                <a:extLst>
                  <a:ext uri="{FF2B5EF4-FFF2-40B4-BE49-F238E27FC236}">
                    <a16:creationId xmlns:a16="http://schemas.microsoft.com/office/drawing/2014/main" id="{77BEADF8-FE52-4629-A6C1-B3AE941D2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" y="1581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Rectangle 159">
                <a:extLst>
                  <a:ext uri="{FF2B5EF4-FFF2-40B4-BE49-F238E27FC236}">
                    <a16:creationId xmlns:a16="http://schemas.microsoft.com/office/drawing/2014/main" id="{8D53F261-273A-4DAA-B104-EBF8F42C3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" y="1581"/>
                <a:ext cx="289" cy="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160">
                <a:extLst>
                  <a:ext uri="{FF2B5EF4-FFF2-40B4-BE49-F238E27FC236}">
                    <a16:creationId xmlns:a16="http://schemas.microsoft.com/office/drawing/2014/main" id="{872E44CD-F11B-4F2D-A4F1-82F2A95D6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575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161">
                <a:extLst>
                  <a:ext uri="{FF2B5EF4-FFF2-40B4-BE49-F238E27FC236}">
                    <a16:creationId xmlns:a16="http://schemas.microsoft.com/office/drawing/2014/main" id="{2B513F3D-94CF-4607-BC5C-0AC9441E7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575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Rectangle 162">
                <a:extLst>
                  <a:ext uri="{FF2B5EF4-FFF2-40B4-BE49-F238E27FC236}">
                    <a16:creationId xmlns:a16="http://schemas.microsoft.com/office/drawing/2014/main" id="{52823470-8814-41BF-9355-30B23C42A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1581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Rectangle 163">
                <a:extLst>
                  <a:ext uri="{FF2B5EF4-FFF2-40B4-BE49-F238E27FC236}">
                    <a16:creationId xmlns:a16="http://schemas.microsoft.com/office/drawing/2014/main" id="{50110D6C-797C-46B0-89FA-485CF3ADEE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1581"/>
                <a:ext cx="288" cy="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164">
                <a:extLst>
                  <a:ext uri="{FF2B5EF4-FFF2-40B4-BE49-F238E27FC236}">
                    <a16:creationId xmlns:a16="http://schemas.microsoft.com/office/drawing/2014/main" id="{D068C6A7-74FA-43D8-958C-BF6396ED2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1575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165">
                <a:extLst>
                  <a:ext uri="{FF2B5EF4-FFF2-40B4-BE49-F238E27FC236}">
                    <a16:creationId xmlns:a16="http://schemas.microsoft.com/office/drawing/2014/main" id="{57DEA830-AF7D-4C84-A014-21052BABEE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1575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Rectangle 166">
                <a:extLst>
                  <a:ext uri="{FF2B5EF4-FFF2-40B4-BE49-F238E27FC236}">
                    <a16:creationId xmlns:a16="http://schemas.microsoft.com/office/drawing/2014/main" id="{B75AA7DE-89F8-4E8A-91CA-87A29885E6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6" y="1581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167">
                <a:extLst>
                  <a:ext uri="{FF2B5EF4-FFF2-40B4-BE49-F238E27FC236}">
                    <a16:creationId xmlns:a16="http://schemas.microsoft.com/office/drawing/2014/main" id="{0F0370B4-C8DC-4F32-9D3D-0798F7FF3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1575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68">
                <a:extLst>
                  <a:ext uri="{FF2B5EF4-FFF2-40B4-BE49-F238E27FC236}">
                    <a16:creationId xmlns:a16="http://schemas.microsoft.com/office/drawing/2014/main" id="{40F56D01-3EE4-40DA-8928-8393ACE44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1653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Rectangle 169">
                <a:extLst>
                  <a:ext uri="{FF2B5EF4-FFF2-40B4-BE49-F238E27FC236}">
                    <a16:creationId xmlns:a16="http://schemas.microsoft.com/office/drawing/2014/main" id="{8D6651E0-7976-418F-908B-E9C2DB088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1653"/>
                <a:ext cx="288" cy="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170">
                <a:extLst>
                  <a:ext uri="{FF2B5EF4-FFF2-40B4-BE49-F238E27FC236}">
                    <a16:creationId xmlns:a16="http://schemas.microsoft.com/office/drawing/2014/main" id="{4325293F-32EC-438D-9703-679167F8CF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1647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171">
                <a:extLst>
                  <a:ext uri="{FF2B5EF4-FFF2-40B4-BE49-F238E27FC236}">
                    <a16:creationId xmlns:a16="http://schemas.microsoft.com/office/drawing/2014/main" id="{93F90174-3F17-4430-A62D-10A8E7380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1647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Rectangle 172">
                <a:extLst>
                  <a:ext uri="{FF2B5EF4-FFF2-40B4-BE49-F238E27FC236}">
                    <a16:creationId xmlns:a16="http://schemas.microsoft.com/office/drawing/2014/main" id="{572C03EA-DF79-4A82-998D-8F839E94E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" y="1653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173">
                <a:extLst>
                  <a:ext uri="{FF2B5EF4-FFF2-40B4-BE49-F238E27FC236}">
                    <a16:creationId xmlns:a16="http://schemas.microsoft.com/office/drawing/2014/main" id="{275AD2BC-CB4F-40DB-8193-910568D5D6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" y="1653"/>
                <a:ext cx="289" cy="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174">
                <a:extLst>
                  <a:ext uri="{FF2B5EF4-FFF2-40B4-BE49-F238E27FC236}">
                    <a16:creationId xmlns:a16="http://schemas.microsoft.com/office/drawing/2014/main" id="{7DEAC288-5715-42F1-8C13-D396DFB42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647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175">
                <a:extLst>
                  <a:ext uri="{FF2B5EF4-FFF2-40B4-BE49-F238E27FC236}">
                    <a16:creationId xmlns:a16="http://schemas.microsoft.com/office/drawing/2014/main" id="{B6254CA4-D528-4727-B525-AD3D571AB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647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176">
                <a:extLst>
                  <a:ext uri="{FF2B5EF4-FFF2-40B4-BE49-F238E27FC236}">
                    <a16:creationId xmlns:a16="http://schemas.microsoft.com/office/drawing/2014/main" id="{1E8574C8-98F3-4887-989B-D0C01D983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1653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77">
                <a:extLst>
                  <a:ext uri="{FF2B5EF4-FFF2-40B4-BE49-F238E27FC236}">
                    <a16:creationId xmlns:a16="http://schemas.microsoft.com/office/drawing/2014/main" id="{9D6B974D-CC1A-4B86-A9DB-F56455907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1653"/>
                <a:ext cx="288" cy="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178">
                <a:extLst>
                  <a:ext uri="{FF2B5EF4-FFF2-40B4-BE49-F238E27FC236}">
                    <a16:creationId xmlns:a16="http://schemas.microsoft.com/office/drawing/2014/main" id="{C41753B5-FA4C-49A5-B5FC-1E5A1D95C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1647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179">
                <a:extLst>
                  <a:ext uri="{FF2B5EF4-FFF2-40B4-BE49-F238E27FC236}">
                    <a16:creationId xmlns:a16="http://schemas.microsoft.com/office/drawing/2014/main" id="{81215DE1-A9CA-418A-85B5-619CDD2C5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1647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Rectangle 180">
                <a:extLst>
                  <a:ext uri="{FF2B5EF4-FFF2-40B4-BE49-F238E27FC236}">
                    <a16:creationId xmlns:a16="http://schemas.microsoft.com/office/drawing/2014/main" id="{1EE3AEF1-559D-4CEA-83CB-FB88C93B9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6" y="1653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181">
                <a:extLst>
                  <a:ext uri="{FF2B5EF4-FFF2-40B4-BE49-F238E27FC236}">
                    <a16:creationId xmlns:a16="http://schemas.microsoft.com/office/drawing/2014/main" id="{4B3B0FCB-02DE-4E34-BB53-296FC34EC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1647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Rectangle 182">
                <a:extLst>
                  <a:ext uri="{FF2B5EF4-FFF2-40B4-BE49-F238E27FC236}">
                    <a16:creationId xmlns:a16="http://schemas.microsoft.com/office/drawing/2014/main" id="{53AE1A26-F21D-48D4-A176-BBC2BDB80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2495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183">
                <a:extLst>
                  <a:ext uri="{FF2B5EF4-FFF2-40B4-BE49-F238E27FC236}">
                    <a16:creationId xmlns:a16="http://schemas.microsoft.com/office/drawing/2014/main" id="{1DB73354-5726-401D-9BAE-525E146C7C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2489"/>
                <a:ext cx="300" cy="85"/>
              </a:xfrm>
              <a:custGeom>
                <a:avLst/>
                <a:gdLst>
                  <a:gd name="T0" fmla="*/ 294 w 300"/>
                  <a:gd name="T1" fmla="*/ 78 h 85"/>
                  <a:gd name="T2" fmla="*/ 294 w 300"/>
                  <a:gd name="T3" fmla="*/ 72 h 85"/>
                  <a:gd name="T4" fmla="*/ 12 w 300"/>
                  <a:gd name="T5" fmla="*/ 72 h 85"/>
                  <a:gd name="T6" fmla="*/ 12 w 300"/>
                  <a:gd name="T7" fmla="*/ 12 h 85"/>
                  <a:gd name="T8" fmla="*/ 288 w 300"/>
                  <a:gd name="T9" fmla="*/ 12 h 85"/>
                  <a:gd name="T10" fmla="*/ 288 w 300"/>
                  <a:gd name="T11" fmla="*/ 78 h 85"/>
                  <a:gd name="T12" fmla="*/ 294 w 300"/>
                  <a:gd name="T13" fmla="*/ 78 h 85"/>
                  <a:gd name="T14" fmla="*/ 294 w 300"/>
                  <a:gd name="T15" fmla="*/ 72 h 85"/>
                  <a:gd name="T16" fmla="*/ 294 w 300"/>
                  <a:gd name="T17" fmla="*/ 78 h 85"/>
                  <a:gd name="T18" fmla="*/ 300 w 300"/>
                  <a:gd name="T19" fmla="*/ 78 h 85"/>
                  <a:gd name="T20" fmla="*/ 300 w 300"/>
                  <a:gd name="T21" fmla="*/ 0 h 85"/>
                  <a:gd name="T22" fmla="*/ 0 w 300"/>
                  <a:gd name="T23" fmla="*/ 0 h 85"/>
                  <a:gd name="T24" fmla="*/ 0 w 300"/>
                  <a:gd name="T25" fmla="*/ 85 h 85"/>
                  <a:gd name="T26" fmla="*/ 300 w 300"/>
                  <a:gd name="T27" fmla="*/ 85 h 85"/>
                  <a:gd name="T28" fmla="*/ 300 w 300"/>
                  <a:gd name="T29" fmla="*/ 78 h 85"/>
                  <a:gd name="T30" fmla="*/ 294 w 300"/>
                  <a:gd name="T31" fmla="*/ 7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5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300" y="85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Rectangle 184">
                <a:extLst>
                  <a:ext uri="{FF2B5EF4-FFF2-40B4-BE49-F238E27FC236}">
                    <a16:creationId xmlns:a16="http://schemas.microsoft.com/office/drawing/2014/main" id="{96855082-2672-4FD9-9D39-ADE5B3A35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" y="2495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185">
                <a:extLst>
                  <a:ext uri="{FF2B5EF4-FFF2-40B4-BE49-F238E27FC236}">
                    <a16:creationId xmlns:a16="http://schemas.microsoft.com/office/drawing/2014/main" id="{A304DFA4-344A-4182-8126-A06EF4A40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489"/>
                <a:ext cx="301" cy="85"/>
              </a:xfrm>
              <a:custGeom>
                <a:avLst/>
                <a:gdLst>
                  <a:gd name="T0" fmla="*/ 295 w 301"/>
                  <a:gd name="T1" fmla="*/ 78 h 85"/>
                  <a:gd name="T2" fmla="*/ 295 w 301"/>
                  <a:gd name="T3" fmla="*/ 72 h 85"/>
                  <a:gd name="T4" fmla="*/ 12 w 301"/>
                  <a:gd name="T5" fmla="*/ 72 h 85"/>
                  <a:gd name="T6" fmla="*/ 12 w 301"/>
                  <a:gd name="T7" fmla="*/ 12 h 85"/>
                  <a:gd name="T8" fmla="*/ 289 w 301"/>
                  <a:gd name="T9" fmla="*/ 12 h 85"/>
                  <a:gd name="T10" fmla="*/ 289 w 301"/>
                  <a:gd name="T11" fmla="*/ 78 h 85"/>
                  <a:gd name="T12" fmla="*/ 295 w 301"/>
                  <a:gd name="T13" fmla="*/ 78 h 85"/>
                  <a:gd name="T14" fmla="*/ 295 w 301"/>
                  <a:gd name="T15" fmla="*/ 72 h 85"/>
                  <a:gd name="T16" fmla="*/ 295 w 301"/>
                  <a:gd name="T17" fmla="*/ 78 h 85"/>
                  <a:gd name="T18" fmla="*/ 301 w 301"/>
                  <a:gd name="T19" fmla="*/ 78 h 85"/>
                  <a:gd name="T20" fmla="*/ 301 w 301"/>
                  <a:gd name="T21" fmla="*/ 0 h 85"/>
                  <a:gd name="T22" fmla="*/ 0 w 301"/>
                  <a:gd name="T23" fmla="*/ 0 h 85"/>
                  <a:gd name="T24" fmla="*/ 0 w 301"/>
                  <a:gd name="T25" fmla="*/ 85 h 85"/>
                  <a:gd name="T26" fmla="*/ 301 w 301"/>
                  <a:gd name="T27" fmla="*/ 85 h 85"/>
                  <a:gd name="T28" fmla="*/ 301 w 301"/>
                  <a:gd name="T29" fmla="*/ 78 h 85"/>
                  <a:gd name="T30" fmla="*/ 295 w 301"/>
                  <a:gd name="T31" fmla="*/ 7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5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301" y="85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Rectangle 186">
                <a:extLst>
                  <a:ext uri="{FF2B5EF4-FFF2-40B4-BE49-F238E27FC236}">
                    <a16:creationId xmlns:a16="http://schemas.microsoft.com/office/drawing/2014/main" id="{07A721C4-6641-46F4-9D51-41A996722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2495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187">
                <a:extLst>
                  <a:ext uri="{FF2B5EF4-FFF2-40B4-BE49-F238E27FC236}">
                    <a16:creationId xmlns:a16="http://schemas.microsoft.com/office/drawing/2014/main" id="{91F480FE-F862-4E93-B763-80A1D917B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2489"/>
                <a:ext cx="300" cy="85"/>
              </a:xfrm>
              <a:custGeom>
                <a:avLst/>
                <a:gdLst>
                  <a:gd name="T0" fmla="*/ 294 w 300"/>
                  <a:gd name="T1" fmla="*/ 78 h 85"/>
                  <a:gd name="T2" fmla="*/ 294 w 300"/>
                  <a:gd name="T3" fmla="*/ 72 h 85"/>
                  <a:gd name="T4" fmla="*/ 12 w 300"/>
                  <a:gd name="T5" fmla="*/ 72 h 85"/>
                  <a:gd name="T6" fmla="*/ 12 w 300"/>
                  <a:gd name="T7" fmla="*/ 12 h 85"/>
                  <a:gd name="T8" fmla="*/ 288 w 300"/>
                  <a:gd name="T9" fmla="*/ 12 h 85"/>
                  <a:gd name="T10" fmla="*/ 288 w 300"/>
                  <a:gd name="T11" fmla="*/ 78 h 85"/>
                  <a:gd name="T12" fmla="*/ 294 w 300"/>
                  <a:gd name="T13" fmla="*/ 78 h 85"/>
                  <a:gd name="T14" fmla="*/ 294 w 300"/>
                  <a:gd name="T15" fmla="*/ 72 h 85"/>
                  <a:gd name="T16" fmla="*/ 294 w 300"/>
                  <a:gd name="T17" fmla="*/ 78 h 85"/>
                  <a:gd name="T18" fmla="*/ 300 w 300"/>
                  <a:gd name="T19" fmla="*/ 78 h 85"/>
                  <a:gd name="T20" fmla="*/ 300 w 300"/>
                  <a:gd name="T21" fmla="*/ 0 h 85"/>
                  <a:gd name="T22" fmla="*/ 0 w 300"/>
                  <a:gd name="T23" fmla="*/ 0 h 85"/>
                  <a:gd name="T24" fmla="*/ 0 w 300"/>
                  <a:gd name="T25" fmla="*/ 85 h 85"/>
                  <a:gd name="T26" fmla="*/ 300 w 300"/>
                  <a:gd name="T27" fmla="*/ 85 h 85"/>
                  <a:gd name="T28" fmla="*/ 300 w 300"/>
                  <a:gd name="T29" fmla="*/ 78 h 85"/>
                  <a:gd name="T30" fmla="*/ 294 w 300"/>
                  <a:gd name="T31" fmla="*/ 7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5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300" y="85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Rectangle 188">
                <a:extLst>
                  <a:ext uri="{FF2B5EF4-FFF2-40B4-BE49-F238E27FC236}">
                    <a16:creationId xmlns:a16="http://schemas.microsoft.com/office/drawing/2014/main" id="{FF3F8112-757A-4564-91FC-8E744D688A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6" y="2495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189">
                <a:extLst>
                  <a:ext uri="{FF2B5EF4-FFF2-40B4-BE49-F238E27FC236}">
                    <a16:creationId xmlns:a16="http://schemas.microsoft.com/office/drawing/2014/main" id="{5267ABC6-F869-4FA4-9178-A7E29F153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2489"/>
                <a:ext cx="301" cy="85"/>
              </a:xfrm>
              <a:custGeom>
                <a:avLst/>
                <a:gdLst>
                  <a:gd name="T0" fmla="*/ 295 w 301"/>
                  <a:gd name="T1" fmla="*/ 78 h 85"/>
                  <a:gd name="T2" fmla="*/ 295 w 301"/>
                  <a:gd name="T3" fmla="*/ 72 h 85"/>
                  <a:gd name="T4" fmla="*/ 12 w 301"/>
                  <a:gd name="T5" fmla="*/ 72 h 85"/>
                  <a:gd name="T6" fmla="*/ 12 w 301"/>
                  <a:gd name="T7" fmla="*/ 12 h 85"/>
                  <a:gd name="T8" fmla="*/ 289 w 301"/>
                  <a:gd name="T9" fmla="*/ 12 h 85"/>
                  <a:gd name="T10" fmla="*/ 289 w 301"/>
                  <a:gd name="T11" fmla="*/ 78 h 85"/>
                  <a:gd name="T12" fmla="*/ 295 w 301"/>
                  <a:gd name="T13" fmla="*/ 78 h 85"/>
                  <a:gd name="T14" fmla="*/ 295 w 301"/>
                  <a:gd name="T15" fmla="*/ 72 h 85"/>
                  <a:gd name="T16" fmla="*/ 295 w 301"/>
                  <a:gd name="T17" fmla="*/ 78 h 85"/>
                  <a:gd name="T18" fmla="*/ 301 w 301"/>
                  <a:gd name="T19" fmla="*/ 78 h 85"/>
                  <a:gd name="T20" fmla="*/ 301 w 301"/>
                  <a:gd name="T21" fmla="*/ 0 h 85"/>
                  <a:gd name="T22" fmla="*/ 0 w 301"/>
                  <a:gd name="T23" fmla="*/ 0 h 85"/>
                  <a:gd name="T24" fmla="*/ 0 w 301"/>
                  <a:gd name="T25" fmla="*/ 85 h 85"/>
                  <a:gd name="T26" fmla="*/ 301 w 301"/>
                  <a:gd name="T27" fmla="*/ 85 h 85"/>
                  <a:gd name="T28" fmla="*/ 301 w 301"/>
                  <a:gd name="T29" fmla="*/ 78 h 85"/>
                  <a:gd name="T30" fmla="*/ 295 w 301"/>
                  <a:gd name="T31" fmla="*/ 7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5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301" y="85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Rectangle 190">
                <a:extLst>
                  <a:ext uri="{FF2B5EF4-FFF2-40B4-BE49-F238E27FC236}">
                    <a16:creationId xmlns:a16="http://schemas.microsoft.com/office/drawing/2014/main" id="{248D9D2A-D7CA-4DC5-8FDA-950BC19EF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2567"/>
                <a:ext cx="288" cy="73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191">
                <a:extLst>
                  <a:ext uri="{FF2B5EF4-FFF2-40B4-BE49-F238E27FC236}">
                    <a16:creationId xmlns:a16="http://schemas.microsoft.com/office/drawing/2014/main" id="{618B6F41-0AE5-4E13-A255-71580EC38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2561"/>
                <a:ext cx="300" cy="85"/>
              </a:xfrm>
              <a:custGeom>
                <a:avLst/>
                <a:gdLst>
                  <a:gd name="T0" fmla="*/ 294 w 300"/>
                  <a:gd name="T1" fmla="*/ 79 h 85"/>
                  <a:gd name="T2" fmla="*/ 294 w 300"/>
                  <a:gd name="T3" fmla="*/ 73 h 85"/>
                  <a:gd name="T4" fmla="*/ 12 w 300"/>
                  <a:gd name="T5" fmla="*/ 73 h 85"/>
                  <a:gd name="T6" fmla="*/ 12 w 300"/>
                  <a:gd name="T7" fmla="*/ 13 h 85"/>
                  <a:gd name="T8" fmla="*/ 288 w 300"/>
                  <a:gd name="T9" fmla="*/ 13 h 85"/>
                  <a:gd name="T10" fmla="*/ 288 w 300"/>
                  <a:gd name="T11" fmla="*/ 79 h 85"/>
                  <a:gd name="T12" fmla="*/ 294 w 300"/>
                  <a:gd name="T13" fmla="*/ 79 h 85"/>
                  <a:gd name="T14" fmla="*/ 294 w 300"/>
                  <a:gd name="T15" fmla="*/ 73 h 85"/>
                  <a:gd name="T16" fmla="*/ 294 w 300"/>
                  <a:gd name="T17" fmla="*/ 79 h 85"/>
                  <a:gd name="T18" fmla="*/ 300 w 300"/>
                  <a:gd name="T19" fmla="*/ 79 h 85"/>
                  <a:gd name="T20" fmla="*/ 300 w 300"/>
                  <a:gd name="T21" fmla="*/ 0 h 85"/>
                  <a:gd name="T22" fmla="*/ 0 w 300"/>
                  <a:gd name="T23" fmla="*/ 0 h 85"/>
                  <a:gd name="T24" fmla="*/ 0 w 300"/>
                  <a:gd name="T25" fmla="*/ 85 h 85"/>
                  <a:gd name="T26" fmla="*/ 300 w 300"/>
                  <a:gd name="T27" fmla="*/ 85 h 85"/>
                  <a:gd name="T28" fmla="*/ 300 w 300"/>
                  <a:gd name="T29" fmla="*/ 79 h 85"/>
                  <a:gd name="T30" fmla="*/ 294 w 300"/>
                  <a:gd name="T31" fmla="*/ 7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5">
                    <a:moveTo>
                      <a:pt x="294" y="79"/>
                    </a:moveTo>
                    <a:lnTo>
                      <a:pt x="294" y="73"/>
                    </a:lnTo>
                    <a:lnTo>
                      <a:pt x="12" y="73"/>
                    </a:lnTo>
                    <a:lnTo>
                      <a:pt x="12" y="13"/>
                    </a:lnTo>
                    <a:lnTo>
                      <a:pt x="288" y="13"/>
                    </a:lnTo>
                    <a:lnTo>
                      <a:pt x="288" y="79"/>
                    </a:lnTo>
                    <a:lnTo>
                      <a:pt x="294" y="79"/>
                    </a:lnTo>
                    <a:lnTo>
                      <a:pt x="294" y="73"/>
                    </a:lnTo>
                    <a:lnTo>
                      <a:pt x="294" y="79"/>
                    </a:lnTo>
                    <a:lnTo>
                      <a:pt x="300" y="79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300" y="85"/>
                    </a:lnTo>
                    <a:lnTo>
                      <a:pt x="300" y="79"/>
                    </a:lnTo>
                    <a:lnTo>
                      <a:pt x="294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Rectangle 192">
                <a:extLst>
                  <a:ext uri="{FF2B5EF4-FFF2-40B4-BE49-F238E27FC236}">
                    <a16:creationId xmlns:a16="http://schemas.microsoft.com/office/drawing/2014/main" id="{7F7C1167-C0CE-494C-9CA5-197D31B38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" y="2567"/>
                <a:ext cx="289" cy="73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193">
                <a:extLst>
                  <a:ext uri="{FF2B5EF4-FFF2-40B4-BE49-F238E27FC236}">
                    <a16:creationId xmlns:a16="http://schemas.microsoft.com/office/drawing/2014/main" id="{59A47F9A-6784-4329-B8EF-F6AF91B1C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561"/>
                <a:ext cx="301" cy="85"/>
              </a:xfrm>
              <a:custGeom>
                <a:avLst/>
                <a:gdLst>
                  <a:gd name="T0" fmla="*/ 295 w 301"/>
                  <a:gd name="T1" fmla="*/ 79 h 85"/>
                  <a:gd name="T2" fmla="*/ 295 w 301"/>
                  <a:gd name="T3" fmla="*/ 73 h 85"/>
                  <a:gd name="T4" fmla="*/ 12 w 301"/>
                  <a:gd name="T5" fmla="*/ 73 h 85"/>
                  <a:gd name="T6" fmla="*/ 12 w 301"/>
                  <a:gd name="T7" fmla="*/ 13 h 85"/>
                  <a:gd name="T8" fmla="*/ 289 w 301"/>
                  <a:gd name="T9" fmla="*/ 13 h 85"/>
                  <a:gd name="T10" fmla="*/ 289 w 301"/>
                  <a:gd name="T11" fmla="*/ 79 h 85"/>
                  <a:gd name="T12" fmla="*/ 295 w 301"/>
                  <a:gd name="T13" fmla="*/ 79 h 85"/>
                  <a:gd name="T14" fmla="*/ 295 w 301"/>
                  <a:gd name="T15" fmla="*/ 73 h 85"/>
                  <a:gd name="T16" fmla="*/ 295 w 301"/>
                  <a:gd name="T17" fmla="*/ 79 h 85"/>
                  <a:gd name="T18" fmla="*/ 301 w 301"/>
                  <a:gd name="T19" fmla="*/ 79 h 85"/>
                  <a:gd name="T20" fmla="*/ 301 w 301"/>
                  <a:gd name="T21" fmla="*/ 0 h 85"/>
                  <a:gd name="T22" fmla="*/ 0 w 301"/>
                  <a:gd name="T23" fmla="*/ 0 h 85"/>
                  <a:gd name="T24" fmla="*/ 0 w 301"/>
                  <a:gd name="T25" fmla="*/ 85 h 85"/>
                  <a:gd name="T26" fmla="*/ 301 w 301"/>
                  <a:gd name="T27" fmla="*/ 85 h 85"/>
                  <a:gd name="T28" fmla="*/ 301 w 301"/>
                  <a:gd name="T29" fmla="*/ 79 h 85"/>
                  <a:gd name="T30" fmla="*/ 295 w 301"/>
                  <a:gd name="T31" fmla="*/ 7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5">
                    <a:moveTo>
                      <a:pt x="295" y="79"/>
                    </a:moveTo>
                    <a:lnTo>
                      <a:pt x="295" y="73"/>
                    </a:lnTo>
                    <a:lnTo>
                      <a:pt x="12" y="73"/>
                    </a:lnTo>
                    <a:lnTo>
                      <a:pt x="12" y="13"/>
                    </a:lnTo>
                    <a:lnTo>
                      <a:pt x="289" y="13"/>
                    </a:lnTo>
                    <a:lnTo>
                      <a:pt x="289" y="79"/>
                    </a:lnTo>
                    <a:lnTo>
                      <a:pt x="295" y="79"/>
                    </a:lnTo>
                    <a:lnTo>
                      <a:pt x="295" y="73"/>
                    </a:lnTo>
                    <a:lnTo>
                      <a:pt x="295" y="79"/>
                    </a:lnTo>
                    <a:lnTo>
                      <a:pt x="301" y="79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301" y="85"/>
                    </a:lnTo>
                    <a:lnTo>
                      <a:pt x="301" y="79"/>
                    </a:lnTo>
                    <a:lnTo>
                      <a:pt x="295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Rectangle 194">
                <a:extLst>
                  <a:ext uri="{FF2B5EF4-FFF2-40B4-BE49-F238E27FC236}">
                    <a16:creationId xmlns:a16="http://schemas.microsoft.com/office/drawing/2014/main" id="{543A9714-1970-48C4-BCB8-4C407E196B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2567"/>
                <a:ext cx="288" cy="73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195">
                <a:extLst>
                  <a:ext uri="{FF2B5EF4-FFF2-40B4-BE49-F238E27FC236}">
                    <a16:creationId xmlns:a16="http://schemas.microsoft.com/office/drawing/2014/main" id="{A1FBE188-FA56-4A0F-ACBB-7A2BD843F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2561"/>
                <a:ext cx="300" cy="85"/>
              </a:xfrm>
              <a:custGeom>
                <a:avLst/>
                <a:gdLst>
                  <a:gd name="T0" fmla="*/ 294 w 300"/>
                  <a:gd name="T1" fmla="*/ 79 h 85"/>
                  <a:gd name="T2" fmla="*/ 294 w 300"/>
                  <a:gd name="T3" fmla="*/ 73 h 85"/>
                  <a:gd name="T4" fmla="*/ 12 w 300"/>
                  <a:gd name="T5" fmla="*/ 73 h 85"/>
                  <a:gd name="T6" fmla="*/ 12 w 300"/>
                  <a:gd name="T7" fmla="*/ 13 h 85"/>
                  <a:gd name="T8" fmla="*/ 288 w 300"/>
                  <a:gd name="T9" fmla="*/ 13 h 85"/>
                  <a:gd name="T10" fmla="*/ 288 w 300"/>
                  <a:gd name="T11" fmla="*/ 79 h 85"/>
                  <a:gd name="T12" fmla="*/ 294 w 300"/>
                  <a:gd name="T13" fmla="*/ 79 h 85"/>
                  <a:gd name="T14" fmla="*/ 294 w 300"/>
                  <a:gd name="T15" fmla="*/ 73 h 85"/>
                  <a:gd name="T16" fmla="*/ 294 w 300"/>
                  <a:gd name="T17" fmla="*/ 79 h 85"/>
                  <a:gd name="T18" fmla="*/ 300 w 300"/>
                  <a:gd name="T19" fmla="*/ 79 h 85"/>
                  <a:gd name="T20" fmla="*/ 300 w 300"/>
                  <a:gd name="T21" fmla="*/ 0 h 85"/>
                  <a:gd name="T22" fmla="*/ 0 w 300"/>
                  <a:gd name="T23" fmla="*/ 0 h 85"/>
                  <a:gd name="T24" fmla="*/ 0 w 300"/>
                  <a:gd name="T25" fmla="*/ 85 h 85"/>
                  <a:gd name="T26" fmla="*/ 300 w 300"/>
                  <a:gd name="T27" fmla="*/ 85 h 85"/>
                  <a:gd name="T28" fmla="*/ 300 w 300"/>
                  <a:gd name="T29" fmla="*/ 79 h 85"/>
                  <a:gd name="T30" fmla="*/ 294 w 300"/>
                  <a:gd name="T31" fmla="*/ 7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5">
                    <a:moveTo>
                      <a:pt x="294" y="79"/>
                    </a:moveTo>
                    <a:lnTo>
                      <a:pt x="294" y="73"/>
                    </a:lnTo>
                    <a:lnTo>
                      <a:pt x="12" y="73"/>
                    </a:lnTo>
                    <a:lnTo>
                      <a:pt x="12" y="13"/>
                    </a:lnTo>
                    <a:lnTo>
                      <a:pt x="288" y="13"/>
                    </a:lnTo>
                    <a:lnTo>
                      <a:pt x="288" y="79"/>
                    </a:lnTo>
                    <a:lnTo>
                      <a:pt x="294" y="79"/>
                    </a:lnTo>
                    <a:lnTo>
                      <a:pt x="294" y="73"/>
                    </a:lnTo>
                    <a:lnTo>
                      <a:pt x="294" y="79"/>
                    </a:lnTo>
                    <a:lnTo>
                      <a:pt x="300" y="79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300" y="85"/>
                    </a:lnTo>
                    <a:lnTo>
                      <a:pt x="300" y="79"/>
                    </a:lnTo>
                    <a:lnTo>
                      <a:pt x="294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Rectangle 196">
                <a:extLst>
                  <a:ext uri="{FF2B5EF4-FFF2-40B4-BE49-F238E27FC236}">
                    <a16:creationId xmlns:a16="http://schemas.microsoft.com/office/drawing/2014/main" id="{7944E89D-0ACE-4564-9157-8DAEACFA1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6" y="2567"/>
                <a:ext cx="289" cy="73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Freeform 197">
                <a:extLst>
                  <a:ext uri="{FF2B5EF4-FFF2-40B4-BE49-F238E27FC236}">
                    <a16:creationId xmlns:a16="http://schemas.microsoft.com/office/drawing/2014/main" id="{873DC99F-7378-49C0-9D11-778316F75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2561"/>
                <a:ext cx="301" cy="85"/>
              </a:xfrm>
              <a:custGeom>
                <a:avLst/>
                <a:gdLst>
                  <a:gd name="T0" fmla="*/ 295 w 301"/>
                  <a:gd name="T1" fmla="*/ 79 h 85"/>
                  <a:gd name="T2" fmla="*/ 295 w 301"/>
                  <a:gd name="T3" fmla="*/ 73 h 85"/>
                  <a:gd name="T4" fmla="*/ 12 w 301"/>
                  <a:gd name="T5" fmla="*/ 73 h 85"/>
                  <a:gd name="T6" fmla="*/ 12 w 301"/>
                  <a:gd name="T7" fmla="*/ 13 h 85"/>
                  <a:gd name="T8" fmla="*/ 289 w 301"/>
                  <a:gd name="T9" fmla="*/ 13 h 85"/>
                  <a:gd name="T10" fmla="*/ 289 w 301"/>
                  <a:gd name="T11" fmla="*/ 79 h 85"/>
                  <a:gd name="T12" fmla="*/ 295 w 301"/>
                  <a:gd name="T13" fmla="*/ 79 h 85"/>
                  <a:gd name="T14" fmla="*/ 295 w 301"/>
                  <a:gd name="T15" fmla="*/ 73 h 85"/>
                  <a:gd name="T16" fmla="*/ 295 w 301"/>
                  <a:gd name="T17" fmla="*/ 79 h 85"/>
                  <a:gd name="T18" fmla="*/ 301 w 301"/>
                  <a:gd name="T19" fmla="*/ 79 h 85"/>
                  <a:gd name="T20" fmla="*/ 301 w 301"/>
                  <a:gd name="T21" fmla="*/ 0 h 85"/>
                  <a:gd name="T22" fmla="*/ 0 w 301"/>
                  <a:gd name="T23" fmla="*/ 0 h 85"/>
                  <a:gd name="T24" fmla="*/ 0 w 301"/>
                  <a:gd name="T25" fmla="*/ 85 h 85"/>
                  <a:gd name="T26" fmla="*/ 301 w 301"/>
                  <a:gd name="T27" fmla="*/ 85 h 85"/>
                  <a:gd name="T28" fmla="*/ 301 w 301"/>
                  <a:gd name="T29" fmla="*/ 79 h 85"/>
                  <a:gd name="T30" fmla="*/ 295 w 301"/>
                  <a:gd name="T31" fmla="*/ 7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5">
                    <a:moveTo>
                      <a:pt x="295" y="79"/>
                    </a:moveTo>
                    <a:lnTo>
                      <a:pt x="295" y="73"/>
                    </a:lnTo>
                    <a:lnTo>
                      <a:pt x="12" y="73"/>
                    </a:lnTo>
                    <a:lnTo>
                      <a:pt x="12" y="13"/>
                    </a:lnTo>
                    <a:lnTo>
                      <a:pt x="289" y="13"/>
                    </a:lnTo>
                    <a:lnTo>
                      <a:pt x="289" y="79"/>
                    </a:lnTo>
                    <a:lnTo>
                      <a:pt x="295" y="79"/>
                    </a:lnTo>
                    <a:lnTo>
                      <a:pt x="295" y="73"/>
                    </a:lnTo>
                    <a:lnTo>
                      <a:pt x="295" y="79"/>
                    </a:lnTo>
                    <a:lnTo>
                      <a:pt x="301" y="79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301" y="85"/>
                    </a:lnTo>
                    <a:lnTo>
                      <a:pt x="301" y="79"/>
                    </a:lnTo>
                    <a:lnTo>
                      <a:pt x="295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Rectangle 198">
                <a:extLst>
                  <a:ext uri="{FF2B5EF4-FFF2-40B4-BE49-F238E27FC236}">
                    <a16:creationId xmlns:a16="http://schemas.microsoft.com/office/drawing/2014/main" id="{9F504BFD-53AC-4469-BF8D-1A9AF16FF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2640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199">
                <a:extLst>
                  <a:ext uri="{FF2B5EF4-FFF2-40B4-BE49-F238E27FC236}">
                    <a16:creationId xmlns:a16="http://schemas.microsoft.com/office/drawing/2014/main" id="{454D32A5-8825-4DC6-9E15-D16E10629F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2634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Rectangle 200">
                <a:extLst>
                  <a:ext uri="{FF2B5EF4-FFF2-40B4-BE49-F238E27FC236}">
                    <a16:creationId xmlns:a16="http://schemas.microsoft.com/office/drawing/2014/main" id="{EC2B767A-EF3A-4BBB-82F8-CAEC272C7A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" y="2640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201">
                <a:extLst>
                  <a:ext uri="{FF2B5EF4-FFF2-40B4-BE49-F238E27FC236}">
                    <a16:creationId xmlns:a16="http://schemas.microsoft.com/office/drawing/2014/main" id="{4465564D-C763-4F13-AC96-EFA67BC6FC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634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Rectangle 202">
                <a:extLst>
                  <a:ext uri="{FF2B5EF4-FFF2-40B4-BE49-F238E27FC236}">
                    <a16:creationId xmlns:a16="http://schemas.microsoft.com/office/drawing/2014/main" id="{E0CB5685-12BC-4611-9210-87AF36D45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2640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203">
                <a:extLst>
                  <a:ext uri="{FF2B5EF4-FFF2-40B4-BE49-F238E27FC236}">
                    <a16:creationId xmlns:a16="http://schemas.microsoft.com/office/drawing/2014/main" id="{77307CA9-9098-4D2D-A6B8-C665153E97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2634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Rectangle 204">
                <a:extLst>
                  <a:ext uri="{FF2B5EF4-FFF2-40B4-BE49-F238E27FC236}">
                    <a16:creationId xmlns:a16="http://schemas.microsoft.com/office/drawing/2014/main" id="{C8D9B3C4-C94A-4802-BCB6-F6716E6D3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6" y="2640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Rectangle 182">
                <a:extLst>
                  <a:ext uri="{FF2B5EF4-FFF2-40B4-BE49-F238E27FC236}">
                    <a16:creationId xmlns:a16="http://schemas.microsoft.com/office/drawing/2014/main" id="{B34688A5-30F3-47F7-87F6-D4D8EDB0C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2" y="2284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Rectangle 184">
                <a:extLst>
                  <a:ext uri="{FF2B5EF4-FFF2-40B4-BE49-F238E27FC236}">
                    <a16:creationId xmlns:a16="http://schemas.microsoft.com/office/drawing/2014/main" id="{A3268CAA-10DB-4332-A71C-76602E2B3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0" y="2284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Rectangle 186">
                <a:extLst>
                  <a:ext uri="{FF2B5EF4-FFF2-40B4-BE49-F238E27FC236}">
                    <a16:creationId xmlns:a16="http://schemas.microsoft.com/office/drawing/2014/main" id="{6077A1E4-29B9-4036-82AC-BF22A8104C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9" y="2284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Rectangle 188">
                <a:extLst>
                  <a:ext uri="{FF2B5EF4-FFF2-40B4-BE49-F238E27FC236}">
                    <a16:creationId xmlns:a16="http://schemas.microsoft.com/office/drawing/2014/main" id="{F16943E4-E91A-4F8D-91AF-62206FBA2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7" y="2284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Rectangle 190">
                <a:extLst>
                  <a:ext uri="{FF2B5EF4-FFF2-40B4-BE49-F238E27FC236}">
                    <a16:creationId xmlns:a16="http://schemas.microsoft.com/office/drawing/2014/main" id="{C6266C46-EE6A-4F5B-8991-57B9CC915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2" y="2356"/>
                <a:ext cx="288" cy="73"/>
              </a:xfrm>
              <a:prstGeom prst="rect">
                <a:avLst/>
              </a:prstGeom>
              <a:solidFill>
                <a:srgbClr val="DDD5CF"/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Rectangle 192">
                <a:extLst>
                  <a:ext uri="{FF2B5EF4-FFF2-40B4-BE49-F238E27FC236}">
                    <a16:creationId xmlns:a16="http://schemas.microsoft.com/office/drawing/2014/main" id="{D8031CDF-4232-4DF5-AAC6-ACE6FBDE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0" y="2356"/>
                <a:ext cx="289" cy="73"/>
              </a:xfrm>
              <a:prstGeom prst="rect">
                <a:avLst/>
              </a:prstGeom>
              <a:solidFill>
                <a:srgbClr val="DDD5C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Rectangle 194">
                <a:extLst>
                  <a:ext uri="{FF2B5EF4-FFF2-40B4-BE49-F238E27FC236}">
                    <a16:creationId xmlns:a16="http://schemas.microsoft.com/office/drawing/2014/main" id="{8BA69BB0-A129-4AD0-AEE7-DD78FD22B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9" y="2356"/>
                <a:ext cx="288" cy="73"/>
              </a:xfrm>
              <a:prstGeom prst="rect">
                <a:avLst/>
              </a:prstGeom>
              <a:solidFill>
                <a:srgbClr val="DDD5CF"/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Rectangle 196">
                <a:extLst>
                  <a:ext uri="{FF2B5EF4-FFF2-40B4-BE49-F238E27FC236}">
                    <a16:creationId xmlns:a16="http://schemas.microsoft.com/office/drawing/2014/main" id="{CF4F6AE2-A7B0-4428-9A14-8BC593EAD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7" y="2356"/>
                <a:ext cx="289" cy="73"/>
              </a:xfrm>
              <a:prstGeom prst="rect">
                <a:avLst/>
              </a:prstGeom>
              <a:solidFill>
                <a:srgbClr val="DDD5CF"/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Rectangle 198">
                <a:extLst>
                  <a:ext uri="{FF2B5EF4-FFF2-40B4-BE49-F238E27FC236}">
                    <a16:creationId xmlns:a16="http://schemas.microsoft.com/office/drawing/2014/main" id="{E020F0FE-F91C-434B-B8EE-DCDECB8D3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2" y="2429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Rectangle 200">
                <a:extLst>
                  <a:ext uri="{FF2B5EF4-FFF2-40B4-BE49-F238E27FC236}">
                    <a16:creationId xmlns:a16="http://schemas.microsoft.com/office/drawing/2014/main" id="{8DCD1E1A-F6FD-4893-98D0-109683C60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0" y="2429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Rectangle 202">
                <a:extLst>
                  <a:ext uri="{FF2B5EF4-FFF2-40B4-BE49-F238E27FC236}">
                    <a16:creationId xmlns:a16="http://schemas.microsoft.com/office/drawing/2014/main" id="{3051D26B-A457-4364-90B6-26E8DB6D6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9" y="2429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Rectangle 204">
                <a:extLst>
                  <a:ext uri="{FF2B5EF4-FFF2-40B4-BE49-F238E27FC236}">
                    <a16:creationId xmlns:a16="http://schemas.microsoft.com/office/drawing/2014/main" id="{6992D2EF-F6CE-4E00-81FA-5778BCEC6D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7" y="2429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" name="Freeform 206">
              <a:extLst>
                <a:ext uri="{FF2B5EF4-FFF2-40B4-BE49-F238E27FC236}">
                  <a16:creationId xmlns:a16="http://schemas.microsoft.com/office/drawing/2014/main" id="{DB518897-979A-4167-B683-89AF62282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0" y="2634"/>
              <a:ext cx="301" cy="84"/>
            </a:xfrm>
            <a:custGeom>
              <a:avLst/>
              <a:gdLst>
                <a:gd name="T0" fmla="*/ 295 w 301"/>
                <a:gd name="T1" fmla="*/ 78 h 84"/>
                <a:gd name="T2" fmla="*/ 295 w 301"/>
                <a:gd name="T3" fmla="*/ 72 h 84"/>
                <a:gd name="T4" fmla="*/ 12 w 301"/>
                <a:gd name="T5" fmla="*/ 72 h 84"/>
                <a:gd name="T6" fmla="*/ 12 w 301"/>
                <a:gd name="T7" fmla="*/ 12 h 84"/>
                <a:gd name="T8" fmla="*/ 289 w 301"/>
                <a:gd name="T9" fmla="*/ 12 h 84"/>
                <a:gd name="T10" fmla="*/ 289 w 301"/>
                <a:gd name="T11" fmla="*/ 78 h 84"/>
                <a:gd name="T12" fmla="*/ 295 w 301"/>
                <a:gd name="T13" fmla="*/ 78 h 84"/>
                <a:gd name="T14" fmla="*/ 295 w 301"/>
                <a:gd name="T15" fmla="*/ 72 h 84"/>
                <a:gd name="T16" fmla="*/ 295 w 301"/>
                <a:gd name="T17" fmla="*/ 78 h 84"/>
                <a:gd name="T18" fmla="*/ 301 w 301"/>
                <a:gd name="T19" fmla="*/ 78 h 84"/>
                <a:gd name="T20" fmla="*/ 301 w 301"/>
                <a:gd name="T21" fmla="*/ 0 h 84"/>
                <a:gd name="T22" fmla="*/ 0 w 301"/>
                <a:gd name="T23" fmla="*/ 0 h 84"/>
                <a:gd name="T24" fmla="*/ 0 w 301"/>
                <a:gd name="T25" fmla="*/ 84 h 84"/>
                <a:gd name="T26" fmla="*/ 301 w 301"/>
                <a:gd name="T27" fmla="*/ 84 h 84"/>
                <a:gd name="T28" fmla="*/ 301 w 301"/>
                <a:gd name="T29" fmla="*/ 78 h 84"/>
                <a:gd name="T30" fmla="*/ 295 w 301"/>
                <a:gd name="T31" fmla="*/ 7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1" h="84">
                  <a:moveTo>
                    <a:pt x="295" y="78"/>
                  </a:moveTo>
                  <a:lnTo>
                    <a:pt x="295" y="72"/>
                  </a:lnTo>
                  <a:lnTo>
                    <a:pt x="12" y="72"/>
                  </a:lnTo>
                  <a:lnTo>
                    <a:pt x="12" y="12"/>
                  </a:lnTo>
                  <a:lnTo>
                    <a:pt x="289" y="12"/>
                  </a:lnTo>
                  <a:lnTo>
                    <a:pt x="289" y="78"/>
                  </a:lnTo>
                  <a:lnTo>
                    <a:pt x="295" y="78"/>
                  </a:lnTo>
                  <a:lnTo>
                    <a:pt x="295" y="72"/>
                  </a:lnTo>
                  <a:lnTo>
                    <a:pt x="295" y="78"/>
                  </a:lnTo>
                  <a:lnTo>
                    <a:pt x="301" y="78"/>
                  </a:lnTo>
                  <a:lnTo>
                    <a:pt x="301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301" y="84"/>
                  </a:lnTo>
                  <a:lnTo>
                    <a:pt x="301" y="78"/>
                  </a:lnTo>
                  <a:lnTo>
                    <a:pt x="29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207">
              <a:extLst>
                <a:ext uri="{FF2B5EF4-FFF2-40B4-BE49-F238E27FC236}">
                  <a16:creationId xmlns:a16="http://schemas.microsoft.com/office/drawing/2014/main" id="{B525F34D-0BAF-4899-914A-646212883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1" y="1725"/>
              <a:ext cx="288" cy="72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08">
              <a:extLst>
                <a:ext uri="{FF2B5EF4-FFF2-40B4-BE49-F238E27FC236}">
                  <a16:creationId xmlns:a16="http://schemas.microsoft.com/office/drawing/2014/main" id="{07D68E4F-695F-4C7A-B9FD-9B0CE9D43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1719"/>
              <a:ext cx="300" cy="84"/>
            </a:xfrm>
            <a:custGeom>
              <a:avLst/>
              <a:gdLst>
                <a:gd name="T0" fmla="*/ 294 w 300"/>
                <a:gd name="T1" fmla="*/ 78 h 84"/>
                <a:gd name="T2" fmla="*/ 294 w 300"/>
                <a:gd name="T3" fmla="*/ 72 h 84"/>
                <a:gd name="T4" fmla="*/ 12 w 300"/>
                <a:gd name="T5" fmla="*/ 72 h 84"/>
                <a:gd name="T6" fmla="*/ 12 w 300"/>
                <a:gd name="T7" fmla="*/ 12 h 84"/>
                <a:gd name="T8" fmla="*/ 288 w 300"/>
                <a:gd name="T9" fmla="*/ 12 h 84"/>
                <a:gd name="T10" fmla="*/ 288 w 300"/>
                <a:gd name="T11" fmla="*/ 78 h 84"/>
                <a:gd name="T12" fmla="*/ 294 w 300"/>
                <a:gd name="T13" fmla="*/ 78 h 84"/>
                <a:gd name="T14" fmla="*/ 294 w 300"/>
                <a:gd name="T15" fmla="*/ 72 h 84"/>
                <a:gd name="T16" fmla="*/ 294 w 300"/>
                <a:gd name="T17" fmla="*/ 78 h 84"/>
                <a:gd name="T18" fmla="*/ 300 w 300"/>
                <a:gd name="T19" fmla="*/ 78 h 84"/>
                <a:gd name="T20" fmla="*/ 300 w 300"/>
                <a:gd name="T21" fmla="*/ 0 h 84"/>
                <a:gd name="T22" fmla="*/ 0 w 300"/>
                <a:gd name="T23" fmla="*/ 0 h 84"/>
                <a:gd name="T24" fmla="*/ 0 w 300"/>
                <a:gd name="T25" fmla="*/ 84 h 84"/>
                <a:gd name="T26" fmla="*/ 300 w 300"/>
                <a:gd name="T27" fmla="*/ 84 h 84"/>
                <a:gd name="T28" fmla="*/ 300 w 300"/>
                <a:gd name="T29" fmla="*/ 78 h 84"/>
                <a:gd name="T30" fmla="*/ 294 w 300"/>
                <a:gd name="T31" fmla="*/ 7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0" h="84">
                  <a:moveTo>
                    <a:pt x="294" y="78"/>
                  </a:moveTo>
                  <a:lnTo>
                    <a:pt x="294" y="72"/>
                  </a:lnTo>
                  <a:lnTo>
                    <a:pt x="12" y="72"/>
                  </a:lnTo>
                  <a:lnTo>
                    <a:pt x="12" y="12"/>
                  </a:lnTo>
                  <a:lnTo>
                    <a:pt x="288" y="12"/>
                  </a:lnTo>
                  <a:lnTo>
                    <a:pt x="288" y="78"/>
                  </a:lnTo>
                  <a:lnTo>
                    <a:pt x="294" y="78"/>
                  </a:lnTo>
                  <a:lnTo>
                    <a:pt x="294" y="72"/>
                  </a:lnTo>
                  <a:lnTo>
                    <a:pt x="294" y="78"/>
                  </a:lnTo>
                  <a:lnTo>
                    <a:pt x="300" y="78"/>
                  </a:lnTo>
                  <a:lnTo>
                    <a:pt x="300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300" y="84"/>
                  </a:lnTo>
                  <a:lnTo>
                    <a:pt x="300" y="78"/>
                  </a:lnTo>
                  <a:lnTo>
                    <a:pt x="294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209">
              <a:extLst>
                <a:ext uri="{FF2B5EF4-FFF2-40B4-BE49-F238E27FC236}">
                  <a16:creationId xmlns:a16="http://schemas.microsoft.com/office/drawing/2014/main" id="{FDB5973C-99D9-49C7-95B4-406B64261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" y="1725"/>
              <a:ext cx="289" cy="72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10">
              <a:extLst>
                <a:ext uri="{FF2B5EF4-FFF2-40B4-BE49-F238E27FC236}">
                  <a16:creationId xmlns:a16="http://schemas.microsoft.com/office/drawing/2014/main" id="{10F64276-34B6-498D-BBE7-A5EA739F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3" y="1719"/>
              <a:ext cx="301" cy="84"/>
            </a:xfrm>
            <a:custGeom>
              <a:avLst/>
              <a:gdLst>
                <a:gd name="T0" fmla="*/ 295 w 301"/>
                <a:gd name="T1" fmla="*/ 78 h 84"/>
                <a:gd name="T2" fmla="*/ 295 w 301"/>
                <a:gd name="T3" fmla="*/ 72 h 84"/>
                <a:gd name="T4" fmla="*/ 12 w 301"/>
                <a:gd name="T5" fmla="*/ 72 h 84"/>
                <a:gd name="T6" fmla="*/ 12 w 301"/>
                <a:gd name="T7" fmla="*/ 12 h 84"/>
                <a:gd name="T8" fmla="*/ 289 w 301"/>
                <a:gd name="T9" fmla="*/ 12 h 84"/>
                <a:gd name="T10" fmla="*/ 289 w 301"/>
                <a:gd name="T11" fmla="*/ 78 h 84"/>
                <a:gd name="T12" fmla="*/ 295 w 301"/>
                <a:gd name="T13" fmla="*/ 78 h 84"/>
                <a:gd name="T14" fmla="*/ 295 w 301"/>
                <a:gd name="T15" fmla="*/ 72 h 84"/>
                <a:gd name="T16" fmla="*/ 295 w 301"/>
                <a:gd name="T17" fmla="*/ 78 h 84"/>
                <a:gd name="T18" fmla="*/ 301 w 301"/>
                <a:gd name="T19" fmla="*/ 78 h 84"/>
                <a:gd name="T20" fmla="*/ 301 w 301"/>
                <a:gd name="T21" fmla="*/ 0 h 84"/>
                <a:gd name="T22" fmla="*/ 0 w 301"/>
                <a:gd name="T23" fmla="*/ 0 h 84"/>
                <a:gd name="T24" fmla="*/ 0 w 301"/>
                <a:gd name="T25" fmla="*/ 84 h 84"/>
                <a:gd name="T26" fmla="*/ 301 w 301"/>
                <a:gd name="T27" fmla="*/ 84 h 84"/>
                <a:gd name="T28" fmla="*/ 301 w 301"/>
                <a:gd name="T29" fmla="*/ 78 h 84"/>
                <a:gd name="T30" fmla="*/ 295 w 301"/>
                <a:gd name="T31" fmla="*/ 7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1" h="84">
                  <a:moveTo>
                    <a:pt x="295" y="78"/>
                  </a:moveTo>
                  <a:lnTo>
                    <a:pt x="295" y="72"/>
                  </a:lnTo>
                  <a:lnTo>
                    <a:pt x="12" y="72"/>
                  </a:lnTo>
                  <a:lnTo>
                    <a:pt x="12" y="12"/>
                  </a:lnTo>
                  <a:lnTo>
                    <a:pt x="289" y="12"/>
                  </a:lnTo>
                  <a:lnTo>
                    <a:pt x="289" y="78"/>
                  </a:lnTo>
                  <a:lnTo>
                    <a:pt x="295" y="78"/>
                  </a:lnTo>
                  <a:lnTo>
                    <a:pt x="295" y="72"/>
                  </a:lnTo>
                  <a:lnTo>
                    <a:pt x="295" y="78"/>
                  </a:lnTo>
                  <a:lnTo>
                    <a:pt x="301" y="78"/>
                  </a:lnTo>
                  <a:lnTo>
                    <a:pt x="301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301" y="84"/>
                  </a:lnTo>
                  <a:lnTo>
                    <a:pt x="301" y="78"/>
                  </a:lnTo>
                  <a:lnTo>
                    <a:pt x="29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211">
              <a:extLst>
                <a:ext uri="{FF2B5EF4-FFF2-40B4-BE49-F238E27FC236}">
                  <a16:creationId xmlns:a16="http://schemas.microsoft.com/office/drawing/2014/main" id="{6CAA65D1-0CA1-4F05-9588-950E16EB6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" y="1725"/>
              <a:ext cx="288" cy="72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2">
              <a:extLst>
                <a:ext uri="{FF2B5EF4-FFF2-40B4-BE49-F238E27FC236}">
                  <a16:creationId xmlns:a16="http://schemas.microsoft.com/office/drawing/2014/main" id="{265C93A1-CD3B-4776-BD8C-DF906E498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1719"/>
              <a:ext cx="300" cy="84"/>
            </a:xfrm>
            <a:custGeom>
              <a:avLst/>
              <a:gdLst>
                <a:gd name="T0" fmla="*/ 294 w 300"/>
                <a:gd name="T1" fmla="*/ 78 h 84"/>
                <a:gd name="T2" fmla="*/ 294 w 300"/>
                <a:gd name="T3" fmla="*/ 72 h 84"/>
                <a:gd name="T4" fmla="*/ 12 w 300"/>
                <a:gd name="T5" fmla="*/ 72 h 84"/>
                <a:gd name="T6" fmla="*/ 12 w 300"/>
                <a:gd name="T7" fmla="*/ 12 h 84"/>
                <a:gd name="T8" fmla="*/ 288 w 300"/>
                <a:gd name="T9" fmla="*/ 12 h 84"/>
                <a:gd name="T10" fmla="*/ 288 w 300"/>
                <a:gd name="T11" fmla="*/ 78 h 84"/>
                <a:gd name="T12" fmla="*/ 294 w 300"/>
                <a:gd name="T13" fmla="*/ 78 h 84"/>
                <a:gd name="T14" fmla="*/ 294 w 300"/>
                <a:gd name="T15" fmla="*/ 72 h 84"/>
                <a:gd name="T16" fmla="*/ 294 w 300"/>
                <a:gd name="T17" fmla="*/ 78 h 84"/>
                <a:gd name="T18" fmla="*/ 300 w 300"/>
                <a:gd name="T19" fmla="*/ 78 h 84"/>
                <a:gd name="T20" fmla="*/ 300 w 300"/>
                <a:gd name="T21" fmla="*/ 0 h 84"/>
                <a:gd name="T22" fmla="*/ 0 w 300"/>
                <a:gd name="T23" fmla="*/ 0 h 84"/>
                <a:gd name="T24" fmla="*/ 0 w 300"/>
                <a:gd name="T25" fmla="*/ 84 h 84"/>
                <a:gd name="T26" fmla="*/ 300 w 300"/>
                <a:gd name="T27" fmla="*/ 84 h 84"/>
                <a:gd name="T28" fmla="*/ 300 w 300"/>
                <a:gd name="T29" fmla="*/ 78 h 84"/>
                <a:gd name="T30" fmla="*/ 294 w 300"/>
                <a:gd name="T31" fmla="*/ 7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0" h="84">
                  <a:moveTo>
                    <a:pt x="294" y="78"/>
                  </a:moveTo>
                  <a:lnTo>
                    <a:pt x="294" y="72"/>
                  </a:lnTo>
                  <a:lnTo>
                    <a:pt x="12" y="72"/>
                  </a:lnTo>
                  <a:lnTo>
                    <a:pt x="12" y="12"/>
                  </a:lnTo>
                  <a:lnTo>
                    <a:pt x="288" y="12"/>
                  </a:lnTo>
                  <a:lnTo>
                    <a:pt x="288" y="78"/>
                  </a:lnTo>
                  <a:lnTo>
                    <a:pt x="294" y="78"/>
                  </a:lnTo>
                  <a:lnTo>
                    <a:pt x="294" y="72"/>
                  </a:lnTo>
                  <a:lnTo>
                    <a:pt x="294" y="78"/>
                  </a:lnTo>
                  <a:lnTo>
                    <a:pt x="300" y="78"/>
                  </a:lnTo>
                  <a:lnTo>
                    <a:pt x="300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300" y="84"/>
                  </a:lnTo>
                  <a:lnTo>
                    <a:pt x="300" y="78"/>
                  </a:lnTo>
                  <a:lnTo>
                    <a:pt x="294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213">
              <a:extLst>
                <a:ext uri="{FF2B5EF4-FFF2-40B4-BE49-F238E27FC236}">
                  <a16:creationId xmlns:a16="http://schemas.microsoft.com/office/drawing/2014/main" id="{B0361B57-8D75-42AE-B805-C8B618B38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6" y="1725"/>
              <a:ext cx="289" cy="72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4">
              <a:extLst>
                <a:ext uri="{FF2B5EF4-FFF2-40B4-BE49-F238E27FC236}">
                  <a16:creationId xmlns:a16="http://schemas.microsoft.com/office/drawing/2014/main" id="{D3CFD715-8B0B-4474-8AA0-621140999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0" y="1719"/>
              <a:ext cx="301" cy="84"/>
            </a:xfrm>
            <a:custGeom>
              <a:avLst/>
              <a:gdLst>
                <a:gd name="T0" fmla="*/ 295 w 301"/>
                <a:gd name="T1" fmla="*/ 78 h 84"/>
                <a:gd name="T2" fmla="*/ 295 w 301"/>
                <a:gd name="T3" fmla="*/ 72 h 84"/>
                <a:gd name="T4" fmla="*/ 12 w 301"/>
                <a:gd name="T5" fmla="*/ 72 h 84"/>
                <a:gd name="T6" fmla="*/ 12 w 301"/>
                <a:gd name="T7" fmla="*/ 12 h 84"/>
                <a:gd name="T8" fmla="*/ 289 w 301"/>
                <a:gd name="T9" fmla="*/ 12 h 84"/>
                <a:gd name="T10" fmla="*/ 289 w 301"/>
                <a:gd name="T11" fmla="*/ 78 h 84"/>
                <a:gd name="T12" fmla="*/ 295 w 301"/>
                <a:gd name="T13" fmla="*/ 78 h 84"/>
                <a:gd name="T14" fmla="*/ 295 w 301"/>
                <a:gd name="T15" fmla="*/ 72 h 84"/>
                <a:gd name="T16" fmla="*/ 295 w 301"/>
                <a:gd name="T17" fmla="*/ 78 h 84"/>
                <a:gd name="T18" fmla="*/ 301 w 301"/>
                <a:gd name="T19" fmla="*/ 78 h 84"/>
                <a:gd name="T20" fmla="*/ 301 w 301"/>
                <a:gd name="T21" fmla="*/ 0 h 84"/>
                <a:gd name="T22" fmla="*/ 0 w 301"/>
                <a:gd name="T23" fmla="*/ 0 h 84"/>
                <a:gd name="T24" fmla="*/ 0 w 301"/>
                <a:gd name="T25" fmla="*/ 84 h 84"/>
                <a:gd name="T26" fmla="*/ 301 w 301"/>
                <a:gd name="T27" fmla="*/ 84 h 84"/>
                <a:gd name="T28" fmla="*/ 301 w 301"/>
                <a:gd name="T29" fmla="*/ 78 h 84"/>
                <a:gd name="T30" fmla="*/ 295 w 301"/>
                <a:gd name="T31" fmla="*/ 7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1" h="84">
                  <a:moveTo>
                    <a:pt x="295" y="78"/>
                  </a:moveTo>
                  <a:lnTo>
                    <a:pt x="295" y="72"/>
                  </a:lnTo>
                  <a:lnTo>
                    <a:pt x="12" y="72"/>
                  </a:lnTo>
                  <a:lnTo>
                    <a:pt x="12" y="12"/>
                  </a:lnTo>
                  <a:lnTo>
                    <a:pt x="289" y="12"/>
                  </a:lnTo>
                  <a:lnTo>
                    <a:pt x="289" y="78"/>
                  </a:lnTo>
                  <a:lnTo>
                    <a:pt x="295" y="78"/>
                  </a:lnTo>
                  <a:lnTo>
                    <a:pt x="295" y="72"/>
                  </a:lnTo>
                  <a:lnTo>
                    <a:pt x="295" y="78"/>
                  </a:lnTo>
                  <a:lnTo>
                    <a:pt x="301" y="78"/>
                  </a:lnTo>
                  <a:lnTo>
                    <a:pt x="301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301" y="84"/>
                  </a:lnTo>
                  <a:lnTo>
                    <a:pt x="301" y="78"/>
                  </a:lnTo>
                  <a:lnTo>
                    <a:pt x="29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15">
              <a:extLst>
                <a:ext uri="{FF2B5EF4-FFF2-40B4-BE49-F238E27FC236}">
                  <a16:creationId xmlns:a16="http://schemas.microsoft.com/office/drawing/2014/main" id="{9E94FEDF-249B-42E5-B0EF-16C740F2D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1" y="1797"/>
              <a:ext cx="288" cy="73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6">
              <a:extLst>
                <a:ext uri="{FF2B5EF4-FFF2-40B4-BE49-F238E27FC236}">
                  <a16:creationId xmlns:a16="http://schemas.microsoft.com/office/drawing/2014/main" id="{CFDD7285-00E3-4660-97BC-80D394943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1791"/>
              <a:ext cx="300" cy="85"/>
            </a:xfrm>
            <a:custGeom>
              <a:avLst/>
              <a:gdLst>
                <a:gd name="T0" fmla="*/ 294 w 300"/>
                <a:gd name="T1" fmla="*/ 79 h 85"/>
                <a:gd name="T2" fmla="*/ 294 w 300"/>
                <a:gd name="T3" fmla="*/ 73 h 85"/>
                <a:gd name="T4" fmla="*/ 12 w 300"/>
                <a:gd name="T5" fmla="*/ 73 h 85"/>
                <a:gd name="T6" fmla="*/ 12 w 300"/>
                <a:gd name="T7" fmla="*/ 12 h 85"/>
                <a:gd name="T8" fmla="*/ 288 w 300"/>
                <a:gd name="T9" fmla="*/ 12 h 85"/>
                <a:gd name="T10" fmla="*/ 288 w 300"/>
                <a:gd name="T11" fmla="*/ 79 h 85"/>
                <a:gd name="T12" fmla="*/ 294 w 300"/>
                <a:gd name="T13" fmla="*/ 79 h 85"/>
                <a:gd name="T14" fmla="*/ 294 w 300"/>
                <a:gd name="T15" fmla="*/ 73 h 85"/>
                <a:gd name="T16" fmla="*/ 294 w 300"/>
                <a:gd name="T17" fmla="*/ 79 h 85"/>
                <a:gd name="T18" fmla="*/ 300 w 300"/>
                <a:gd name="T19" fmla="*/ 79 h 85"/>
                <a:gd name="T20" fmla="*/ 300 w 300"/>
                <a:gd name="T21" fmla="*/ 0 h 85"/>
                <a:gd name="T22" fmla="*/ 0 w 300"/>
                <a:gd name="T23" fmla="*/ 0 h 85"/>
                <a:gd name="T24" fmla="*/ 0 w 300"/>
                <a:gd name="T25" fmla="*/ 85 h 85"/>
                <a:gd name="T26" fmla="*/ 300 w 300"/>
                <a:gd name="T27" fmla="*/ 85 h 85"/>
                <a:gd name="T28" fmla="*/ 300 w 300"/>
                <a:gd name="T29" fmla="*/ 79 h 85"/>
                <a:gd name="T30" fmla="*/ 294 w 300"/>
                <a:gd name="T31" fmla="*/ 7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0" h="85">
                  <a:moveTo>
                    <a:pt x="294" y="79"/>
                  </a:moveTo>
                  <a:lnTo>
                    <a:pt x="294" y="73"/>
                  </a:lnTo>
                  <a:lnTo>
                    <a:pt x="12" y="73"/>
                  </a:lnTo>
                  <a:lnTo>
                    <a:pt x="12" y="12"/>
                  </a:lnTo>
                  <a:lnTo>
                    <a:pt x="288" y="12"/>
                  </a:lnTo>
                  <a:lnTo>
                    <a:pt x="288" y="79"/>
                  </a:lnTo>
                  <a:lnTo>
                    <a:pt x="294" y="79"/>
                  </a:lnTo>
                  <a:lnTo>
                    <a:pt x="294" y="73"/>
                  </a:lnTo>
                  <a:lnTo>
                    <a:pt x="294" y="79"/>
                  </a:lnTo>
                  <a:lnTo>
                    <a:pt x="300" y="79"/>
                  </a:lnTo>
                  <a:lnTo>
                    <a:pt x="300" y="0"/>
                  </a:lnTo>
                  <a:lnTo>
                    <a:pt x="0" y="0"/>
                  </a:lnTo>
                  <a:lnTo>
                    <a:pt x="0" y="85"/>
                  </a:lnTo>
                  <a:lnTo>
                    <a:pt x="300" y="85"/>
                  </a:lnTo>
                  <a:lnTo>
                    <a:pt x="300" y="79"/>
                  </a:lnTo>
                  <a:lnTo>
                    <a:pt x="294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17">
              <a:extLst>
                <a:ext uri="{FF2B5EF4-FFF2-40B4-BE49-F238E27FC236}">
                  <a16:creationId xmlns:a16="http://schemas.microsoft.com/office/drawing/2014/main" id="{9537951B-0A34-4107-B09C-01E8FD86C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" y="1797"/>
              <a:ext cx="289" cy="73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8">
              <a:extLst>
                <a:ext uri="{FF2B5EF4-FFF2-40B4-BE49-F238E27FC236}">
                  <a16:creationId xmlns:a16="http://schemas.microsoft.com/office/drawing/2014/main" id="{881DD147-229B-40D4-808B-981AB9094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3" y="1791"/>
              <a:ext cx="301" cy="85"/>
            </a:xfrm>
            <a:custGeom>
              <a:avLst/>
              <a:gdLst>
                <a:gd name="T0" fmla="*/ 295 w 301"/>
                <a:gd name="T1" fmla="*/ 79 h 85"/>
                <a:gd name="T2" fmla="*/ 295 w 301"/>
                <a:gd name="T3" fmla="*/ 73 h 85"/>
                <a:gd name="T4" fmla="*/ 12 w 301"/>
                <a:gd name="T5" fmla="*/ 73 h 85"/>
                <a:gd name="T6" fmla="*/ 12 w 301"/>
                <a:gd name="T7" fmla="*/ 12 h 85"/>
                <a:gd name="T8" fmla="*/ 289 w 301"/>
                <a:gd name="T9" fmla="*/ 12 h 85"/>
                <a:gd name="T10" fmla="*/ 289 w 301"/>
                <a:gd name="T11" fmla="*/ 79 h 85"/>
                <a:gd name="T12" fmla="*/ 295 w 301"/>
                <a:gd name="T13" fmla="*/ 79 h 85"/>
                <a:gd name="T14" fmla="*/ 295 w 301"/>
                <a:gd name="T15" fmla="*/ 73 h 85"/>
                <a:gd name="T16" fmla="*/ 295 w 301"/>
                <a:gd name="T17" fmla="*/ 79 h 85"/>
                <a:gd name="T18" fmla="*/ 301 w 301"/>
                <a:gd name="T19" fmla="*/ 79 h 85"/>
                <a:gd name="T20" fmla="*/ 301 w 301"/>
                <a:gd name="T21" fmla="*/ 0 h 85"/>
                <a:gd name="T22" fmla="*/ 0 w 301"/>
                <a:gd name="T23" fmla="*/ 0 h 85"/>
                <a:gd name="T24" fmla="*/ 0 w 301"/>
                <a:gd name="T25" fmla="*/ 85 h 85"/>
                <a:gd name="T26" fmla="*/ 301 w 301"/>
                <a:gd name="T27" fmla="*/ 85 h 85"/>
                <a:gd name="T28" fmla="*/ 301 w 301"/>
                <a:gd name="T29" fmla="*/ 79 h 85"/>
                <a:gd name="T30" fmla="*/ 295 w 301"/>
                <a:gd name="T31" fmla="*/ 7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1" h="85">
                  <a:moveTo>
                    <a:pt x="295" y="79"/>
                  </a:moveTo>
                  <a:lnTo>
                    <a:pt x="295" y="73"/>
                  </a:lnTo>
                  <a:lnTo>
                    <a:pt x="12" y="73"/>
                  </a:lnTo>
                  <a:lnTo>
                    <a:pt x="12" y="12"/>
                  </a:lnTo>
                  <a:lnTo>
                    <a:pt x="289" y="12"/>
                  </a:lnTo>
                  <a:lnTo>
                    <a:pt x="289" y="79"/>
                  </a:lnTo>
                  <a:lnTo>
                    <a:pt x="295" y="79"/>
                  </a:lnTo>
                  <a:lnTo>
                    <a:pt x="295" y="73"/>
                  </a:lnTo>
                  <a:lnTo>
                    <a:pt x="295" y="79"/>
                  </a:lnTo>
                  <a:lnTo>
                    <a:pt x="301" y="79"/>
                  </a:lnTo>
                  <a:lnTo>
                    <a:pt x="301" y="0"/>
                  </a:lnTo>
                  <a:lnTo>
                    <a:pt x="0" y="0"/>
                  </a:lnTo>
                  <a:lnTo>
                    <a:pt x="0" y="85"/>
                  </a:lnTo>
                  <a:lnTo>
                    <a:pt x="301" y="85"/>
                  </a:lnTo>
                  <a:lnTo>
                    <a:pt x="301" y="79"/>
                  </a:lnTo>
                  <a:lnTo>
                    <a:pt x="295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19">
              <a:extLst>
                <a:ext uri="{FF2B5EF4-FFF2-40B4-BE49-F238E27FC236}">
                  <a16:creationId xmlns:a16="http://schemas.microsoft.com/office/drawing/2014/main" id="{C3C77BB5-25E1-4F5F-B812-648B5D8D0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" y="1797"/>
              <a:ext cx="288" cy="73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0">
              <a:extLst>
                <a:ext uri="{FF2B5EF4-FFF2-40B4-BE49-F238E27FC236}">
                  <a16:creationId xmlns:a16="http://schemas.microsoft.com/office/drawing/2014/main" id="{2BE5B507-18CD-4643-ABBB-584B9C2F6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1791"/>
              <a:ext cx="300" cy="85"/>
            </a:xfrm>
            <a:custGeom>
              <a:avLst/>
              <a:gdLst>
                <a:gd name="T0" fmla="*/ 294 w 300"/>
                <a:gd name="T1" fmla="*/ 79 h 85"/>
                <a:gd name="T2" fmla="*/ 294 w 300"/>
                <a:gd name="T3" fmla="*/ 73 h 85"/>
                <a:gd name="T4" fmla="*/ 12 w 300"/>
                <a:gd name="T5" fmla="*/ 73 h 85"/>
                <a:gd name="T6" fmla="*/ 12 w 300"/>
                <a:gd name="T7" fmla="*/ 12 h 85"/>
                <a:gd name="T8" fmla="*/ 288 w 300"/>
                <a:gd name="T9" fmla="*/ 12 h 85"/>
                <a:gd name="T10" fmla="*/ 288 w 300"/>
                <a:gd name="T11" fmla="*/ 79 h 85"/>
                <a:gd name="T12" fmla="*/ 294 w 300"/>
                <a:gd name="T13" fmla="*/ 79 h 85"/>
                <a:gd name="T14" fmla="*/ 294 w 300"/>
                <a:gd name="T15" fmla="*/ 73 h 85"/>
                <a:gd name="T16" fmla="*/ 294 w 300"/>
                <a:gd name="T17" fmla="*/ 79 h 85"/>
                <a:gd name="T18" fmla="*/ 300 w 300"/>
                <a:gd name="T19" fmla="*/ 79 h 85"/>
                <a:gd name="T20" fmla="*/ 300 w 300"/>
                <a:gd name="T21" fmla="*/ 0 h 85"/>
                <a:gd name="T22" fmla="*/ 0 w 300"/>
                <a:gd name="T23" fmla="*/ 0 h 85"/>
                <a:gd name="T24" fmla="*/ 0 w 300"/>
                <a:gd name="T25" fmla="*/ 85 h 85"/>
                <a:gd name="T26" fmla="*/ 300 w 300"/>
                <a:gd name="T27" fmla="*/ 85 h 85"/>
                <a:gd name="T28" fmla="*/ 300 w 300"/>
                <a:gd name="T29" fmla="*/ 79 h 85"/>
                <a:gd name="T30" fmla="*/ 294 w 300"/>
                <a:gd name="T31" fmla="*/ 7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0" h="85">
                  <a:moveTo>
                    <a:pt x="294" y="79"/>
                  </a:moveTo>
                  <a:lnTo>
                    <a:pt x="294" y="73"/>
                  </a:lnTo>
                  <a:lnTo>
                    <a:pt x="12" y="73"/>
                  </a:lnTo>
                  <a:lnTo>
                    <a:pt x="12" y="12"/>
                  </a:lnTo>
                  <a:lnTo>
                    <a:pt x="288" y="12"/>
                  </a:lnTo>
                  <a:lnTo>
                    <a:pt x="288" y="79"/>
                  </a:lnTo>
                  <a:lnTo>
                    <a:pt x="294" y="79"/>
                  </a:lnTo>
                  <a:lnTo>
                    <a:pt x="294" y="73"/>
                  </a:lnTo>
                  <a:lnTo>
                    <a:pt x="294" y="79"/>
                  </a:lnTo>
                  <a:lnTo>
                    <a:pt x="300" y="79"/>
                  </a:lnTo>
                  <a:lnTo>
                    <a:pt x="300" y="0"/>
                  </a:lnTo>
                  <a:lnTo>
                    <a:pt x="0" y="0"/>
                  </a:lnTo>
                  <a:lnTo>
                    <a:pt x="0" y="85"/>
                  </a:lnTo>
                  <a:lnTo>
                    <a:pt x="300" y="85"/>
                  </a:lnTo>
                  <a:lnTo>
                    <a:pt x="300" y="79"/>
                  </a:lnTo>
                  <a:lnTo>
                    <a:pt x="294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21">
              <a:extLst>
                <a:ext uri="{FF2B5EF4-FFF2-40B4-BE49-F238E27FC236}">
                  <a16:creationId xmlns:a16="http://schemas.microsoft.com/office/drawing/2014/main" id="{83756B5D-815D-4440-9D31-492BCA5DF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6" y="1797"/>
              <a:ext cx="289" cy="73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2">
              <a:extLst>
                <a:ext uri="{FF2B5EF4-FFF2-40B4-BE49-F238E27FC236}">
                  <a16:creationId xmlns:a16="http://schemas.microsoft.com/office/drawing/2014/main" id="{75EB0903-B63D-42FA-B918-9035E834C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0" y="1791"/>
              <a:ext cx="301" cy="85"/>
            </a:xfrm>
            <a:custGeom>
              <a:avLst/>
              <a:gdLst>
                <a:gd name="T0" fmla="*/ 295 w 301"/>
                <a:gd name="T1" fmla="*/ 79 h 85"/>
                <a:gd name="T2" fmla="*/ 295 w 301"/>
                <a:gd name="T3" fmla="*/ 73 h 85"/>
                <a:gd name="T4" fmla="*/ 12 w 301"/>
                <a:gd name="T5" fmla="*/ 73 h 85"/>
                <a:gd name="T6" fmla="*/ 12 w 301"/>
                <a:gd name="T7" fmla="*/ 12 h 85"/>
                <a:gd name="T8" fmla="*/ 289 w 301"/>
                <a:gd name="T9" fmla="*/ 12 h 85"/>
                <a:gd name="T10" fmla="*/ 289 w 301"/>
                <a:gd name="T11" fmla="*/ 79 h 85"/>
                <a:gd name="T12" fmla="*/ 295 w 301"/>
                <a:gd name="T13" fmla="*/ 79 h 85"/>
                <a:gd name="T14" fmla="*/ 295 w 301"/>
                <a:gd name="T15" fmla="*/ 73 h 85"/>
                <a:gd name="T16" fmla="*/ 295 w 301"/>
                <a:gd name="T17" fmla="*/ 79 h 85"/>
                <a:gd name="T18" fmla="*/ 301 w 301"/>
                <a:gd name="T19" fmla="*/ 79 h 85"/>
                <a:gd name="T20" fmla="*/ 301 w 301"/>
                <a:gd name="T21" fmla="*/ 0 h 85"/>
                <a:gd name="T22" fmla="*/ 0 w 301"/>
                <a:gd name="T23" fmla="*/ 0 h 85"/>
                <a:gd name="T24" fmla="*/ 0 w 301"/>
                <a:gd name="T25" fmla="*/ 85 h 85"/>
                <a:gd name="T26" fmla="*/ 301 w 301"/>
                <a:gd name="T27" fmla="*/ 85 h 85"/>
                <a:gd name="T28" fmla="*/ 301 w 301"/>
                <a:gd name="T29" fmla="*/ 79 h 85"/>
                <a:gd name="T30" fmla="*/ 295 w 301"/>
                <a:gd name="T31" fmla="*/ 7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1" h="85">
                  <a:moveTo>
                    <a:pt x="295" y="79"/>
                  </a:moveTo>
                  <a:lnTo>
                    <a:pt x="295" y="73"/>
                  </a:lnTo>
                  <a:lnTo>
                    <a:pt x="12" y="73"/>
                  </a:lnTo>
                  <a:lnTo>
                    <a:pt x="12" y="12"/>
                  </a:lnTo>
                  <a:lnTo>
                    <a:pt x="289" y="12"/>
                  </a:lnTo>
                  <a:lnTo>
                    <a:pt x="289" y="79"/>
                  </a:lnTo>
                  <a:lnTo>
                    <a:pt x="295" y="79"/>
                  </a:lnTo>
                  <a:lnTo>
                    <a:pt x="295" y="73"/>
                  </a:lnTo>
                  <a:lnTo>
                    <a:pt x="295" y="79"/>
                  </a:lnTo>
                  <a:lnTo>
                    <a:pt x="301" y="79"/>
                  </a:lnTo>
                  <a:lnTo>
                    <a:pt x="301" y="0"/>
                  </a:lnTo>
                  <a:lnTo>
                    <a:pt x="0" y="0"/>
                  </a:lnTo>
                  <a:lnTo>
                    <a:pt x="0" y="85"/>
                  </a:lnTo>
                  <a:lnTo>
                    <a:pt x="301" y="85"/>
                  </a:lnTo>
                  <a:lnTo>
                    <a:pt x="301" y="79"/>
                  </a:lnTo>
                  <a:lnTo>
                    <a:pt x="295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23">
              <a:extLst>
                <a:ext uri="{FF2B5EF4-FFF2-40B4-BE49-F238E27FC236}">
                  <a16:creationId xmlns:a16="http://schemas.microsoft.com/office/drawing/2014/main" id="{3764BC6D-39B0-4B7F-A256-8D957A572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1" y="1870"/>
              <a:ext cx="288" cy="72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4">
              <a:extLst>
                <a:ext uri="{FF2B5EF4-FFF2-40B4-BE49-F238E27FC236}">
                  <a16:creationId xmlns:a16="http://schemas.microsoft.com/office/drawing/2014/main" id="{4DD9E360-6BE3-4652-BC93-977E7CE6C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1864"/>
              <a:ext cx="300" cy="84"/>
            </a:xfrm>
            <a:custGeom>
              <a:avLst/>
              <a:gdLst>
                <a:gd name="T0" fmla="*/ 294 w 300"/>
                <a:gd name="T1" fmla="*/ 78 h 84"/>
                <a:gd name="T2" fmla="*/ 294 w 300"/>
                <a:gd name="T3" fmla="*/ 72 h 84"/>
                <a:gd name="T4" fmla="*/ 12 w 300"/>
                <a:gd name="T5" fmla="*/ 72 h 84"/>
                <a:gd name="T6" fmla="*/ 12 w 300"/>
                <a:gd name="T7" fmla="*/ 12 h 84"/>
                <a:gd name="T8" fmla="*/ 288 w 300"/>
                <a:gd name="T9" fmla="*/ 12 h 84"/>
                <a:gd name="T10" fmla="*/ 288 w 300"/>
                <a:gd name="T11" fmla="*/ 78 h 84"/>
                <a:gd name="T12" fmla="*/ 294 w 300"/>
                <a:gd name="T13" fmla="*/ 78 h 84"/>
                <a:gd name="T14" fmla="*/ 294 w 300"/>
                <a:gd name="T15" fmla="*/ 72 h 84"/>
                <a:gd name="T16" fmla="*/ 294 w 300"/>
                <a:gd name="T17" fmla="*/ 78 h 84"/>
                <a:gd name="T18" fmla="*/ 300 w 300"/>
                <a:gd name="T19" fmla="*/ 78 h 84"/>
                <a:gd name="T20" fmla="*/ 300 w 300"/>
                <a:gd name="T21" fmla="*/ 0 h 84"/>
                <a:gd name="T22" fmla="*/ 0 w 300"/>
                <a:gd name="T23" fmla="*/ 0 h 84"/>
                <a:gd name="T24" fmla="*/ 0 w 300"/>
                <a:gd name="T25" fmla="*/ 84 h 84"/>
                <a:gd name="T26" fmla="*/ 300 w 300"/>
                <a:gd name="T27" fmla="*/ 84 h 84"/>
                <a:gd name="T28" fmla="*/ 300 w 300"/>
                <a:gd name="T29" fmla="*/ 78 h 84"/>
                <a:gd name="T30" fmla="*/ 294 w 300"/>
                <a:gd name="T31" fmla="*/ 7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0" h="84">
                  <a:moveTo>
                    <a:pt x="294" y="78"/>
                  </a:moveTo>
                  <a:lnTo>
                    <a:pt x="294" y="72"/>
                  </a:lnTo>
                  <a:lnTo>
                    <a:pt x="12" y="72"/>
                  </a:lnTo>
                  <a:lnTo>
                    <a:pt x="12" y="12"/>
                  </a:lnTo>
                  <a:lnTo>
                    <a:pt x="288" y="12"/>
                  </a:lnTo>
                  <a:lnTo>
                    <a:pt x="288" y="78"/>
                  </a:lnTo>
                  <a:lnTo>
                    <a:pt x="294" y="78"/>
                  </a:lnTo>
                  <a:lnTo>
                    <a:pt x="294" y="72"/>
                  </a:lnTo>
                  <a:lnTo>
                    <a:pt x="294" y="78"/>
                  </a:lnTo>
                  <a:lnTo>
                    <a:pt x="300" y="78"/>
                  </a:lnTo>
                  <a:lnTo>
                    <a:pt x="300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300" y="84"/>
                  </a:lnTo>
                  <a:lnTo>
                    <a:pt x="300" y="78"/>
                  </a:lnTo>
                  <a:lnTo>
                    <a:pt x="294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25">
              <a:extLst>
                <a:ext uri="{FF2B5EF4-FFF2-40B4-BE49-F238E27FC236}">
                  <a16:creationId xmlns:a16="http://schemas.microsoft.com/office/drawing/2014/main" id="{AD195313-BBF8-4686-BD08-2FCA684FF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" y="1870"/>
              <a:ext cx="289" cy="72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6">
              <a:extLst>
                <a:ext uri="{FF2B5EF4-FFF2-40B4-BE49-F238E27FC236}">
                  <a16:creationId xmlns:a16="http://schemas.microsoft.com/office/drawing/2014/main" id="{792A2954-679F-455A-86E5-7A6319CAC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3" y="1864"/>
              <a:ext cx="301" cy="84"/>
            </a:xfrm>
            <a:custGeom>
              <a:avLst/>
              <a:gdLst>
                <a:gd name="T0" fmla="*/ 295 w 301"/>
                <a:gd name="T1" fmla="*/ 78 h 84"/>
                <a:gd name="T2" fmla="*/ 295 w 301"/>
                <a:gd name="T3" fmla="*/ 72 h 84"/>
                <a:gd name="T4" fmla="*/ 12 w 301"/>
                <a:gd name="T5" fmla="*/ 72 h 84"/>
                <a:gd name="T6" fmla="*/ 12 w 301"/>
                <a:gd name="T7" fmla="*/ 12 h 84"/>
                <a:gd name="T8" fmla="*/ 289 w 301"/>
                <a:gd name="T9" fmla="*/ 12 h 84"/>
                <a:gd name="T10" fmla="*/ 289 w 301"/>
                <a:gd name="T11" fmla="*/ 78 h 84"/>
                <a:gd name="T12" fmla="*/ 295 w 301"/>
                <a:gd name="T13" fmla="*/ 78 h 84"/>
                <a:gd name="T14" fmla="*/ 295 w 301"/>
                <a:gd name="T15" fmla="*/ 72 h 84"/>
                <a:gd name="T16" fmla="*/ 295 w 301"/>
                <a:gd name="T17" fmla="*/ 78 h 84"/>
                <a:gd name="T18" fmla="*/ 301 w 301"/>
                <a:gd name="T19" fmla="*/ 78 h 84"/>
                <a:gd name="T20" fmla="*/ 301 w 301"/>
                <a:gd name="T21" fmla="*/ 0 h 84"/>
                <a:gd name="T22" fmla="*/ 0 w 301"/>
                <a:gd name="T23" fmla="*/ 0 h 84"/>
                <a:gd name="T24" fmla="*/ 0 w 301"/>
                <a:gd name="T25" fmla="*/ 84 h 84"/>
                <a:gd name="T26" fmla="*/ 301 w 301"/>
                <a:gd name="T27" fmla="*/ 84 h 84"/>
                <a:gd name="T28" fmla="*/ 301 w 301"/>
                <a:gd name="T29" fmla="*/ 78 h 84"/>
                <a:gd name="T30" fmla="*/ 295 w 301"/>
                <a:gd name="T31" fmla="*/ 7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1" h="84">
                  <a:moveTo>
                    <a:pt x="295" y="78"/>
                  </a:moveTo>
                  <a:lnTo>
                    <a:pt x="295" y="72"/>
                  </a:lnTo>
                  <a:lnTo>
                    <a:pt x="12" y="72"/>
                  </a:lnTo>
                  <a:lnTo>
                    <a:pt x="12" y="12"/>
                  </a:lnTo>
                  <a:lnTo>
                    <a:pt x="289" y="12"/>
                  </a:lnTo>
                  <a:lnTo>
                    <a:pt x="289" y="78"/>
                  </a:lnTo>
                  <a:lnTo>
                    <a:pt x="295" y="78"/>
                  </a:lnTo>
                  <a:lnTo>
                    <a:pt x="295" y="72"/>
                  </a:lnTo>
                  <a:lnTo>
                    <a:pt x="295" y="78"/>
                  </a:lnTo>
                  <a:lnTo>
                    <a:pt x="301" y="78"/>
                  </a:lnTo>
                  <a:lnTo>
                    <a:pt x="301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301" y="84"/>
                  </a:lnTo>
                  <a:lnTo>
                    <a:pt x="301" y="78"/>
                  </a:lnTo>
                  <a:lnTo>
                    <a:pt x="29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27">
              <a:extLst>
                <a:ext uri="{FF2B5EF4-FFF2-40B4-BE49-F238E27FC236}">
                  <a16:creationId xmlns:a16="http://schemas.microsoft.com/office/drawing/2014/main" id="{6C0D3E90-EE06-491C-B40A-BDF562EBB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" y="1870"/>
              <a:ext cx="288" cy="72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28">
              <a:extLst>
                <a:ext uri="{FF2B5EF4-FFF2-40B4-BE49-F238E27FC236}">
                  <a16:creationId xmlns:a16="http://schemas.microsoft.com/office/drawing/2014/main" id="{E1036CF2-AFD2-45E2-9F75-DCEE98619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1864"/>
              <a:ext cx="300" cy="84"/>
            </a:xfrm>
            <a:custGeom>
              <a:avLst/>
              <a:gdLst>
                <a:gd name="T0" fmla="*/ 294 w 300"/>
                <a:gd name="T1" fmla="*/ 78 h 84"/>
                <a:gd name="T2" fmla="*/ 294 w 300"/>
                <a:gd name="T3" fmla="*/ 72 h 84"/>
                <a:gd name="T4" fmla="*/ 12 w 300"/>
                <a:gd name="T5" fmla="*/ 72 h 84"/>
                <a:gd name="T6" fmla="*/ 12 w 300"/>
                <a:gd name="T7" fmla="*/ 12 h 84"/>
                <a:gd name="T8" fmla="*/ 288 w 300"/>
                <a:gd name="T9" fmla="*/ 12 h 84"/>
                <a:gd name="T10" fmla="*/ 288 w 300"/>
                <a:gd name="T11" fmla="*/ 78 h 84"/>
                <a:gd name="T12" fmla="*/ 294 w 300"/>
                <a:gd name="T13" fmla="*/ 78 h 84"/>
                <a:gd name="T14" fmla="*/ 294 w 300"/>
                <a:gd name="T15" fmla="*/ 72 h 84"/>
                <a:gd name="T16" fmla="*/ 294 w 300"/>
                <a:gd name="T17" fmla="*/ 78 h 84"/>
                <a:gd name="T18" fmla="*/ 300 w 300"/>
                <a:gd name="T19" fmla="*/ 78 h 84"/>
                <a:gd name="T20" fmla="*/ 300 w 300"/>
                <a:gd name="T21" fmla="*/ 0 h 84"/>
                <a:gd name="T22" fmla="*/ 0 w 300"/>
                <a:gd name="T23" fmla="*/ 0 h 84"/>
                <a:gd name="T24" fmla="*/ 0 w 300"/>
                <a:gd name="T25" fmla="*/ 84 h 84"/>
                <a:gd name="T26" fmla="*/ 300 w 300"/>
                <a:gd name="T27" fmla="*/ 84 h 84"/>
                <a:gd name="T28" fmla="*/ 300 w 300"/>
                <a:gd name="T29" fmla="*/ 78 h 84"/>
                <a:gd name="T30" fmla="*/ 294 w 300"/>
                <a:gd name="T31" fmla="*/ 7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0" h="84">
                  <a:moveTo>
                    <a:pt x="294" y="78"/>
                  </a:moveTo>
                  <a:lnTo>
                    <a:pt x="294" y="72"/>
                  </a:lnTo>
                  <a:lnTo>
                    <a:pt x="12" y="72"/>
                  </a:lnTo>
                  <a:lnTo>
                    <a:pt x="12" y="12"/>
                  </a:lnTo>
                  <a:lnTo>
                    <a:pt x="288" y="12"/>
                  </a:lnTo>
                  <a:lnTo>
                    <a:pt x="288" y="78"/>
                  </a:lnTo>
                  <a:lnTo>
                    <a:pt x="294" y="78"/>
                  </a:lnTo>
                  <a:lnTo>
                    <a:pt x="294" y="72"/>
                  </a:lnTo>
                  <a:lnTo>
                    <a:pt x="294" y="78"/>
                  </a:lnTo>
                  <a:lnTo>
                    <a:pt x="300" y="78"/>
                  </a:lnTo>
                  <a:lnTo>
                    <a:pt x="300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300" y="84"/>
                  </a:lnTo>
                  <a:lnTo>
                    <a:pt x="300" y="78"/>
                  </a:lnTo>
                  <a:lnTo>
                    <a:pt x="294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29">
              <a:extLst>
                <a:ext uri="{FF2B5EF4-FFF2-40B4-BE49-F238E27FC236}">
                  <a16:creationId xmlns:a16="http://schemas.microsoft.com/office/drawing/2014/main" id="{D2EF3BDE-031B-4329-A1AD-739300261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6" y="1870"/>
              <a:ext cx="289" cy="72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0">
              <a:extLst>
                <a:ext uri="{FF2B5EF4-FFF2-40B4-BE49-F238E27FC236}">
                  <a16:creationId xmlns:a16="http://schemas.microsoft.com/office/drawing/2014/main" id="{9527EA61-2409-4A0A-BDDF-F504BFB51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0" y="1864"/>
              <a:ext cx="301" cy="84"/>
            </a:xfrm>
            <a:custGeom>
              <a:avLst/>
              <a:gdLst>
                <a:gd name="T0" fmla="*/ 295 w 301"/>
                <a:gd name="T1" fmla="*/ 78 h 84"/>
                <a:gd name="T2" fmla="*/ 295 w 301"/>
                <a:gd name="T3" fmla="*/ 72 h 84"/>
                <a:gd name="T4" fmla="*/ 12 w 301"/>
                <a:gd name="T5" fmla="*/ 72 h 84"/>
                <a:gd name="T6" fmla="*/ 12 w 301"/>
                <a:gd name="T7" fmla="*/ 12 h 84"/>
                <a:gd name="T8" fmla="*/ 289 w 301"/>
                <a:gd name="T9" fmla="*/ 12 h 84"/>
                <a:gd name="T10" fmla="*/ 289 w 301"/>
                <a:gd name="T11" fmla="*/ 78 h 84"/>
                <a:gd name="T12" fmla="*/ 295 w 301"/>
                <a:gd name="T13" fmla="*/ 78 h 84"/>
                <a:gd name="T14" fmla="*/ 295 w 301"/>
                <a:gd name="T15" fmla="*/ 72 h 84"/>
                <a:gd name="T16" fmla="*/ 295 w 301"/>
                <a:gd name="T17" fmla="*/ 78 h 84"/>
                <a:gd name="T18" fmla="*/ 301 w 301"/>
                <a:gd name="T19" fmla="*/ 78 h 84"/>
                <a:gd name="T20" fmla="*/ 301 w 301"/>
                <a:gd name="T21" fmla="*/ 0 h 84"/>
                <a:gd name="T22" fmla="*/ 0 w 301"/>
                <a:gd name="T23" fmla="*/ 0 h 84"/>
                <a:gd name="T24" fmla="*/ 0 w 301"/>
                <a:gd name="T25" fmla="*/ 84 h 84"/>
                <a:gd name="T26" fmla="*/ 301 w 301"/>
                <a:gd name="T27" fmla="*/ 84 h 84"/>
                <a:gd name="T28" fmla="*/ 301 w 301"/>
                <a:gd name="T29" fmla="*/ 78 h 84"/>
                <a:gd name="T30" fmla="*/ 295 w 301"/>
                <a:gd name="T31" fmla="*/ 7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1" h="84">
                  <a:moveTo>
                    <a:pt x="295" y="78"/>
                  </a:moveTo>
                  <a:lnTo>
                    <a:pt x="295" y="72"/>
                  </a:lnTo>
                  <a:lnTo>
                    <a:pt x="12" y="72"/>
                  </a:lnTo>
                  <a:lnTo>
                    <a:pt x="12" y="12"/>
                  </a:lnTo>
                  <a:lnTo>
                    <a:pt x="289" y="12"/>
                  </a:lnTo>
                  <a:lnTo>
                    <a:pt x="289" y="78"/>
                  </a:lnTo>
                  <a:lnTo>
                    <a:pt x="295" y="78"/>
                  </a:lnTo>
                  <a:lnTo>
                    <a:pt x="295" y="72"/>
                  </a:lnTo>
                  <a:lnTo>
                    <a:pt x="295" y="78"/>
                  </a:lnTo>
                  <a:lnTo>
                    <a:pt x="301" y="78"/>
                  </a:lnTo>
                  <a:lnTo>
                    <a:pt x="301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301" y="84"/>
                  </a:lnTo>
                  <a:lnTo>
                    <a:pt x="301" y="78"/>
                  </a:lnTo>
                  <a:lnTo>
                    <a:pt x="29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31">
              <a:extLst>
                <a:ext uri="{FF2B5EF4-FFF2-40B4-BE49-F238E27FC236}">
                  <a16:creationId xmlns:a16="http://schemas.microsoft.com/office/drawing/2014/main" id="{8747A9D6-3986-4ABE-B65D-1539F6896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" y="1150"/>
              <a:ext cx="10" cy="8"/>
            </a:xfrm>
            <a:prstGeom prst="ellipse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32">
              <a:extLst>
                <a:ext uri="{FF2B5EF4-FFF2-40B4-BE49-F238E27FC236}">
                  <a16:creationId xmlns:a16="http://schemas.microsoft.com/office/drawing/2014/main" id="{138E0B02-7100-430E-8FEF-2A55F46A2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1144"/>
              <a:ext cx="20" cy="20"/>
            </a:xfrm>
            <a:custGeom>
              <a:avLst/>
              <a:gdLst>
                <a:gd name="T0" fmla="*/ 8 w 10"/>
                <a:gd name="T1" fmla="*/ 5 h 10"/>
                <a:gd name="T2" fmla="*/ 5 w 10"/>
                <a:gd name="T3" fmla="*/ 5 h 10"/>
                <a:gd name="T4" fmla="*/ 5 w 10"/>
                <a:gd name="T5" fmla="*/ 5 h 10"/>
                <a:gd name="T6" fmla="*/ 5 w 10"/>
                <a:gd name="T7" fmla="*/ 4 h 10"/>
                <a:gd name="T8" fmla="*/ 5 w 10"/>
                <a:gd name="T9" fmla="*/ 5 h 10"/>
                <a:gd name="T10" fmla="*/ 5 w 10"/>
                <a:gd name="T11" fmla="*/ 5 h 10"/>
                <a:gd name="T12" fmla="*/ 5 w 10"/>
                <a:gd name="T13" fmla="*/ 4 h 10"/>
                <a:gd name="T14" fmla="*/ 5 w 10"/>
                <a:gd name="T15" fmla="*/ 5 h 10"/>
                <a:gd name="T16" fmla="*/ 6 w 10"/>
                <a:gd name="T17" fmla="*/ 5 h 10"/>
                <a:gd name="T18" fmla="*/ 5 w 10"/>
                <a:gd name="T19" fmla="*/ 4 h 10"/>
                <a:gd name="T20" fmla="*/ 5 w 10"/>
                <a:gd name="T21" fmla="*/ 5 h 10"/>
                <a:gd name="T22" fmla="*/ 6 w 10"/>
                <a:gd name="T23" fmla="*/ 5 h 10"/>
                <a:gd name="T24" fmla="*/ 5 w 10"/>
                <a:gd name="T25" fmla="*/ 5 h 10"/>
                <a:gd name="T26" fmla="*/ 5 w 10"/>
                <a:gd name="T27" fmla="*/ 5 h 10"/>
                <a:gd name="T28" fmla="*/ 6 w 10"/>
                <a:gd name="T29" fmla="*/ 5 h 10"/>
                <a:gd name="T30" fmla="*/ 5 w 10"/>
                <a:gd name="T31" fmla="*/ 5 h 10"/>
                <a:gd name="T32" fmla="*/ 5 w 10"/>
                <a:gd name="T33" fmla="*/ 5 h 10"/>
                <a:gd name="T34" fmla="*/ 5 w 10"/>
                <a:gd name="T35" fmla="*/ 5 h 10"/>
                <a:gd name="T36" fmla="*/ 5 w 10"/>
                <a:gd name="T37" fmla="*/ 5 h 10"/>
                <a:gd name="T38" fmla="*/ 5 w 10"/>
                <a:gd name="T39" fmla="*/ 5 h 10"/>
                <a:gd name="T40" fmla="*/ 5 w 10"/>
                <a:gd name="T41" fmla="*/ 5 h 10"/>
                <a:gd name="T42" fmla="*/ 5 w 10"/>
                <a:gd name="T43" fmla="*/ 5 h 10"/>
                <a:gd name="T44" fmla="*/ 8 w 10"/>
                <a:gd name="T45" fmla="*/ 5 h 10"/>
                <a:gd name="T46" fmla="*/ 10 w 10"/>
                <a:gd name="T47" fmla="*/ 5 h 10"/>
                <a:gd name="T48" fmla="*/ 5 w 10"/>
                <a:gd name="T49" fmla="*/ 0 h 10"/>
                <a:gd name="T50" fmla="*/ 0 w 10"/>
                <a:gd name="T51" fmla="*/ 5 h 10"/>
                <a:gd name="T52" fmla="*/ 5 w 10"/>
                <a:gd name="T53" fmla="*/ 10 h 10"/>
                <a:gd name="T54" fmla="*/ 10 w 10"/>
                <a:gd name="T55" fmla="*/ 5 h 10"/>
                <a:gd name="T56" fmla="*/ 8 w 10"/>
                <a:gd name="T5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" h="10">
                  <a:moveTo>
                    <a:pt x="8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8" y="10"/>
                    <a:pt x="10" y="8"/>
                    <a:pt x="10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233">
              <a:extLst>
                <a:ext uri="{FF2B5EF4-FFF2-40B4-BE49-F238E27FC236}">
                  <a16:creationId xmlns:a16="http://schemas.microsoft.com/office/drawing/2014/main" id="{A6E5C535-56F0-4BCC-9113-533FEEB08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" y="1118"/>
              <a:ext cx="10" cy="10"/>
            </a:xfrm>
            <a:prstGeom prst="ellipse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34">
              <a:extLst>
                <a:ext uri="{FF2B5EF4-FFF2-40B4-BE49-F238E27FC236}">
                  <a16:creationId xmlns:a16="http://schemas.microsoft.com/office/drawing/2014/main" id="{90425A25-13F9-4DBF-8A5E-489AFEC08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1112"/>
              <a:ext cx="22" cy="22"/>
            </a:xfrm>
            <a:custGeom>
              <a:avLst/>
              <a:gdLst>
                <a:gd name="T0" fmla="*/ 8 w 11"/>
                <a:gd name="T1" fmla="*/ 6 h 11"/>
                <a:gd name="T2" fmla="*/ 5 w 11"/>
                <a:gd name="T3" fmla="*/ 6 h 11"/>
                <a:gd name="T4" fmla="*/ 6 w 11"/>
                <a:gd name="T5" fmla="*/ 6 h 11"/>
                <a:gd name="T6" fmla="*/ 6 w 11"/>
                <a:gd name="T7" fmla="*/ 5 h 11"/>
                <a:gd name="T8" fmla="*/ 5 w 11"/>
                <a:gd name="T9" fmla="*/ 6 h 11"/>
                <a:gd name="T10" fmla="*/ 6 w 11"/>
                <a:gd name="T11" fmla="*/ 6 h 11"/>
                <a:gd name="T12" fmla="*/ 6 w 11"/>
                <a:gd name="T13" fmla="*/ 5 h 11"/>
                <a:gd name="T14" fmla="*/ 6 w 11"/>
                <a:gd name="T15" fmla="*/ 6 h 11"/>
                <a:gd name="T16" fmla="*/ 6 w 11"/>
                <a:gd name="T17" fmla="*/ 6 h 11"/>
                <a:gd name="T18" fmla="*/ 6 w 11"/>
                <a:gd name="T19" fmla="*/ 5 h 11"/>
                <a:gd name="T20" fmla="*/ 6 w 11"/>
                <a:gd name="T21" fmla="*/ 6 h 11"/>
                <a:gd name="T22" fmla="*/ 6 w 11"/>
                <a:gd name="T23" fmla="*/ 6 h 11"/>
                <a:gd name="T24" fmla="*/ 6 w 11"/>
                <a:gd name="T25" fmla="*/ 6 h 11"/>
                <a:gd name="T26" fmla="*/ 6 w 11"/>
                <a:gd name="T27" fmla="*/ 6 h 11"/>
                <a:gd name="T28" fmla="*/ 6 w 11"/>
                <a:gd name="T29" fmla="*/ 6 h 11"/>
                <a:gd name="T30" fmla="*/ 6 w 11"/>
                <a:gd name="T31" fmla="*/ 6 h 11"/>
                <a:gd name="T32" fmla="*/ 6 w 11"/>
                <a:gd name="T33" fmla="*/ 6 h 11"/>
                <a:gd name="T34" fmla="*/ 6 w 11"/>
                <a:gd name="T35" fmla="*/ 6 h 11"/>
                <a:gd name="T36" fmla="*/ 5 w 11"/>
                <a:gd name="T37" fmla="*/ 6 h 11"/>
                <a:gd name="T38" fmla="*/ 6 w 11"/>
                <a:gd name="T39" fmla="*/ 6 h 11"/>
                <a:gd name="T40" fmla="*/ 6 w 11"/>
                <a:gd name="T41" fmla="*/ 6 h 11"/>
                <a:gd name="T42" fmla="*/ 5 w 11"/>
                <a:gd name="T43" fmla="*/ 6 h 11"/>
                <a:gd name="T44" fmla="*/ 8 w 11"/>
                <a:gd name="T45" fmla="*/ 6 h 11"/>
                <a:gd name="T46" fmla="*/ 11 w 11"/>
                <a:gd name="T47" fmla="*/ 6 h 11"/>
                <a:gd name="T48" fmla="*/ 6 w 11"/>
                <a:gd name="T49" fmla="*/ 0 h 11"/>
                <a:gd name="T50" fmla="*/ 0 w 11"/>
                <a:gd name="T51" fmla="*/ 6 h 11"/>
                <a:gd name="T52" fmla="*/ 6 w 11"/>
                <a:gd name="T53" fmla="*/ 11 h 11"/>
                <a:gd name="T54" fmla="*/ 11 w 11"/>
                <a:gd name="T55" fmla="*/ 6 h 11"/>
                <a:gd name="T56" fmla="*/ 8 w 11"/>
                <a:gd name="T5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1">
                  <a:moveTo>
                    <a:pt x="8" y="6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9" y="11"/>
                    <a:pt x="11" y="8"/>
                    <a:pt x="11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235">
              <a:extLst>
                <a:ext uri="{FF2B5EF4-FFF2-40B4-BE49-F238E27FC236}">
                  <a16:creationId xmlns:a16="http://schemas.microsoft.com/office/drawing/2014/main" id="{328CD4AD-7396-48EC-B44E-2739AB5B9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" y="1182"/>
              <a:ext cx="10" cy="10"/>
            </a:xfrm>
            <a:prstGeom prst="ellipse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36">
              <a:extLst>
                <a:ext uri="{FF2B5EF4-FFF2-40B4-BE49-F238E27FC236}">
                  <a16:creationId xmlns:a16="http://schemas.microsoft.com/office/drawing/2014/main" id="{E0E0C4B0-CF93-4A4A-B10A-B9714BA77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1176"/>
              <a:ext cx="22" cy="22"/>
            </a:xfrm>
            <a:custGeom>
              <a:avLst/>
              <a:gdLst>
                <a:gd name="T0" fmla="*/ 8 w 11"/>
                <a:gd name="T1" fmla="*/ 6 h 11"/>
                <a:gd name="T2" fmla="*/ 5 w 11"/>
                <a:gd name="T3" fmla="*/ 6 h 11"/>
                <a:gd name="T4" fmla="*/ 6 w 11"/>
                <a:gd name="T5" fmla="*/ 6 h 11"/>
                <a:gd name="T6" fmla="*/ 6 w 11"/>
                <a:gd name="T7" fmla="*/ 5 h 11"/>
                <a:gd name="T8" fmla="*/ 5 w 11"/>
                <a:gd name="T9" fmla="*/ 6 h 11"/>
                <a:gd name="T10" fmla="*/ 6 w 11"/>
                <a:gd name="T11" fmla="*/ 6 h 11"/>
                <a:gd name="T12" fmla="*/ 6 w 11"/>
                <a:gd name="T13" fmla="*/ 5 h 11"/>
                <a:gd name="T14" fmla="*/ 6 w 11"/>
                <a:gd name="T15" fmla="*/ 6 h 11"/>
                <a:gd name="T16" fmla="*/ 6 w 11"/>
                <a:gd name="T17" fmla="*/ 6 h 11"/>
                <a:gd name="T18" fmla="*/ 6 w 11"/>
                <a:gd name="T19" fmla="*/ 5 h 11"/>
                <a:gd name="T20" fmla="*/ 6 w 11"/>
                <a:gd name="T21" fmla="*/ 6 h 11"/>
                <a:gd name="T22" fmla="*/ 6 w 11"/>
                <a:gd name="T23" fmla="*/ 6 h 11"/>
                <a:gd name="T24" fmla="*/ 6 w 11"/>
                <a:gd name="T25" fmla="*/ 6 h 11"/>
                <a:gd name="T26" fmla="*/ 6 w 11"/>
                <a:gd name="T27" fmla="*/ 6 h 11"/>
                <a:gd name="T28" fmla="*/ 6 w 11"/>
                <a:gd name="T29" fmla="*/ 6 h 11"/>
                <a:gd name="T30" fmla="*/ 6 w 11"/>
                <a:gd name="T31" fmla="*/ 6 h 11"/>
                <a:gd name="T32" fmla="*/ 6 w 11"/>
                <a:gd name="T33" fmla="*/ 6 h 11"/>
                <a:gd name="T34" fmla="*/ 6 w 11"/>
                <a:gd name="T35" fmla="*/ 6 h 11"/>
                <a:gd name="T36" fmla="*/ 5 w 11"/>
                <a:gd name="T37" fmla="*/ 6 h 11"/>
                <a:gd name="T38" fmla="*/ 6 w 11"/>
                <a:gd name="T39" fmla="*/ 6 h 11"/>
                <a:gd name="T40" fmla="*/ 6 w 11"/>
                <a:gd name="T41" fmla="*/ 6 h 11"/>
                <a:gd name="T42" fmla="*/ 5 w 11"/>
                <a:gd name="T43" fmla="*/ 6 h 11"/>
                <a:gd name="T44" fmla="*/ 8 w 11"/>
                <a:gd name="T45" fmla="*/ 6 h 11"/>
                <a:gd name="T46" fmla="*/ 11 w 11"/>
                <a:gd name="T47" fmla="*/ 6 h 11"/>
                <a:gd name="T48" fmla="*/ 6 w 11"/>
                <a:gd name="T49" fmla="*/ 0 h 11"/>
                <a:gd name="T50" fmla="*/ 0 w 11"/>
                <a:gd name="T51" fmla="*/ 6 h 11"/>
                <a:gd name="T52" fmla="*/ 6 w 11"/>
                <a:gd name="T53" fmla="*/ 11 h 11"/>
                <a:gd name="T54" fmla="*/ 11 w 11"/>
                <a:gd name="T55" fmla="*/ 6 h 11"/>
                <a:gd name="T56" fmla="*/ 8 w 11"/>
                <a:gd name="T5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1">
                  <a:moveTo>
                    <a:pt x="8" y="6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9" y="11"/>
                    <a:pt x="11" y="8"/>
                    <a:pt x="11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237">
              <a:extLst>
                <a:ext uri="{FF2B5EF4-FFF2-40B4-BE49-F238E27FC236}">
                  <a16:creationId xmlns:a16="http://schemas.microsoft.com/office/drawing/2014/main" id="{206D2C4C-C0D8-433F-886C-4FE13E036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" y="2016"/>
              <a:ext cx="10" cy="8"/>
            </a:xfrm>
            <a:prstGeom prst="ellipse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38">
              <a:extLst>
                <a:ext uri="{FF2B5EF4-FFF2-40B4-BE49-F238E27FC236}">
                  <a16:creationId xmlns:a16="http://schemas.microsoft.com/office/drawing/2014/main" id="{AAB2EAA2-D65F-46EC-A506-7FACBCD19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2010"/>
              <a:ext cx="22" cy="20"/>
            </a:xfrm>
            <a:custGeom>
              <a:avLst/>
              <a:gdLst>
                <a:gd name="T0" fmla="*/ 8 w 11"/>
                <a:gd name="T1" fmla="*/ 5 h 10"/>
                <a:gd name="T2" fmla="*/ 5 w 11"/>
                <a:gd name="T3" fmla="*/ 5 h 10"/>
                <a:gd name="T4" fmla="*/ 5 w 11"/>
                <a:gd name="T5" fmla="*/ 5 h 10"/>
                <a:gd name="T6" fmla="*/ 5 w 11"/>
                <a:gd name="T7" fmla="*/ 4 h 10"/>
                <a:gd name="T8" fmla="*/ 5 w 11"/>
                <a:gd name="T9" fmla="*/ 5 h 10"/>
                <a:gd name="T10" fmla="*/ 5 w 11"/>
                <a:gd name="T11" fmla="*/ 5 h 10"/>
                <a:gd name="T12" fmla="*/ 5 w 11"/>
                <a:gd name="T13" fmla="*/ 4 h 10"/>
                <a:gd name="T14" fmla="*/ 5 w 11"/>
                <a:gd name="T15" fmla="*/ 5 h 10"/>
                <a:gd name="T16" fmla="*/ 6 w 11"/>
                <a:gd name="T17" fmla="*/ 5 h 10"/>
                <a:gd name="T18" fmla="*/ 5 w 11"/>
                <a:gd name="T19" fmla="*/ 4 h 10"/>
                <a:gd name="T20" fmla="*/ 5 w 11"/>
                <a:gd name="T21" fmla="*/ 5 h 10"/>
                <a:gd name="T22" fmla="*/ 6 w 11"/>
                <a:gd name="T23" fmla="*/ 5 h 10"/>
                <a:gd name="T24" fmla="*/ 5 w 11"/>
                <a:gd name="T25" fmla="*/ 5 h 10"/>
                <a:gd name="T26" fmla="*/ 5 w 11"/>
                <a:gd name="T27" fmla="*/ 5 h 10"/>
                <a:gd name="T28" fmla="*/ 6 w 11"/>
                <a:gd name="T29" fmla="*/ 5 h 10"/>
                <a:gd name="T30" fmla="*/ 5 w 11"/>
                <a:gd name="T31" fmla="*/ 5 h 10"/>
                <a:gd name="T32" fmla="*/ 5 w 11"/>
                <a:gd name="T33" fmla="*/ 5 h 10"/>
                <a:gd name="T34" fmla="*/ 5 w 11"/>
                <a:gd name="T35" fmla="*/ 5 h 10"/>
                <a:gd name="T36" fmla="*/ 5 w 11"/>
                <a:gd name="T37" fmla="*/ 5 h 10"/>
                <a:gd name="T38" fmla="*/ 5 w 11"/>
                <a:gd name="T39" fmla="*/ 5 h 10"/>
                <a:gd name="T40" fmla="*/ 5 w 11"/>
                <a:gd name="T41" fmla="*/ 5 h 10"/>
                <a:gd name="T42" fmla="*/ 5 w 11"/>
                <a:gd name="T43" fmla="*/ 5 h 10"/>
                <a:gd name="T44" fmla="*/ 8 w 11"/>
                <a:gd name="T45" fmla="*/ 5 h 10"/>
                <a:gd name="T46" fmla="*/ 11 w 11"/>
                <a:gd name="T47" fmla="*/ 5 h 10"/>
                <a:gd name="T48" fmla="*/ 5 w 11"/>
                <a:gd name="T49" fmla="*/ 0 h 10"/>
                <a:gd name="T50" fmla="*/ 0 w 11"/>
                <a:gd name="T51" fmla="*/ 5 h 10"/>
                <a:gd name="T52" fmla="*/ 5 w 11"/>
                <a:gd name="T53" fmla="*/ 10 h 10"/>
                <a:gd name="T54" fmla="*/ 11 w 11"/>
                <a:gd name="T55" fmla="*/ 5 h 10"/>
                <a:gd name="T56" fmla="*/ 8 w 11"/>
                <a:gd name="T5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0">
                  <a:moveTo>
                    <a:pt x="8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239">
              <a:extLst>
                <a:ext uri="{FF2B5EF4-FFF2-40B4-BE49-F238E27FC236}">
                  <a16:creationId xmlns:a16="http://schemas.microsoft.com/office/drawing/2014/main" id="{4A66DEC8-ACE8-4265-B91F-45B983507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048"/>
              <a:ext cx="8" cy="10"/>
            </a:xfrm>
            <a:prstGeom prst="ellipse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40">
              <a:extLst>
                <a:ext uri="{FF2B5EF4-FFF2-40B4-BE49-F238E27FC236}">
                  <a16:creationId xmlns:a16="http://schemas.microsoft.com/office/drawing/2014/main" id="{A1ABAFC5-F98F-4550-A52B-6A12F3495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" y="2042"/>
              <a:ext cx="20" cy="22"/>
            </a:xfrm>
            <a:custGeom>
              <a:avLst/>
              <a:gdLst>
                <a:gd name="T0" fmla="*/ 7 w 10"/>
                <a:gd name="T1" fmla="*/ 6 h 11"/>
                <a:gd name="T2" fmla="*/ 4 w 10"/>
                <a:gd name="T3" fmla="*/ 6 h 11"/>
                <a:gd name="T4" fmla="*/ 5 w 10"/>
                <a:gd name="T5" fmla="*/ 6 h 11"/>
                <a:gd name="T6" fmla="*/ 5 w 10"/>
                <a:gd name="T7" fmla="*/ 5 h 11"/>
                <a:gd name="T8" fmla="*/ 4 w 10"/>
                <a:gd name="T9" fmla="*/ 6 h 11"/>
                <a:gd name="T10" fmla="*/ 5 w 10"/>
                <a:gd name="T11" fmla="*/ 6 h 11"/>
                <a:gd name="T12" fmla="*/ 5 w 10"/>
                <a:gd name="T13" fmla="*/ 5 h 11"/>
                <a:gd name="T14" fmla="*/ 5 w 10"/>
                <a:gd name="T15" fmla="*/ 6 h 11"/>
                <a:gd name="T16" fmla="*/ 6 w 10"/>
                <a:gd name="T17" fmla="*/ 6 h 11"/>
                <a:gd name="T18" fmla="*/ 5 w 10"/>
                <a:gd name="T19" fmla="*/ 5 h 11"/>
                <a:gd name="T20" fmla="*/ 5 w 10"/>
                <a:gd name="T21" fmla="*/ 6 h 11"/>
                <a:gd name="T22" fmla="*/ 6 w 10"/>
                <a:gd name="T23" fmla="*/ 6 h 11"/>
                <a:gd name="T24" fmla="*/ 5 w 10"/>
                <a:gd name="T25" fmla="*/ 6 h 11"/>
                <a:gd name="T26" fmla="*/ 5 w 10"/>
                <a:gd name="T27" fmla="*/ 6 h 11"/>
                <a:gd name="T28" fmla="*/ 6 w 10"/>
                <a:gd name="T29" fmla="*/ 6 h 11"/>
                <a:gd name="T30" fmla="*/ 5 w 10"/>
                <a:gd name="T31" fmla="*/ 6 h 11"/>
                <a:gd name="T32" fmla="*/ 5 w 10"/>
                <a:gd name="T33" fmla="*/ 6 h 11"/>
                <a:gd name="T34" fmla="*/ 5 w 10"/>
                <a:gd name="T35" fmla="*/ 6 h 11"/>
                <a:gd name="T36" fmla="*/ 4 w 10"/>
                <a:gd name="T37" fmla="*/ 6 h 11"/>
                <a:gd name="T38" fmla="*/ 5 w 10"/>
                <a:gd name="T39" fmla="*/ 6 h 11"/>
                <a:gd name="T40" fmla="*/ 5 w 10"/>
                <a:gd name="T41" fmla="*/ 6 h 11"/>
                <a:gd name="T42" fmla="*/ 4 w 10"/>
                <a:gd name="T43" fmla="*/ 6 h 11"/>
                <a:gd name="T44" fmla="*/ 7 w 10"/>
                <a:gd name="T45" fmla="*/ 6 h 11"/>
                <a:gd name="T46" fmla="*/ 10 w 10"/>
                <a:gd name="T47" fmla="*/ 6 h 11"/>
                <a:gd name="T48" fmla="*/ 5 w 10"/>
                <a:gd name="T49" fmla="*/ 0 h 11"/>
                <a:gd name="T50" fmla="*/ 0 w 10"/>
                <a:gd name="T51" fmla="*/ 6 h 11"/>
                <a:gd name="T52" fmla="*/ 5 w 10"/>
                <a:gd name="T53" fmla="*/ 11 h 11"/>
                <a:gd name="T54" fmla="*/ 10 w 10"/>
                <a:gd name="T55" fmla="*/ 6 h 11"/>
                <a:gd name="T56" fmla="*/ 7 w 10"/>
                <a:gd name="T5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" h="11">
                  <a:moveTo>
                    <a:pt x="7" y="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" y="11"/>
                    <a:pt x="10" y="8"/>
                    <a:pt x="10" y="6"/>
                  </a:cubicBezTo>
                  <a:lnTo>
                    <a:pt x="7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41">
              <a:extLst>
                <a:ext uri="{FF2B5EF4-FFF2-40B4-BE49-F238E27FC236}">
                  <a16:creationId xmlns:a16="http://schemas.microsoft.com/office/drawing/2014/main" id="{7E0F6336-9CA3-41B6-83BC-8448FCD48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1" y="618"/>
              <a:ext cx="259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VAGRundschriftD" panose="00000500000000000000" charset="0"/>
                </a:rPr>
                <a:t>Memo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242">
              <a:extLst>
                <a:ext uri="{FF2B5EF4-FFF2-40B4-BE49-F238E27FC236}">
                  <a16:creationId xmlns:a16="http://schemas.microsoft.com/office/drawing/2014/main" id="{DAAC270E-FF90-4885-8FBE-07D5502A9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7" y="618"/>
              <a:ext cx="63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VAGRundschriftD" panose="00000500000000000000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243">
              <a:extLst>
                <a:ext uri="{FF2B5EF4-FFF2-40B4-BE49-F238E27FC236}">
                  <a16:creationId xmlns:a16="http://schemas.microsoft.com/office/drawing/2014/main" id="{699788CE-811B-4F2E-A25A-744244699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7" y="618"/>
              <a:ext cx="75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VAGRundschriftD" panose="00000500000000000000" charset="0"/>
                </a:rPr>
                <a:t>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Freeform 244">
              <a:extLst>
                <a:ext uri="{FF2B5EF4-FFF2-40B4-BE49-F238E27FC236}">
                  <a16:creationId xmlns:a16="http://schemas.microsoft.com/office/drawing/2014/main" id="{8ADD10D0-CDBE-4750-A06C-365AFC783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979"/>
              <a:ext cx="505" cy="0"/>
            </a:xfrm>
            <a:custGeom>
              <a:avLst/>
              <a:gdLst>
                <a:gd name="T0" fmla="*/ 0 w 505"/>
                <a:gd name="T1" fmla="*/ 505 w 505"/>
                <a:gd name="T2" fmla="*/ 0 w 50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05">
                  <a:moveTo>
                    <a:pt x="0" y="0"/>
                  </a:moveTo>
                  <a:lnTo>
                    <a:pt x="5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245">
              <a:extLst>
                <a:ext uri="{FF2B5EF4-FFF2-40B4-BE49-F238E27FC236}">
                  <a16:creationId xmlns:a16="http://schemas.microsoft.com/office/drawing/2014/main" id="{5E9245CC-D0C7-49E3-9788-4594D13EE5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4" y="979"/>
              <a:ext cx="50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46">
              <a:extLst>
                <a:ext uri="{FF2B5EF4-FFF2-40B4-BE49-F238E27FC236}">
                  <a16:creationId xmlns:a16="http://schemas.microsoft.com/office/drawing/2014/main" id="{621CE7EB-05E2-401F-88B4-9E4BF57F7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975"/>
              <a:ext cx="457" cy="8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47">
              <a:extLst>
                <a:ext uri="{FF2B5EF4-FFF2-40B4-BE49-F238E27FC236}">
                  <a16:creationId xmlns:a16="http://schemas.microsoft.com/office/drawing/2014/main" id="{F5DD7B54-B164-4356-97DB-15DFD2AAD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975"/>
              <a:ext cx="457" cy="8"/>
            </a:xfrm>
            <a:custGeom>
              <a:avLst/>
              <a:gdLst>
                <a:gd name="T0" fmla="*/ 0 w 457"/>
                <a:gd name="T1" fmla="*/ 8 h 8"/>
                <a:gd name="T2" fmla="*/ 457 w 457"/>
                <a:gd name="T3" fmla="*/ 8 h 8"/>
                <a:gd name="T4" fmla="*/ 457 w 457"/>
                <a:gd name="T5" fmla="*/ 0 h 8"/>
                <a:gd name="T6" fmla="*/ 0 w 45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7" h="8">
                  <a:moveTo>
                    <a:pt x="0" y="8"/>
                  </a:moveTo>
                  <a:lnTo>
                    <a:pt x="457" y="8"/>
                  </a:lnTo>
                  <a:lnTo>
                    <a:pt x="45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48">
              <a:extLst>
                <a:ext uri="{FF2B5EF4-FFF2-40B4-BE49-F238E27FC236}">
                  <a16:creationId xmlns:a16="http://schemas.microsoft.com/office/drawing/2014/main" id="{373B0A6C-2426-4B59-8BB4-A6D14364C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" y="949"/>
              <a:ext cx="70" cy="60"/>
            </a:xfrm>
            <a:custGeom>
              <a:avLst/>
              <a:gdLst>
                <a:gd name="T0" fmla="*/ 0 w 70"/>
                <a:gd name="T1" fmla="*/ 60 h 60"/>
                <a:gd name="T2" fmla="*/ 12 w 70"/>
                <a:gd name="T3" fmla="*/ 30 h 60"/>
                <a:gd name="T4" fmla="*/ 0 w 70"/>
                <a:gd name="T5" fmla="*/ 0 h 60"/>
                <a:gd name="T6" fmla="*/ 70 w 70"/>
                <a:gd name="T7" fmla="*/ 30 h 60"/>
                <a:gd name="T8" fmla="*/ 0 w 70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0">
                  <a:moveTo>
                    <a:pt x="0" y="60"/>
                  </a:moveTo>
                  <a:lnTo>
                    <a:pt x="12" y="30"/>
                  </a:lnTo>
                  <a:lnTo>
                    <a:pt x="0" y="0"/>
                  </a:lnTo>
                  <a:lnTo>
                    <a:pt x="70" y="3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49">
              <a:extLst>
                <a:ext uri="{FF2B5EF4-FFF2-40B4-BE49-F238E27FC236}">
                  <a16:creationId xmlns:a16="http://schemas.microsoft.com/office/drawing/2014/main" id="{F4BAF6F8-0DF4-43E2-A1AD-09DDA980F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412"/>
              <a:ext cx="505" cy="0"/>
            </a:xfrm>
            <a:custGeom>
              <a:avLst/>
              <a:gdLst>
                <a:gd name="T0" fmla="*/ 0 w 505"/>
                <a:gd name="T1" fmla="*/ 505 w 505"/>
                <a:gd name="T2" fmla="*/ 0 w 50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05">
                  <a:moveTo>
                    <a:pt x="0" y="0"/>
                  </a:moveTo>
                  <a:lnTo>
                    <a:pt x="5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250">
              <a:extLst>
                <a:ext uri="{FF2B5EF4-FFF2-40B4-BE49-F238E27FC236}">
                  <a16:creationId xmlns:a16="http://schemas.microsoft.com/office/drawing/2014/main" id="{624AE7ED-B194-4798-A9B5-8CCF6AE3A4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4" y="1412"/>
              <a:ext cx="50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51">
              <a:extLst>
                <a:ext uri="{FF2B5EF4-FFF2-40B4-BE49-F238E27FC236}">
                  <a16:creationId xmlns:a16="http://schemas.microsoft.com/office/drawing/2014/main" id="{3B096D9E-90C0-45D3-AC49-4B3E69194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1408"/>
              <a:ext cx="457" cy="8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2">
              <a:extLst>
                <a:ext uri="{FF2B5EF4-FFF2-40B4-BE49-F238E27FC236}">
                  <a16:creationId xmlns:a16="http://schemas.microsoft.com/office/drawing/2014/main" id="{B6B70549-556C-4E4D-AA7B-E7FFD8EC6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408"/>
              <a:ext cx="457" cy="8"/>
            </a:xfrm>
            <a:custGeom>
              <a:avLst/>
              <a:gdLst>
                <a:gd name="T0" fmla="*/ 0 w 457"/>
                <a:gd name="T1" fmla="*/ 8 h 8"/>
                <a:gd name="T2" fmla="*/ 457 w 457"/>
                <a:gd name="T3" fmla="*/ 8 h 8"/>
                <a:gd name="T4" fmla="*/ 457 w 457"/>
                <a:gd name="T5" fmla="*/ 0 h 8"/>
                <a:gd name="T6" fmla="*/ 0 w 45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7" h="8">
                  <a:moveTo>
                    <a:pt x="0" y="8"/>
                  </a:moveTo>
                  <a:lnTo>
                    <a:pt x="457" y="8"/>
                  </a:lnTo>
                  <a:lnTo>
                    <a:pt x="45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53">
              <a:extLst>
                <a:ext uri="{FF2B5EF4-FFF2-40B4-BE49-F238E27FC236}">
                  <a16:creationId xmlns:a16="http://schemas.microsoft.com/office/drawing/2014/main" id="{0F0C0F9B-D5B6-45C0-BEA2-A82FFD903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" y="1382"/>
              <a:ext cx="70" cy="60"/>
            </a:xfrm>
            <a:custGeom>
              <a:avLst/>
              <a:gdLst>
                <a:gd name="T0" fmla="*/ 0 w 70"/>
                <a:gd name="T1" fmla="*/ 60 h 60"/>
                <a:gd name="T2" fmla="*/ 12 w 70"/>
                <a:gd name="T3" fmla="*/ 30 h 60"/>
                <a:gd name="T4" fmla="*/ 0 w 70"/>
                <a:gd name="T5" fmla="*/ 0 h 60"/>
                <a:gd name="T6" fmla="*/ 70 w 70"/>
                <a:gd name="T7" fmla="*/ 30 h 60"/>
                <a:gd name="T8" fmla="*/ 0 w 70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0">
                  <a:moveTo>
                    <a:pt x="0" y="60"/>
                  </a:moveTo>
                  <a:lnTo>
                    <a:pt x="12" y="30"/>
                  </a:lnTo>
                  <a:lnTo>
                    <a:pt x="0" y="0"/>
                  </a:lnTo>
                  <a:lnTo>
                    <a:pt x="70" y="3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54">
              <a:extLst>
                <a:ext uri="{FF2B5EF4-FFF2-40B4-BE49-F238E27FC236}">
                  <a16:creationId xmlns:a16="http://schemas.microsoft.com/office/drawing/2014/main" id="{F85310A5-56C6-42C8-B403-43C9FDEA1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2022"/>
              <a:ext cx="505" cy="0"/>
            </a:xfrm>
            <a:custGeom>
              <a:avLst/>
              <a:gdLst>
                <a:gd name="T0" fmla="*/ 0 w 505"/>
                <a:gd name="T1" fmla="*/ 505 w 505"/>
                <a:gd name="T2" fmla="*/ 0 w 50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05">
                  <a:moveTo>
                    <a:pt x="0" y="0"/>
                  </a:moveTo>
                  <a:lnTo>
                    <a:pt x="5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5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255">
              <a:extLst>
                <a:ext uri="{FF2B5EF4-FFF2-40B4-BE49-F238E27FC236}">
                  <a16:creationId xmlns:a16="http://schemas.microsoft.com/office/drawing/2014/main" id="{017D7DEE-40F5-4BC7-B8E5-32B07E9394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4" y="2022"/>
              <a:ext cx="50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56">
              <a:extLst>
                <a:ext uri="{FF2B5EF4-FFF2-40B4-BE49-F238E27FC236}">
                  <a16:creationId xmlns:a16="http://schemas.microsoft.com/office/drawing/2014/main" id="{FC7C72CB-ED06-4754-B35B-AA944B247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2018"/>
              <a:ext cx="457" cy="8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7">
              <a:extLst>
                <a:ext uri="{FF2B5EF4-FFF2-40B4-BE49-F238E27FC236}">
                  <a16:creationId xmlns:a16="http://schemas.microsoft.com/office/drawing/2014/main" id="{B2E750F2-CD4C-4DC8-9558-680D6D178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2018"/>
              <a:ext cx="457" cy="8"/>
            </a:xfrm>
            <a:custGeom>
              <a:avLst/>
              <a:gdLst>
                <a:gd name="T0" fmla="*/ 0 w 457"/>
                <a:gd name="T1" fmla="*/ 8 h 8"/>
                <a:gd name="T2" fmla="*/ 457 w 457"/>
                <a:gd name="T3" fmla="*/ 8 h 8"/>
                <a:gd name="T4" fmla="*/ 457 w 457"/>
                <a:gd name="T5" fmla="*/ 0 h 8"/>
                <a:gd name="T6" fmla="*/ 0 w 45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7" h="8">
                  <a:moveTo>
                    <a:pt x="0" y="8"/>
                  </a:moveTo>
                  <a:lnTo>
                    <a:pt x="457" y="8"/>
                  </a:lnTo>
                  <a:lnTo>
                    <a:pt x="45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58">
              <a:extLst>
                <a:ext uri="{FF2B5EF4-FFF2-40B4-BE49-F238E27FC236}">
                  <a16:creationId xmlns:a16="http://schemas.microsoft.com/office/drawing/2014/main" id="{20510B35-0CBB-4A8B-81BF-EA4E9FBE3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" y="1992"/>
              <a:ext cx="70" cy="60"/>
            </a:xfrm>
            <a:custGeom>
              <a:avLst/>
              <a:gdLst>
                <a:gd name="T0" fmla="*/ 0 w 70"/>
                <a:gd name="T1" fmla="*/ 60 h 60"/>
                <a:gd name="T2" fmla="*/ 12 w 70"/>
                <a:gd name="T3" fmla="*/ 30 h 60"/>
                <a:gd name="T4" fmla="*/ 0 w 70"/>
                <a:gd name="T5" fmla="*/ 0 h 60"/>
                <a:gd name="T6" fmla="*/ 70 w 70"/>
                <a:gd name="T7" fmla="*/ 30 h 60"/>
                <a:gd name="T8" fmla="*/ 0 w 70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0">
                  <a:moveTo>
                    <a:pt x="0" y="60"/>
                  </a:moveTo>
                  <a:lnTo>
                    <a:pt x="12" y="30"/>
                  </a:lnTo>
                  <a:lnTo>
                    <a:pt x="0" y="0"/>
                  </a:lnTo>
                  <a:lnTo>
                    <a:pt x="70" y="3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9">
              <a:extLst>
                <a:ext uri="{FF2B5EF4-FFF2-40B4-BE49-F238E27FC236}">
                  <a16:creationId xmlns:a16="http://schemas.microsoft.com/office/drawing/2014/main" id="{EEC96F99-3D55-4C35-82A2-0F297D0CE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2407"/>
              <a:ext cx="505" cy="0"/>
            </a:xfrm>
            <a:custGeom>
              <a:avLst/>
              <a:gdLst>
                <a:gd name="T0" fmla="*/ 505 w 505"/>
                <a:gd name="T1" fmla="*/ 0 w 505"/>
                <a:gd name="T2" fmla="*/ 505 w 50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05">
                  <a:moveTo>
                    <a:pt x="505" y="0"/>
                  </a:moveTo>
                  <a:lnTo>
                    <a:pt x="0" y="0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260">
              <a:extLst>
                <a:ext uri="{FF2B5EF4-FFF2-40B4-BE49-F238E27FC236}">
                  <a16:creationId xmlns:a16="http://schemas.microsoft.com/office/drawing/2014/main" id="{EEEA4367-1309-4414-B3F1-ECC1B8FC82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4" y="2407"/>
              <a:ext cx="50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61">
              <a:extLst>
                <a:ext uri="{FF2B5EF4-FFF2-40B4-BE49-F238E27FC236}">
                  <a16:creationId xmlns:a16="http://schemas.microsoft.com/office/drawing/2014/main" id="{B1DAB10C-53FF-4B92-82E7-F772A9534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2" y="2403"/>
              <a:ext cx="457" cy="8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2">
              <a:extLst>
                <a:ext uri="{FF2B5EF4-FFF2-40B4-BE49-F238E27FC236}">
                  <a16:creationId xmlns:a16="http://schemas.microsoft.com/office/drawing/2014/main" id="{E100EB1D-F29F-407B-9567-C600474C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2" y="2403"/>
              <a:ext cx="457" cy="8"/>
            </a:xfrm>
            <a:custGeom>
              <a:avLst/>
              <a:gdLst>
                <a:gd name="T0" fmla="*/ 457 w 457"/>
                <a:gd name="T1" fmla="*/ 0 h 8"/>
                <a:gd name="T2" fmla="*/ 0 w 457"/>
                <a:gd name="T3" fmla="*/ 0 h 8"/>
                <a:gd name="T4" fmla="*/ 0 w 457"/>
                <a:gd name="T5" fmla="*/ 8 h 8"/>
                <a:gd name="T6" fmla="*/ 457 w 457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7" h="8">
                  <a:moveTo>
                    <a:pt x="457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457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3">
              <a:extLst>
                <a:ext uri="{FF2B5EF4-FFF2-40B4-BE49-F238E27FC236}">
                  <a16:creationId xmlns:a16="http://schemas.microsoft.com/office/drawing/2014/main" id="{8841F906-DCA4-47FA-B8BB-1F15D7A43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2377"/>
              <a:ext cx="70" cy="60"/>
            </a:xfrm>
            <a:custGeom>
              <a:avLst/>
              <a:gdLst>
                <a:gd name="T0" fmla="*/ 70 w 70"/>
                <a:gd name="T1" fmla="*/ 0 h 60"/>
                <a:gd name="T2" fmla="*/ 58 w 70"/>
                <a:gd name="T3" fmla="*/ 30 h 60"/>
                <a:gd name="T4" fmla="*/ 70 w 70"/>
                <a:gd name="T5" fmla="*/ 60 h 60"/>
                <a:gd name="T6" fmla="*/ 0 w 70"/>
                <a:gd name="T7" fmla="*/ 30 h 60"/>
                <a:gd name="T8" fmla="*/ 70 w 70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0">
                  <a:moveTo>
                    <a:pt x="70" y="0"/>
                  </a:moveTo>
                  <a:lnTo>
                    <a:pt x="58" y="30"/>
                  </a:lnTo>
                  <a:lnTo>
                    <a:pt x="70" y="60"/>
                  </a:lnTo>
                  <a:lnTo>
                    <a:pt x="0" y="3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64">
              <a:extLst>
                <a:ext uri="{FF2B5EF4-FFF2-40B4-BE49-F238E27FC236}">
                  <a16:creationId xmlns:a16="http://schemas.microsoft.com/office/drawing/2014/main" id="{5C2D8444-F0EF-4CE8-A1E0-BCE09ADDC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763"/>
              <a:ext cx="239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Enabl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265">
              <a:extLst>
                <a:ext uri="{FF2B5EF4-FFF2-40B4-BE49-F238E27FC236}">
                  <a16:creationId xmlns:a16="http://schemas.microsoft.com/office/drawing/2014/main" id="{31FAE033-E958-4BF3-9BDF-49B1A6C9B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0" y="763"/>
              <a:ext cx="81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266">
              <a:extLst>
                <a:ext uri="{FF2B5EF4-FFF2-40B4-BE49-F238E27FC236}">
                  <a16:creationId xmlns:a16="http://schemas.microsoft.com/office/drawing/2014/main" id="{F513867B-DD35-46D1-A4D3-4F393E538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0" y="763"/>
              <a:ext cx="81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?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267">
              <a:extLst>
                <a:ext uri="{FF2B5EF4-FFF2-40B4-BE49-F238E27FC236}">
                  <a16:creationId xmlns:a16="http://schemas.microsoft.com/office/drawing/2014/main" id="{38747BDE-87B4-40AC-ADD8-A90F59691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859"/>
              <a:ext cx="95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268">
              <a:extLst>
                <a:ext uri="{FF2B5EF4-FFF2-40B4-BE49-F238E27FC236}">
                  <a16:creationId xmlns:a16="http://schemas.microsoft.com/office/drawing/2014/main" id="{A876FE7D-FC95-4200-ABF6-51AC3B38C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6" y="859"/>
              <a:ext cx="169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ead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269">
              <a:extLst>
                <a:ext uri="{FF2B5EF4-FFF2-40B4-BE49-F238E27FC236}">
                  <a16:creationId xmlns:a16="http://schemas.microsoft.com/office/drawing/2014/main" id="{1334821E-2B79-4254-AEEA-5DFCE35C4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" y="859"/>
              <a:ext cx="59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/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270">
              <a:extLst>
                <a:ext uri="{FF2B5EF4-FFF2-40B4-BE49-F238E27FC236}">
                  <a16:creationId xmlns:a16="http://schemas.microsoft.com/office/drawing/2014/main" id="{13011BB8-BBCF-4ABC-96A4-683694D70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4" y="859"/>
              <a:ext cx="115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271">
              <a:extLst>
                <a:ext uri="{FF2B5EF4-FFF2-40B4-BE49-F238E27FC236}">
                  <a16:creationId xmlns:a16="http://schemas.microsoft.com/office/drawing/2014/main" id="{FEA27680-682C-40E5-AEC1-38E96465E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5" y="859"/>
              <a:ext cx="63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272">
              <a:extLst>
                <a:ext uri="{FF2B5EF4-FFF2-40B4-BE49-F238E27FC236}">
                  <a16:creationId xmlns:a16="http://schemas.microsoft.com/office/drawing/2014/main" id="{55842B4A-8BC3-4AFF-A1A0-3A9AC2E3F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3" y="859"/>
              <a:ext cx="55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273">
              <a:extLst>
                <a:ext uri="{FF2B5EF4-FFF2-40B4-BE49-F238E27FC236}">
                  <a16:creationId xmlns:a16="http://schemas.microsoft.com/office/drawing/2014/main" id="{089E271C-F0A7-40D6-BED0-CC13D24E4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859"/>
              <a:ext cx="59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274">
              <a:extLst>
                <a:ext uri="{FF2B5EF4-FFF2-40B4-BE49-F238E27FC236}">
                  <a16:creationId xmlns:a16="http://schemas.microsoft.com/office/drawing/2014/main" id="{9FFE146D-5248-45D2-89CC-F8A398180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" y="859"/>
              <a:ext cx="81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275">
              <a:extLst>
                <a:ext uri="{FF2B5EF4-FFF2-40B4-BE49-F238E27FC236}">
                  <a16:creationId xmlns:a16="http://schemas.microsoft.com/office/drawing/2014/main" id="{C5664662-F59B-4B83-AA0E-DAB71426B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1268"/>
              <a:ext cx="89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276">
              <a:extLst>
                <a:ext uri="{FF2B5EF4-FFF2-40B4-BE49-F238E27FC236}">
                  <a16:creationId xmlns:a16="http://schemas.microsoft.com/office/drawing/2014/main" id="{A1ED2910-80CA-4811-A703-9CE5AD023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0" y="1268"/>
              <a:ext cx="125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dd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277">
              <a:extLst>
                <a:ext uri="{FF2B5EF4-FFF2-40B4-BE49-F238E27FC236}">
                  <a16:creationId xmlns:a16="http://schemas.microsoft.com/office/drawing/2014/main" id="{79783311-F59D-47DA-B503-0BFFF403F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" y="1268"/>
              <a:ext cx="63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278">
              <a:extLst>
                <a:ext uri="{FF2B5EF4-FFF2-40B4-BE49-F238E27FC236}">
                  <a16:creationId xmlns:a16="http://schemas.microsoft.com/office/drawing/2014/main" id="{D53D8DDB-C3D7-437C-A26A-3DFFBADEE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6" y="1268"/>
              <a:ext cx="81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279">
              <a:extLst>
                <a:ext uri="{FF2B5EF4-FFF2-40B4-BE49-F238E27FC236}">
                  <a16:creationId xmlns:a16="http://schemas.microsoft.com/office/drawing/2014/main" id="{F1F28A7A-4752-4CF4-870F-05635177A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268"/>
              <a:ext cx="77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280">
              <a:extLst>
                <a:ext uri="{FF2B5EF4-FFF2-40B4-BE49-F238E27FC236}">
                  <a16:creationId xmlns:a16="http://schemas.microsoft.com/office/drawing/2014/main" id="{5ACF62E3-00E5-4701-ABB2-6F1100B34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2" y="1268"/>
              <a:ext cx="77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6" name="Rectangle 281">
              <a:extLst>
                <a:ext uri="{FF2B5EF4-FFF2-40B4-BE49-F238E27FC236}">
                  <a16:creationId xmlns:a16="http://schemas.microsoft.com/office/drawing/2014/main" id="{87B03F75-F094-4CA3-9B2D-8CEB6A19A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1894"/>
              <a:ext cx="115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282">
              <a:extLst>
                <a:ext uri="{FF2B5EF4-FFF2-40B4-BE49-F238E27FC236}">
                  <a16:creationId xmlns:a16="http://schemas.microsoft.com/office/drawing/2014/main" id="{3B858267-D508-4685-83DE-BD7BE71FA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0" y="1894"/>
              <a:ext cx="63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283">
              <a:extLst>
                <a:ext uri="{FF2B5EF4-FFF2-40B4-BE49-F238E27FC236}">
                  <a16:creationId xmlns:a16="http://schemas.microsoft.com/office/drawing/2014/main" id="{5FDE56E6-B26F-461D-BFF6-C691B9681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" y="1894"/>
              <a:ext cx="55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284">
              <a:extLst>
                <a:ext uri="{FF2B5EF4-FFF2-40B4-BE49-F238E27FC236}">
                  <a16:creationId xmlns:a16="http://schemas.microsoft.com/office/drawing/2014/main" id="{EFF0379F-C159-4E73-9FE0-FE67733CC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0" y="1894"/>
              <a:ext cx="59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285">
              <a:extLst>
                <a:ext uri="{FF2B5EF4-FFF2-40B4-BE49-F238E27FC236}">
                  <a16:creationId xmlns:a16="http://schemas.microsoft.com/office/drawing/2014/main" id="{16F1AF55-E8D6-4077-9474-9B934BB12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6" y="1894"/>
              <a:ext cx="81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286">
              <a:extLst>
                <a:ext uri="{FF2B5EF4-FFF2-40B4-BE49-F238E27FC236}">
                  <a16:creationId xmlns:a16="http://schemas.microsoft.com/office/drawing/2014/main" id="{BF1AEEC7-03A7-4FB2-B616-49510215A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894"/>
              <a:ext cx="95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287">
              <a:extLst>
                <a:ext uri="{FF2B5EF4-FFF2-40B4-BE49-F238E27FC236}">
                  <a16:creationId xmlns:a16="http://schemas.microsoft.com/office/drawing/2014/main" id="{F68A9BD5-864D-473D-A2F7-8630E5D7E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0" y="1894"/>
              <a:ext cx="81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288">
              <a:extLst>
                <a:ext uri="{FF2B5EF4-FFF2-40B4-BE49-F238E27FC236}">
                  <a16:creationId xmlns:a16="http://schemas.microsoft.com/office/drawing/2014/main" id="{1825056B-D7E5-47AF-9B30-6AAC7EC60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5" y="1894"/>
              <a:ext cx="59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289">
              <a:extLst>
                <a:ext uri="{FF2B5EF4-FFF2-40B4-BE49-F238E27FC236}">
                  <a16:creationId xmlns:a16="http://schemas.microsoft.com/office/drawing/2014/main" id="{472FF613-248A-4B1C-A61D-98557AC4B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1894"/>
              <a:ext cx="81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290">
              <a:extLst>
                <a:ext uri="{FF2B5EF4-FFF2-40B4-BE49-F238E27FC236}">
                  <a16:creationId xmlns:a16="http://schemas.microsoft.com/office/drawing/2014/main" id="{D22F7A91-7B5E-4C96-A9E0-4A41A72FC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2295"/>
              <a:ext cx="95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6" name="Rectangle 291">
              <a:extLst>
                <a:ext uri="{FF2B5EF4-FFF2-40B4-BE49-F238E27FC236}">
                  <a16:creationId xmlns:a16="http://schemas.microsoft.com/office/drawing/2014/main" id="{007C60FD-A364-4550-9F31-CB952C943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6" y="2295"/>
              <a:ext cx="169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 err="1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ead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292">
              <a:extLst>
                <a:ext uri="{FF2B5EF4-FFF2-40B4-BE49-F238E27FC236}">
                  <a16:creationId xmlns:a16="http://schemas.microsoft.com/office/drawing/2014/main" id="{59E4B3E1-00BE-4E68-A97B-C216055A3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8" y="2295"/>
              <a:ext cx="95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293">
              <a:extLst>
                <a:ext uri="{FF2B5EF4-FFF2-40B4-BE49-F238E27FC236}">
                  <a16:creationId xmlns:a16="http://schemas.microsoft.com/office/drawing/2014/main" id="{16C96BAB-572D-4787-B5FE-84990A715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8" y="2295"/>
              <a:ext cx="81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294">
              <a:extLst>
                <a:ext uri="{FF2B5EF4-FFF2-40B4-BE49-F238E27FC236}">
                  <a16:creationId xmlns:a16="http://schemas.microsoft.com/office/drawing/2014/main" id="{8E16F59D-1679-4E36-B33B-D601B1B18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" y="2295"/>
              <a:ext cx="59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0" name="Rectangle 295">
              <a:extLst>
                <a:ext uri="{FF2B5EF4-FFF2-40B4-BE49-F238E27FC236}">
                  <a16:creationId xmlns:a16="http://schemas.microsoft.com/office/drawing/2014/main" id="{F003611A-D9AD-4C80-ABD7-1BD019070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1" y="2295"/>
              <a:ext cx="81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DDD5CF"/>
                  </a:solidFill>
                  <a:effectLst/>
                  <a:latin typeface="VAGRundschriftD" panose="00000500000000000000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296">
              <a:extLst>
                <a:ext uri="{FF2B5EF4-FFF2-40B4-BE49-F238E27FC236}">
                  <a16:creationId xmlns:a16="http://schemas.microsoft.com/office/drawing/2014/main" id="{96234196-DFDA-43ED-9B71-CB31E749E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9" y="618"/>
              <a:ext cx="415" cy="449"/>
            </a:xfrm>
            <a:prstGeom prst="rect">
              <a:avLst/>
            </a:prstGeom>
            <a:solidFill>
              <a:srgbClr val="B9D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97">
              <a:extLst>
                <a:ext uri="{FF2B5EF4-FFF2-40B4-BE49-F238E27FC236}">
                  <a16:creationId xmlns:a16="http://schemas.microsoft.com/office/drawing/2014/main" id="{754F3BE0-7BB4-4BE6-9020-D6F3725CD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1" y="610"/>
              <a:ext cx="431" cy="465"/>
            </a:xfrm>
            <a:custGeom>
              <a:avLst/>
              <a:gdLst>
                <a:gd name="T0" fmla="*/ 423 w 431"/>
                <a:gd name="T1" fmla="*/ 457 h 465"/>
                <a:gd name="T2" fmla="*/ 423 w 431"/>
                <a:gd name="T3" fmla="*/ 449 h 465"/>
                <a:gd name="T4" fmla="*/ 16 w 431"/>
                <a:gd name="T5" fmla="*/ 449 h 465"/>
                <a:gd name="T6" fmla="*/ 16 w 431"/>
                <a:gd name="T7" fmla="*/ 16 h 465"/>
                <a:gd name="T8" fmla="*/ 415 w 431"/>
                <a:gd name="T9" fmla="*/ 16 h 465"/>
                <a:gd name="T10" fmla="*/ 415 w 431"/>
                <a:gd name="T11" fmla="*/ 457 h 465"/>
                <a:gd name="T12" fmla="*/ 423 w 431"/>
                <a:gd name="T13" fmla="*/ 457 h 465"/>
                <a:gd name="T14" fmla="*/ 423 w 431"/>
                <a:gd name="T15" fmla="*/ 449 h 465"/>
                <a:gd name="T16" fmla="*/ 423 w 431"/>
                <a:gd name="T17" fmla="*/ 457 h 465"/>
                <a:gd name="T18" fmla="*/ 431 w 431"/>
                <a:gd name="T19" fmla="*/ 457 h 465"/>
                <a:gd name="T20" fmla="*/ 431 w 431"/>
                <a:gd name="T21" fmla="*/ 0 h 465"/>
                <a:gd name="T22" fmla="*/ 0 w 431"/>
                <a:gd name="T23" fmla="*/ 0 h 465"/>
                <a:gd name="T24" fmla="*/ 0 w 431"/>
                <a:gd name="T25" fmla="*/ 465 h 465"/>
                <a:gd name="T26" fmla="*/ 431 w 431"/>
                <a:gd name="T27" fmla="*/ 465 h 465"/>
                <a:gd name="T28" fmla="*/ 431 w 431"/>
                <a:gd name="T29" fmla="*/ 457 h 465"/>
                <a:gd name="T30" fmla="*/ 423 w 431"/>
                <a:gd name="T31" fmla="*/ 457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1" h="465">
                  <a:moveTo>
                    <a:pt x="423" y="457"/>
                  </a:moveTo>
                  <a:lnTo>
                    <a:pt x="423" y="449"/>
                  </a:lnTo>
                  <a:lnTo>
                    <a:pt x="16" y="449"/>
                  </a:lnTo>
                  <a:lnTo>
                    <a:pt x="16" y="16"/>
                  </a:lnTo>
                  <a:lnTo>
                    <a:pt x="415" y="16"/>
                  </a:lnTo>
                  <a:lnTo>
                    <a:pt x="415" y="457"/>
                  </a:lnTo>
                  <a:lnTo>
                    <a:pt x="423" y="457"/>
                  </a:lnTo>
                  <a:lnTo>
                    <a:pt x="423" y="449"/>
                  </a:lnTo>
                  <a:lnTo>
                    <a:pt x="423" y="457"/>
                  </a:lnTo>
                  <a:lnTo>
                    <a:pt x="431" y="457"/>
                  </a:lnTo>
                  <a:lnTo>
                    <a:pt x="431" y="0"/>
                  </a:lnTo>
                  <a:lnTo>
                    <a:pt x="0" y="0"/>
                  </a:lnTo>
                  <a:lnTo>
                    <a:pt x="0" y="465"/>
                  </a:lnTo>
                  <a:lnTo>
                    <a:pt x="431" y="465"/>
                  </a:lnTo>
                  <a:lnTo>
                    <a:pt x="431" y="457"/>
                  </a:lnTo>
                  <a:lnTo>
                    <a:pt x="423" y="457"/>
                  </a:lnTo>
                  <a:close/>
                </a:path>
              </a:pathLst>
            </a:custGeom>
            <a:solidFill>
              <a:srgbClr val="3C7E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298">
              <a:extLst>
                <a:ext uri="{FF2B5EF4-FFF2-40B4-BE49-F238E27FC236}">
                  <a16:creationId xmlns:a16="http://schemas.microsoft.com/office/drawing/2014/main" id="{821B4F27-68D6-4950-9184-8E715C889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9" y="2279"/>
              <a:ext cx="435" cy="473"/>
            </a:xfrm>
            <a:prstGeom prst="rect">
              <a:avLst/>
            </a:prstGeom>
            <a:solidFill>
              <a:srgbClr val="B9D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99">
              <a:extLst>
                <a:ext uri="{FF2B5EF4-FFF2-40B4-BE49-F238E27FC236}">
                  <a16:creationId xmlns:a16="http://schemas.microsoft.com/office/drawing/2014/main" id="{A130AE91-5C1A-4871-BA3B-4AAF7F550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1" y="2271"/>
              <a:ext cx="451" cy="489"/>
            </a:xfrm>
            <a:custGeom>
              <a:avLst/>
              <a:gdLst>
                <a:gd name="T0" fmla="*/ 443 w 451"/>
                <a:gd name="T1" fmla="*/ 481 h 489"/>
                <a:gd name="T2" fmla="*/ 443 w 451"/>
                <a:gd name="T3" fmla="*/ 473 h 489"/>
                <a:gd name="T4" fmla="*/ 16 w 451"/>
                <a:gd name="T5" fmla="*/ 473 h 489"/>
                <a:gd name="T6" fmla="*/ 16 w 451"/>
                <a:gd name="T7" fmla="*/ 16 h 489"/>
                <a:gd name="T8" fmla="*/ 435 w 451"/>
                <a:gd name="T9" fmla="*/ 16 h 489"/>
                <a:gd name="T10" fmla="*/ 435 w 451"/>
                <a:gd name="T11" fmla="*/ 481 h 489"/>
                <a:gd name="T12" fmla="*/ 443 w 451"/>
                <a:gd name="T13" fmla="*/ 481 h 489"/>
                <a:gd name="T14" fmla="*/ 443 w 451"/>
                <a:gd name="T15" fmla="*/ 473 h 489"/>
                <a:gd name="T16" fmla="*/ 443 w 451"/>
                <a:gd name="T17" fmla="*/ 481 h 489"/>
                <a:gd name="T18" fmla="*/ 451 w 451"/>
                <a:gd name="T19" fmla="*/ 481 h 489"/>
                <a:gd name="T20" fmla="*/ 451 w 451"/>
                <a:gd name="T21" fmla="*/ 0 h 489"/>
                <a:gd name="T22" fmla="*/ 0 w 451"/>
                <a:gd name="T23" fmla="*/ 0 h 489"/>
                <a:gd name="T24" fmla="*/ 0 w 451"/>
                <a:gd name="T25" fmla="*/ 489 h 489"/>
                <a:gd name="T26" fmla="*/ 451 w 451"/>
                <a:gd name="T27" fmla="*/ 489 h 489"/>
                <a:gd name="T28" fmla="*/ 451 w 451"/>
                <a:gd name="T29" fmla="*/ 481 h 489"/>
                <a:gd name="T30" fmla="*/ 443 w 451"/>
                <a:gd name="T31" fmla="*/ 481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1" h="489">
                  <a:moveTo>
                    <a:pt x="443" y="481"/>
                  </a:moveTo>
                  <a:lnTo>
                    <a:pt x="443" y="473"/>
                  </a:lnTo>
                  <a:lnTo>
                    <a:pt x="16" y="473"/>
                  </a:lnTo>
                  <a:lnTo>
                    <a:pt x="16" y="16"/>
                  </a:lnTo>
                  <a:lnTo>
                    <a:pt x="435" y="16"/>
                  </a:lnTo>
                  <a:lnTo>
                    <a:pt x="435" y="481"/>
                  </a:lnTo>
                  <a:lnTo>
                    <a:pt x="443" y="481"/>
                  </a:lnTo>
                  <a:lnTo>
                    <a:pt x="443" y="473"/>
                  </a:lnTo>
                  <a:lnTo>
                    <a:pt x="443" y="481"/>
                  </a:lnTo>
                  <a:lnTo>
                    <a:pt x="451" y="481"/>
                  </a:lnTo>
                  <a:lnTo>
                    <a:pt x="451" y="0"/>
                  </a:lnTo>
                  <a:lnTo>
                    <a:pt x="0" y="0"/>
                  </a:lnTo>
                  <a:lnTo>
                    <a:pt x="0" y="489"/>
                  </a:lnTo>
                  <a:lnTo>
                    <a:pt x="451" y="489"/>
                  </a:lnTo>
                  <a:lnTo>
                    <a:pt x="451" y="481"/>
                  </a:lnTo>
                  <a:lnTo>
                    <a:pt x="443" y="481"/>
                  </a:lnTo>
                  <a:close/>
                </a:path>
              </a:pathLst>
            </a:custGeom>
            <a:solidFill>
              <a:srgbClr val="3C7E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00">
              <a:extLst>
                <a:ext uri="{FF2B5EF4-FFF2-40B4-BE49-F238E27FC236}">
                  <a16:creationId xmlns:a16="http://schemas.microsoft.com/office/drawing/2014/main" id="{17F8C181-AFF7-481E-8B33-7F9F95E5D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7" y="2495"/>
              <a:ext cx="432" cy="0"/>
            </a:xfrm>
            <a:custGeom>
              <a:avLst/>
              <a:gdLst>
                <a:gd name="T0" fmla="*/ 0 w 432"/>
                <a:gd name="T1" fmla="*/ 432 w 432"/>
                <a:gd name="T2" fmla="*/ 0 w 43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32">
                  <a:moveTo>
                    <a:pt x="0" y="0"/>
                  </a:moveTo>
                  <a:lnTo>
                    <a:pt x="4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Line 301">
              <a:extLst>
                <a:ext uri="{FF2B5EF4-FFF2-40B4-BE49-F238E27FC236}">
                  <a16:creationId xmlns:a16="http://schemas.microsoft.com/office/drawing/2014/main" id="{FA4325DD-58B6-47FC-8B3D-F876FD2BB9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7" y="2495"/>
              <a:ext cx="43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302">
              <a:extLst>
                <a:ext uri="{FF2B5EF4-FFF2-40B4-BE49-F238E27FC236}">
                  <a16:creationId xmlns:a16="http://schemas.microsoft.com/office/drawing/2014/main" id="{1FCDAE61-1063-48F3-BB28-58829A9C0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" y="2491"/>
              <a:ext cx="384" cy="8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03">
              <a:extLst>
                <a:ext uri="{FF2B5EF4-FFF2-40B4-BE49-F238E27FC236}">
                  <a16:creationId xmlns:a16="http://schemas.microsoft.com/office/drawing/2014/main" id="{5F99932F-2C39-46EF-B850-02471A9E6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7" y="2491"/>
              <a:ext cx="384" cy="8"/>
            </a:xfrm>
            <a:custGeom>
              <a:avLst/>
              <a:gdLst>
                <a:gd name="T0" fmla="*/ 0 w 384"/>
                <a:gd name="T1" fmla="*/ 8 h 8"/>
                <a:gd name="T2" fmla="*/ 384 w 384"/>
                <a:gd name="T3" fmla="*/ 8 h 8"/>
                <a:gd name="T4" fmla="*/ 384 w 384"/>
                <a:gd name="T5" fmla="*/ 0 h 8"/>
                <a:gd name="T6" fmla="*/ 0 w 384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8">
                  <a:moveTo>
                    <a:pt x="0" y="8"/>
                  </a:moveTo>
                  <a:lnTo>
                    <a:pt x="384" y="8"/>
                  </a:lnTo>
                  <a:lnTo>
                    <a:pt x="38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04">
              <a:extLst>
                <a:ext uri="{FF2B5EF4-FFF2-40B4-BE49-F238E27FC236}">
                  <a16:creationId xmlns:a16="http://schemas.microsoft.com/office/drawing/2014/main" id="{39BE788D-C7B5-4E05-97B9-AD6A48B7A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" y="2465"/>
              <a:ext cx="70" cy="60"/>
            </a:xfrm>
            <a:custGeom>
              <a:avLst/>
              <a:gdLst>
                <a:gd name="T0" fmla="*/ 0 w 70"/>
                <a:gd name="T1" fmla="*/ 60 h 60"/>
                <a:gd name="T2" fmla="*/ 12 w 70"/>
                <a:gd name="T3" fmla="*/ 30 h 60"/>
                <a:gd name="T4" fmla="*/ 0 w 70"/>
                <a:gd name="T5" fmla="*/ 0 h 60"/>
                <a:gd name="T6" fmla="*/ 70 w 70"/>
                <a:gd name="T7" fmla="*/ 30 h 60"/>
                <a:gd name="T8" fmla="*/ 0 w 70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0">
                  <a:moveTo>
                    <a:pt x="0" y="60"/>
                  </a:moveTo>
                  <a:lnTo>
                    <a:pt x="12" y="30"/>
                  </a:lnTo>
                  <a:lnTo>
                    <a:pt x="0" y="0"/>
                  </a:lnTo>
                  <a:lnTo>
                    <a:pt x="70" y="3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05">
              <a:extLst>
                <a:ext uri="{FF2B5EF4-FFF2-40B4-BE49-F238E27FC236}">
                  <a16:creationId xmlns:a16="http://schemas.microsoft.com/office/drawing/2014/main" id="{EE3A9C51-C665-41E9-BD3A-072729884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7" y="835"/>
              <a:ext cx="432" cy="0"/>
            </a:xfrm>
            <a:custGeom>
              <a:avLst/>
              <a:gdLst>
                <a:gd name="T0" fmla="*/ 432 w 432"/>
                <a:gd name="T1" fmla="*/ 0 w 432"/>
                <a:gd name="T2" fmla="*/ 432 w 43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32">
                  <a:moveTo>
                    <a:pt x="432" y="0"/>
                  </a:moveTo>
                  <a:lnTo>
                    <a:pt x="0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Line 306">
              <a:extLst>
                <a:ext uri="{FF2B5EF4-FFF2-40B4-BE49-F238E27FC236}">
                  <a16:creationId xmlns:a16="http://schemas.microsoft.com/office/drawing/2014/main" id="{89D2CA4B-530C-4129-A3BB-D5E2A69B9A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27" y="835"/>
              <a:ext cx="43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307">
              <a:extLst>
                <a:ext uri="{FF2B5EF4-FFF2-40B4-BE49-F238E27FC236}">
                  <a16:creationId xmlns:a16="http://schemas.microsoft.com/office/drawing/2014/main" id="{02950C3F-33E7-4C3B-A184-9151D7EFC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" y="831"/>
              <a:ext cx="384" cy="8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08">
              <a:extLst>
                <a:ext uri="{FF2B5EF4-FFF2-40B4-BE49-F238E27FC236}">
                  <a16:creationId xmlns:a16="http://schemas.microsoft.com/office/drawing/2014/main" id="{E2252607-899E-4762-BEBD-60FDBE5BB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5" y="831"/>
              <a:ext cx="384" cy="8"/>
            </a:xfrm>
            <a:custGeom>
              <a:avLst/>
              <a:gdLst>
                <a:gd name="T0" fmla="*/ 384 w 384"/>
                <a:gd name="T1" fmla="*/ 0 h 8"/>
                <a:gd name="T2" fmla="*/ 0 w 384"/>
                <a:gd name="T3" fmla="*/ 0 h 8"/>
                <a:gd name="T4" fmla="*/ 0 w 384"/>
                <a:gd name="T5" fmla="*/ 8 h 8"/>
                <a:gd name="T6" fmla="*/ 384 w 384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8">
                  <a:moveTo>
                    <a:pt x="384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84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09">
              <a:extLst>
                <a:ext uri="{FF2B5EF4-FFF2-40B4-BE49-F238E27FC236}">
                  <a16:creationId xmlns:a16="http://schemas.microsoft.com/office/drawing/2014/main" id="{23BD2B48-CF84-47C1-B903-AC55EAE5D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7" y="805"/>
              <a:ext cx="70" cy="60"/>
            </a:xfrm>
            <a:custGeom>
              <a:avLst/>
              <a:gdLst>
                <a:gd name="T0" fmla="*/ 70 w 70"/>
                <a:gd name="T1" fmla="*/ 0 h 60"/>
                <a:gd name="T2" fmla="*/ 58 w 70"/>
                <a:gd name="T3" fmla="*/ 30 h 60"/>
                <a:gd name="T4" fmla="*/ 70 w 70"/>
                <a:gd name="T5" fmla="*/ 60 h 60"/>
                <a:gd name="T6" fmla="*/ 0 w 70"/>
                <a:gd name="T7" fmla="*/ 30 h 60"/>
                <a:gd name="T8" fmla="*/ 70 w 70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0">
                  <a:moveTo>
                    <a:pt x="70" y="0"/>
                  </a:moveTo>
                  <a:lnTo>
                    <a:pt x="58" y="30"/>
                  </a:lnTo>
                  <a:lnTo>
                    <a:pt x="70" y="60"/>
                  </a:lnTo>
                  <a:lnTo>
                    <a:pt x="0" y="3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310">
              <a:extLst>
                <a:ext uri="{FF2B5EF4-FFF2-40B4-BE49-F238E27FC236}">
                  <a16:creationId xmlns:a16="http://schemas.microsoft.com/office/drawing/2014/main" id="{0612A952-13DA-439B-A2E6-F62CC1E19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1" y="787"/>
              <a:ext cx="59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VAGRundschriftD" panose="00000500000000000000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6" name="Rectangle 311">
              <a:extLst>
                <a:ext uri="{FF2B5EF4-FFF2-40B4-BE49-F238E27FC236}">
                  <a16:creationId xmlns:a16="http://schemas.microsoft.com/office/drawing/2014/main" id="{94E77C23-FF71-43EE-A474-F62BFFDF3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787"/>
              <a:ext cx="81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VAGRundschriftD" panose="00000500000000000000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7" name="Rectangle 312">
              <a:extLst>
                <a:ext uri="{FF2B5EF4-FFF2-40B4-BE49-F238E27FC236}">
                  <a16:creationId xmlns:a16="http://schemas.microsoft.com/office/drawing/2014/main" id="{D4AD9FC5-5329-4EBF-BB55-475D4B81C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3" y="787"/>
              <a:ext cx="147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VAGRundschriftD" panose="00000500000000000000" charset="0"/>
                </a:rPr>
                <a:t>put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" name="Rectangle 313">
              <a:extLst>
                <a:ext uri="{FF2B5EF4-FFF2-40B4-BE49-F238E27FC236}">
                  <a16:creationId xmlns:a16="http://schemas.microsoft.com/office/drawing/2014/main" id="{A033DFA5-C350-415B-8667-BEE77B3B3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1" y="2447"/>
              <a:ext cx="143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VAGRundschriftD" panose="00000500000000000000" charset="0"/>
                </a:rPr>
                <a:t>Ou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" name="Rectangle 314">
              <a:extLst>
                <a:ext uri="{FF2B5EF4-FFF2-40B4-BE49-F238E27FC236}">
                  <a16:creationId xmlns:a16="http://schemas.microsoft.com/office/drawing/2014/main" id="{DE161499-03AA-484E-9447-CE07F1843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" y="2447"/>
              <a:ext cx="59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VAGRundschriftD" panose="00000500000000000000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0" name="Rectangle 315">
              <a:extLst>
                <a:ext uri="{FF2B5EF4-FFF2-40B4-BE49-F238E27FC236}">
                  <a16:creationId xmlns:a16="http://schemas.microsoft.com/office/drawing/2014/main" id="{FAE4A273-3DB4-4555-B686-44F18762B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" y="2447"/>
              <a:ext cx="147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VAGRundschriftD" panose="00000500000000000000" charset="0"/>
                </a:rPr>
                <a:t>put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1" name="Rectangle 316">
              <a:extLst>
                <a:ext uri="{FF2B5EF4-FFF2-40B4-BE49-F238E27FC236}">
                  <a16:creationId xmlns:a16="http://schemas.microsoft.com/office/drawing/2014/main" id="{965CCDB2-2004-4008-9352-5BD77094D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" y="1621"/>
              <a:ext cx="126" cy="26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317">
              <a:extLst>
                <a:ext uri="{FF2B5EF4-FFF2-40B4-BE49-F238E27FC236}">
                  <a16:creationId xmlns:a16="http://schemas.microsoft.com/office/drawing/2014/main" id="{28F3C61D-E851-4D13-99ED-E6218CDB3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" y="1621"/>
              <a:ext cx="126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318">
              <a:extLst>
                <a:ext uri="{FF2B5EF4-FFF2-40B4-BE49-F238E27FC236}">
                  <a16:creationId xmlns:a16="http://schemas.microsoft.com/office/drawing/2014/main" id="{C4E6CFA7-85D4-4F35-9E44-3463F16E3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5" y="1621"/>
              <a:ext cx="277" cy="26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319">
              <a:extLst>
                <a:ext uri="{FF2B5EF4-FFF2-40B4-BE49-F238E27FC236}">
                  <a16:creationId xmlns:a16="http://schemas.microsoft.com/office/drawing/2014/main" id="{1CB8BD8E-9DC1-49A4-B0B1-3647181EE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5" y="1621"/>
              <a:ext cx="277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20">
              <a:extLst>
                <a:ext uri="{FF2B5EF4-FFF2-40B4-BE49-F238E27FC236}">
                  <a16:creationId xmlns:a16="http://schemas.microsoft.com/office/drawing/2014/main" id="{3B22E114-9A17-442D-B60C-E46C65E7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3" y="1621"/>
              <a:ext cx="12" cy="26"/>
            </a:xfrm>
            <a:prstGeom prst="rect">
              <a:avLst/>
            </a:prstGeom>
            <a:solidFill>
              <a:srgbClr val="BDB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21">
              <a:extLst>
                <a:ext uri="{FF2B5EF4-FFF2-40B4-BE49-F238E27FC236}">
                  <a16:creationId xmlns:a16="http://schemas.microsoft.com/office/drawing/2014/main" id="{B1A222F6-2429-4070-B3D4-5A9A6DB9B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3" y="1621"/>
              <a:ext cx="12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22">
              <a:extLst>
                <a:ext uri="{FF2B5EF4-FFF2-40B4-BE49-F238E27FC236}">
                  <a16:creationId xmlns:a16="http://schemas.microsoft.com/office/drawing/2014/main" id="{727A7B26-A276-4F44-AF2E-5409BB14A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" y="1621"/>
              <a:ext cx="6" cy="26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23">
              <a:extLst>
                <a:ext uri="{FF2B5EF4-FFF2-40B4-BE49-F238E27FC236}">
                  <a16:creationId xmlns:a16="http://schemas.microsoft.com/office/drawing/2014/main" id="{8EC7B6CE-A0D5-4246-8D92-52D2F0EE4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" y="1621"/>
              <a:ext cx="6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24">
              <a:extLst>
                <a:ext uri="{FF2B5EF4-FFF2-40B4-BE49-F238E27FC236}">
                  <a16:creationId xmlns:a16="http://schemas.microsoft.com/office/drawing/2014/main" id="{A92AD46C-E38A-4D72-8D9C-AC0605068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2" y="1621"/>
              <a:ext cx="12" cy="26"/>
            </a:xfrm>
            <a:prstGeom prst="rect">
              <a:avLst/>
            </a:prstGeom>
            <a:solidFill>
              <a:srgbClr val="BDB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25">
              <a:extLst>
                <a:ext uri="{FF2B5EF4-FFF2-40B4-BE49-F238E27FC236}">
                  <a16:creationId xmlns:a16="http://schemas.microsoft.com/office/drawing/2014/main" id="{267BFFCF-0205-4C6E-B57B-38E83739E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2" y="1621"/>
              <a:ext cx="12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326">
              <a:extLst>
                <a:ext uri="{FF2B5EF4-FFF2-40B4-BE49-F238E27FC236}">
                  <a16:creationId xmlns:a16="http://schemas.microsoft.com/office/drawing/2014/main" id="{CB2F5445-DF3D-4B37-AD30-CAFD8714A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" y="1659"/>
              <a:ext cx="126" cy="34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27">
              <a:extLst>
                <a:ext uri="{FF2B5EF4-FFF2-40B4-BE49-F238E27FC236}">
                  <a16:creationId xmlns:a16="http://schemas.microsoft.com/office/drawing/2014/main" id="{A010CEF4-DFA3-4D64-923E-FE30B0F53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" y="1659"/>
              <a:ext cx="126" cy="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28">
              <a:extLst>
                <a:ext uri="{FF2B5EF4-FFF2-40B4-BE49-F238E27FC236}">
                  <a16:creationId xmlns:a16="http://schemas.microsoft.com/office/drawing/2014/main" id="{739783C0-747F-4D57-A68F-ACF5F1CC9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7" y="1647"/>
              <a:ext cx="126" cy="46"/>
            </a:xfrm>
            <a:custGeom>
              <a:avLst/>
              <a:gdLst>
                <a:gd name="T0" fmla="*/ 126 w 126"/>
                <a:gd name="T1" fmla="*/ 0 h 46"/>
                <a:gd name="T2" fmla="*/ 126 w 126"/>
                <a:gd name="T3" fmla="*/ 0 h 46"/>
                <a:gd name="T4" fmla="*/ 0 w 126"/>
                <a:gd name="T5" fmla="*/ 0 h 46"/>
                <a:gd name="T6" fmla="*/ 0 w 126"/>
                <a:gd name="T7" fmla="*/ 12 h 46"/>
                <a:gd name="T8" fmla="*/ 126 w 126"/>
                <a:gd name="T9" fmla="*/ 12 h 46"/>
                <a:gd name="T10" fmla="*/ 126 w 126"/>
                <a:gd name="T11" fmla="*/ 46 h 46"/>
                <a:gd name="T12" fmla="*/ 126 w 126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46">
                  <a:moveTo>
                    <a:pt x="126" y="0"/>
                  </a:moveTo>
                  <a:lnTo>
                    <a:pt x="126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26" y="12"/>
                  </a:lnTo>
                  <a:lnTo>
                    <a:pt x="126" y="4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BDB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329">
              <a:extLst>
                <a:ext uri="{FF2B5EF4-FFF2-40B4-BE49-F238E27FC236}">
                  <a16:creationId xmlns:a16="http://schemas.microsoft.com/office/drawing/2014/main" id="{E792391A-88D6-4B3B-9023-2E274BE50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7" y="1647"/>
              <a:ext cx="126" cy="46"/>
            </a:xfrm>
            <a:custGeom>
              <a:avLst/>
              <a:gdLst>
                <a:gd name="T0" fmla="*/ 126 w 126"/>
                <a:gd name="T1" fmla="*/ 0 h 46"/>
                <a:gd name="T2" fmla="*/ 126 w 126"/>
                <a:gd name="T3" fmla="*/ 0 h 46"/>
                <a:gd name="T4" fmla="*/ 0 w 126"/>
                <a:gd name="T5" fmla="*/ 0 h 46"/>
                <a:gd name="T6" fmla="*/ 0 w 126"/>
                <a:gd name="T7" fmla="*/ 12 h 46"/>
                <a:gd name="T8" fmla="*/ 126 w 126"/>
                <a:gd name="T9" fmla="*/ 12 h 46"/>
                <a:gd name="T10" fmla="*/ 126 w 126"/>
                <a:gd name="T11" fmla="*/ 46 h 46"/>
                <a:gd name="T12" fmla="*/ 126 w 126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46">
                  <a:moveTo>
                    <a:pt x="126" y="0"/>
                  </a:moveTo>
                  <a:lnTo>
                    <a:pt x="126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26" y="12"/>
                  </a:lnTo>
                  <a:lnTo>
                    <a:pt x="126" y="46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330">
              <a:extLst>
                <a:ext uri="{FF2B5EF4-FFF2-40B4-BE49-F238E27FC236}">
                  <a16:creationId xmlns:a16="http://schemas.microsoft.com/office/drawing/2014/main" id="{886C6148-E727-4B1D-B3CA-46B299A5F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5" y="1659"/>
              <a:ext cx="277" cy="34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331">
              <a:extLst>
                <a:ext uri="{FF2B5EF4-FFF2-40B4-BE49-F238E27FC236}">
                  <a16:creationId xmlns:a16="http://schemas.microsoft.com/office/drawing/2014/main" id="{40FB4CED-34A5-4FC8-A65D-12043585A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5" y="1659"/>
              <a:ext cx="277" cy="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32">
              <a:extLst>
                <a:ext uri="{FF2B5EF4-FFF2-40B4-BE49-F238E27FC236}">
                  <a16:creationId xmlns:a16="http://schemas.microsoft.com/office/drawing/2014/main" id="{F9FABE5E-144F-450D-B0CA-0C442DCC5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3" y="1647"/>
              <a:ext cx="289" cy="46"/>
            </a:xfrm>
            <a:custGeom>
              <a:avLst/>
              <a:gdLst>
                <a:gd name="T0" fmla="*/ 289 w 289"/>
                <a:gd name="T1" fmla="*/ 0 h 46"/>
                <a:gd name="T2" fmla="*/ 289 w 289"/>
                <a:gd name="T3" fmla="*/ 0 h 46"/>
                <a:gd name="T4" fmla="*/ 12 w 289"/>
                <a:gd name="T5" fmla="*/ 0 h 46"/>
                <a:gd name="T6" fmla="*/ 0 w 289"/>
                <a:gd name="T7" fmla="*/ 0 h 46"/>
                <a:gd name="T8" fmla="*/ 0 w 289"/>
                <a:gd name="T9" fmla="*/ 46 h 46"/>
                <a:gd name="T10" fmla="*/ 12 w 289"/>
                <a:gd name="T11" fmla="*/ 46 h 46"/>
                <a:gd name="T12" fmla="*/ 12 w 289"/>
                <a:gd name="T13" fmla="*/ 12 h 46"/>
                <a:gd name="T14" fmla="*/ 289 w 289"/>
                <a:gd name="T15" fmla="*/ 12 h 46"/>
                <a:gd name="T16" fmla="*/ 289 w 289"/>
                <a:gd name="T17" fmla="*/ 46 h 46"/>
                <a:gd name="T18" fmla="*/ 289 w 289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9" h="46">
                  <a:moveTo>
                    <a:pt x="289" y="0"/>
                  </a:moveTo>
                  <a:lnTo>
                    <a:pt x="289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12" y="46"/>
                  </a:lnTo>
                  <a:lnTo>
                    <a:pt x="12" y="12"/>
                  </a:lnTo>
                  <a:lnTo>
                    <a:pt x="289" y="12"/>
                  </a:lnTo>
                  <a:lnTo>
                    <a:pt x="289" y="46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BDB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33">
              <a:extLst>
                <a:ext uri="{FF2B5EF4-FFF2-40B4-BE49-F238E27FC236}">
                  <a16:creationId xmlns:a16="http://schemas.microsoft.com/office/drawing/2014/main" id="{C2D773AF-01EA-4C88-8C65-ABA86433C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3" y="1647"/>
              <a:ext cx="289" cy="46"/>
            </a:xfrm>
            <a:custGeom>
              <a:avLst/>
              <a:gdLst>
                <a:gd name="T0" fmla="*/ 289 w 289"/>
                <a:gd name="T1" fmla="*/ 0 h 46"/>
                <a:gd name="T2" fmla="*/ 289 w 289"/>
                <a:gd name="T3" fmla="*/ 0 h 46"/>
                <a:gd name="T4" fmla="*/ 12 w 289"/>
                <a:gd name="T5" fmla="*/ 0 h 46"/>
                <a:gd name="T6" fmla="*/ 0 w 289"/>
                <a:gd name="T7" fmla="*/ 0 h 46"/>
                <a:gd name="T8" fmla="*/ 0 w 289"/>
                <a:gd name="T9" fmla="*/ 46 h 46"/>
                <a:gd name="T10" fmla="*/ 12 w 289"/>
                <a:gd name="T11" fmla="*/ 46 h 46"/>
                <a:gd name="T12" fmla="*/ 12 w 289"/>
                <a:gd name="T13" fmla="*/ 12 h 46"/>
                <a:gd name="T14" fmla="*/ 289 w 289"/>
                <a:gd name="T15" fmla="*/ 12 h 46"/>
                <a:gd name="T16" fmla="*/ 289 w 289"/>
                <a:gd name="T17" fmla="*/ 46 h 46"/>
                <a:gd name="T18" fmla="*/ 289 w 289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9" h="46">
                  <a:moveTo>
                    <a:pt x="289" y="0"/>
                  </a:moveTo>
                  <a:lnTo>
                    <a:pt x="289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12" y="46"/>
                  </a:lnTo>
                  <a:lnTo>
                    <a:pt x="12" y="12"/>
                  </a:lnTo>
                  <a:lnTo>
                    <a:pt x="289" y="12"/>
                  </a:lnTo>
                  <a:lnTo>
                    <a:pt x="289" y="46"/>
                  </a:lnTo>
                  <a:lnTo>
                    <a:pt x="2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334">
              <a:extLst>
                <a:ext uri="{FF2B5EF4-FFF2-40B4-BE49-F238E27FC236}">
                  <a16:creationId xmlns:a16="http://schemas.microsoft.com/office/drawing/2014/main" id="{32CD4EFA-E4D4-4328-A1BA-58A6AF593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" y="1659"/>
              <a:ext cx="6" cy="34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335">
              <a:extLst>
                <a:ext uri="{FF2B5EF4-FFF2-40B4-BE49-F238E27FC236}">
                  <a16:creationId xmlns:a16="http://schemas.microsoft.com/office/drawing/2014/main" id="{5E0C3C16-7485-4ED3-B19B-9457A8908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" y="1659"/>
              <a:ext cx="6" cy="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336">
              <a:extLst>
                <a:ext uri="{FF2B5EF4-FFF2-40B4-BE49-F238E27FC236}">
                  <a16:creationId xmlns:a16="http://schemas.microsoft.com/office/drawing/2014/main" id="{A15A01D4-9DE7-4601-A438-FF86CD6EF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1647"/>
              <a:ext cx="18" cy="46"/>
            </a:xfrm>
            <a:custGeom>
              <a:avLst/>
              <a:gdLst>
                <a:gd name="T0" fmla="*/ 18 w 18"/>
                <a:gd name="T1" fmla="*/ 0 h 46"/>
                <a:gd name="T2" fmla="*/ 12 w 18"/>
                <a:gd name="T3" fmla="*/ 0 h 46"/>
                <a:gd name="T4" fmla="*/ 0 w 18"/>
                <a:gd name="T5" fmla="*/ 0 h 46"/>
                <a:gd name="T6" fmla="*/ 0 w 18"/>
                <a:gd name="T7" fmla="*/ 46 h 46"/>
                <a:gd name="T8" fmla="*/ 12 w 18"/>
                <a:gd name="T9" fmla="*/ 46 h 46"/>
                <a:gd name="T10" fmla="*/ 12 w 18"/>
                <a:gd name="T11" fmla="*/ 12 h 46"/>
                <a:gd name="T12" fmla="*/ 18 w 18"/>
                <a:gd name="T13" fmla="*/ 12 h 46"/>
                <a:gd name="T14" fmla="*/ 18 w 18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6">
                  <a:moveTo>
                    <a:pt x="18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12" y="46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BDB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337">
              <a:extLst>
                <a:ext uri="{FF2B5EF4-FFF2-40B4-BE49-F238E27FC236}">
                  <a16:creationId xmlns:a16="http://schemas.microsoft.com/office/drawing/2014/main" id="{80A4D704-6F36-43E2-97A8-DE10E13E3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1647"/>
              <a:ext cx="18" cy="46"/>
            </a:xfrm>
            <a:custGeom>
              <a:avLst/>
              <a:gdLst>
                <a:gd name="T0" fmla="*/ 18 w 18"/>
                <a:gd name="T1" fmla="*/ 0 h 46"/>
                <a:gd name="T2" fmla="*/ 12 w 18"/>
                <a:gd name="T3" fmla="*/ 0 h 46"/>
                <a:gd name="T4" fmla="*/ 0 w 18"/>
                <a:gd name="T5" fmla="*/ 0 h 46"/>
                <a:gd name="T6" fmla="*/ 0 w 18"/>
                <a:gd name="T7" fmla="*/ 46 h 46"/>
                <a:gd name="T8" fmla="*/ 12 w 18"/>
                <a:gd name="T9" fmla="*/ 46 h 46"/>
                <a:gd name="T10" fmla="*/ 12 w 18"/>
                <a:gd name="T11" fmla="*/ 12 h 46"/>
                <a:gd name="T12" fmla="*/ 18 w 18"/>
                <a:gd name="T13" fmla="*/ 12 h 46"/>
                <a:gd name="T14" fmla="*/ 18 w 18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6">
                  <a:moveTo>
                    <a:pt x="18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12" y="46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338">
              <a:extLst>
                <a:ext uri="{FF2B5EF4-FFF2-40B4-BE49-F238E27FC236}">
                  <a16:creationId xmlns:a16="http://schemas.microsoft.com/office/drawing/2014/main" id="{45B7914F-D3FC-4EB9-91D0-F4730D94E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1" y="1613"/>
              <a:ext cx="89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VAGRundschriftD" panose="00000500000000000000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4" name="Rectangle 339">
              <a:extLst>
                <a:ext uri="{FF2B5EF4-FFF2-40B4-BE49-F238E27FC236}">
                  <a16:creationId xmlns:a16="http://schemas.microsoft.com/office/drawing/2014/main" id="{35C3976E-E8E1-4535-814B-20074CC9A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5" y="1613"/>
              <a:ext cx="75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VAGRundschriftD" panose="00000500000000000000" charset="0"/>
                </a:rPr>
                <a:t>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5" name="Rectangle 340">
              <a:extLst>
                <a:ext uri="{FF2B5EF4-FFF2-40B4-BE49-F238E27FC236}">
                  <a16:creationId xmlns:a16="http://schemas.microsoft.com/office/drawing/2014/main" id="{75441167-7E32-43AF-8E2A-762542834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1613"/>
              <a:ext cx="59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VAGRundschriftD" panose="00000500000000000000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6" name="Rectangle 341">
              <a:extLst>
                <a:ext uri="{FF2B5EF4-FFF2-40B4-BE49-F238E27FC236}">
                  <a16:creationId xmlns:a16="http://schemas.microsoft.com/office/drawing/2014/main" id="{2D51F4C8-4B0D-4737-8E4F-32E8089B4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1613"/>
              <a:ext cx="81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VAGRundschriftD" panose="00000500000000000000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7" name="Rectangle 342">
              <a:extLst>
                <a:ext uri="{FF2B5EF4-FFF2-40B4-BE49-F238E27FC236}">
                  <a16:creationId xmlns:a16="http://schemas.microsoft.com/office/drawing/2014/main" id="{19076AB2-17BF-4BFC-B19B-650D4DC66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" y="1613"/>
              <a:ext cx="77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VAGRundschriftD" panose="00000500000000000000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5" name="Rectangle 360">
              <a:extLst>
                <a:ext uri="{FF2B5EF4-FFF2-40B4-BE49-F238E27FC236}">
                  <a16:creationId xmlns:a16="http://schemas.microsoft.com/office/drawing/2014/main" id="{44330C09-C9F0-4D7E-8442-9B077EE94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9" y="1067"/>
              <a:ext cx="1156" cy="361"/>
            </a:xfrm>
            <a:prstGeom prst="rect">
              <a:avLst/>
            </a:prstGeom>
            <a:solidFill>
              <a:srgbClr val="00A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61">
              <a:extLst>
                <a:ext uri="{FF2B5EF4-FFF2-40B4-BE49-F238E27FC236}">
                  <a16:creationId xmlns:a16="http://schemas.microsoft.com/office/drawing/2014/main" id="{CB38B765-310B-43FB-BD64-B071AF956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1" y="1059"/>
              <a:ext cx="1172" cy="377"/>
            </a:xfrm>
            <a:custGeom>
              <a:avLst/>
              <a:gdLst>
                <a:gd name="T0" fmla="*/ 1164 w 1172"/>
                <a:gd name="T1" fmla="*/ 369 h 377"/>
                <a:gd name="T2" fmla="*/ 1164 w 1172"/>
                <a:gd name="T3" fmla="*/ 361 h 377"/>
                <a:gd name="T4" fmla="*/ 16 w 1172"/>
                <a:gd name="T5" fmla="*/ 361 h 377"/>
                <a:gd name="T6" fmla="*/ 16 w 1172"/>
                <a:gd name="T7" fmla="*/ 16 h 377"/>
                <a:gd name="T8" fmla="*/ 1156 w 1172"/>
                <a:gd name="T9" fmla="*/ 16 h 377"/>
                <a:gd name="T10" fmla="*/ 1156 w 1172"/>
                <a:gd name="T11" fmla="*/ 369 h 377"/>
                <a:gd name="T12" fmla="*/ 1164 w 1172"/>
                <a:gd name="T13" fmla="*/ 369 h 377"/>
                <a:gd name="T14" fmla="*/ 1164 w 1172"/>
                <a:gd name="T15" fmla="*/ 361 h 377"/>
                <a:gd name="T16" fmla="*/ 1164 w 1172"/>
                <a:gd name="T17" fmla="*/ 369 h 377"/>
                <a:gd name="T18" fmla="*/ 1172 w 1172"/>
                <a:gd name="T19" fmla="*/ 369 h 377"/>
                <a:gd name="T20" fmla="*/ 1172 w 1172"/>
                <a:gd name="T21" fmla="*/ 0 h 377"/>
                <a:gd name="T22" fmla="*/ 0 w 1172"/>
                <a:gd name="T23" fmla="*/ 0 h 377"/>
                <a:gd name="T24" fmla="*/ 0 w 1172"/>
                <a:gd name="T25" fmla="*/ 377 h 377"/>
                <a:gd name="T26" fmla="*/ 1172 w 1172"/>
                <a:gd name="T27" fmla="*/ 377 h 377"/>
                <a:gd name="T28" fmla="*/ 1172 w 1172"/>
                <a:gd name="T29" fmla="*/ 369 h 377"/>
                <a:gd name="T30" fmla="*/ 1164 w 1172"/>
                <a:gd name="T31" fmla="*/ 36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2" h="377">
                  <a:moveTo>
                    <a:pt x="1164" y="369"/>
                  </a:moveTo>
                  <a:lnTo>
                    <a:pt x="1164" y="361"/>
                  </a:lnTo>
                  <a:lnTo>
                    <a:pt x="16" y="361"/>
                  </a:lnTo>
                  <a:lnTo>
                    <a:pt x="16" y="16"/>
                  </a:lnTo>
                  <a:lnTo>
                    <a:pt x="1156" y="16"/>
                  </a:lnTo>
                  <a:lnTo>
                    <a:pt x="1156" y="369"/>
                  </a:lnTo>
                  <a:lnTo>
                    <a:pt x="1164" y="369"/>
                  </a:lnTo>
                  <a:lnTo>
                    <a:pt x="1164" y="361"/>
                  </a:lnTo>
                  <a:lnTo>
                    <a:pt x="1164" y="369"/>
                  </a:lnTo>
                  <a:lnTo>
                    <a:pt x="1172" y="369"/>
                  </a:lnTo>
                  <a:lnTo>
                    <a:pt x="1172" y="0"/>
                  </a:lnTo>
                  <a:lnTo>
                    <a:pt x="0" y="0"/>
                  </a:lnTo>
                  <a:lnTo>
                    <a:pt x="0" y="377"/>
                  </a:lnTo>
                  <a:lnTo>
                    <a:pt x="1172" y="377"/>
                  </a:lnTo>
                  <a:lnTo>
                    <a:pt x="1172" y="369"/>
                  </a:lnTo>
                  <a:lnTo>
                    <a:pt x="1164" y="3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362">
              <a:extLst>
                <a:ext uri="{FF2B5EF4-FFF2-40B4-BE49-F238E27FC236}">
                  <a16:creationId xmlns:a16="http://schemas.microsoft.com/office/drawing/2014/main" id="{FDAA4755-97ED-4CC3-9C57-B878C5299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108"/>
              <a:ext cx="89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VAGRundschriftD" panose="00000500000000000000" charset="0"/>
                </a:rPr>
                <a:t>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8" name="Rectangle 363">
              <a:extLst>
                <a:ext uri="{FF2B5EF4-FFF2-40B4-BE49-F238E27FC236}">
                  <a16:creationId xmlns:a16="http://schemas.microsoft.com/office/drawing/2014/main" id="{DD05D194-BE8A-40D4-ABEE-7B42C521D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5" y="1108"/>
              <a:ext cx="63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VAGRundschriftD" panose="00000500000000000000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9" name="Rectangle 364">
              <a:extLst>
                <a:ext uri="{FF2B5EF4-FFF2-40B4-BE49-F238E27FC236}">
                  <a16:creationId xmlns:a16="http://schemas.microsoft.com/office/drawing/2014/main" id="{E41EA629-C51B-46EE-AE56-777E201B5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3" y="1108"/>
              <a:ext cx="81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VAGRundschriftD" panose="00000500000000000000" charset="0"/>
                </a:rPr>
                <a:t>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0" name="Rectangle 365">
              <a:extLst>
                <a:ext uri="{FF2B5EF4-FFF2-40B4-BE49-F238E27FC236}">
                  <a16:creationId xmlns:a16="http://schemas.microsoft.com/office/drawing/2014/main" id="{4E0C1B97-010C-40D3-8887-33A4440B5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" y="1108"/>
              <a:ext cx="81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VAGRundschriftD" panose="00000500000000000000" charset="0"/>
                </a:rPr>
                <a:t>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1" name="Rectangle 366">
              <a:extLst>
                <a:ext uri="{FF2B5EF4-FFF2-40B4-BE49-F238E27FC236}">
                  <a16:creationId xmlns:a16="http://schemas.microsoft.com/office/drawing/2014/main" id="{42E88320-3E93-42E6-B2BD-9C4E71343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1108"/>
              <a:ext cx="63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VAGRundschriftD" panose="00000500000000000000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2" name="Rectangle 367">
              <a:extLst>
                <a:ext uri="{FF2B5EF4-FFF2-40B4-BE49-F238E27FC236}">
                  <a16:creationId xmlns:a16="http://schemas.microsoft.com/office/drawing/2014/main" id="{822220EA-B927-444B-AD28-EC14C84B9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7" y="1108"/>
              <a:ext cx="147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VAGRundschriftD" panose="00000500000000000000" charset="0"/>
                </a:rPr>
                <a:t>am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3" name="Rectangle 368">
              <a:extLst>
                <a:ext uri="{FF2B5EF4-FFF2-40B4-BE49-F238E27FC236}">
                  <a16:creationId xmlns:a16="http://schemas.microsoft.com/office/drawing/2014/main" id="{662C22D0-9741-4C7F-884A-CEA488478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7" y="1932"/>
              <a:ext cx="1154" cy="361"/>
            </a:xfrm>
            <a:prstGeom prst="rect">
              <a:avLst/>
            </a:prstGeom>
            <a:solidFill>
              <a:srgbClr val="00A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69">
              <a:extLst>
                <a:ext uri="{FF2B5EF4-FFF2-40B4-BE49-F238E27FC236}">
                  <a16:creationId xmlns:a16="http://schemas.microsoft.com/office/drawing/2014/main" id="{A5AD4B58-DB34-4E81-BC94-DC1D77C56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3" y="1926"/>
              <a:ext cx="1170" cy="377"/>
            </a:xfrm>
            <a:custGeom>
              <a:avLst/>
              <a:gdLst>
                <a:gd name="T0" fmla="*/ 1162 w 1170"/>
                <a:gd name="T1" fmla="*/ 369 h 377"/>
                <a:gd name="T2" fmla="*/ 1162 w 1170"/>
                <a:gd name="T3" fmla="*/ 361 h 377"/>
                <a:gd name="T4" fmla="*/ 16 w 1170"/>
                <a:gd name="T5" fmla="*/ 361 h 377"/>
                <a:gd name="T6" fmla="*/ 16 w 1170"/>
                <a:gd name="T7" fmla="*/ 16 h 377"/>
                <a:gd name="T8" fmla="*/ 1154 w 1170"/>
                <a:gd name="T9" fmla="*/ 16 h 377"/>
                <a:gd name="T10" fmla="*/ 1154 w 1170"/>
                <a:gd name="T11" fmla="*/ 369 h 377"/>
                <a:gd name="T12" fmla="*/ 1162 w 1170"/>
                <a:gd name="T13" fmla="*/ 369 h 377"/>
                <a:gd name="T14" fmla="*/ 1162 w 1170"/>
                <a:gd name="T15" fmla="*/ 361 h 377"/>
                <a:gd name="T16" fmla="*/ 1162 w 1170"/>
                <a:gd name="T17" fmla="*/ 369 h 377"/>
                <a:gd name="T18" fmla="*/ 1170 w 1170"/>
                <a:gd name="T19" fmla="*/ 369 h 377"/>
                <a:gd name="T20" fmla="*/ 1170 w 1170"/>
                <a:gd name="T21" fmla="*/ 0 h 377"/>
                <a:gd name="T22" fmla="*/ 0 w 1170"/>
                <a:gd name="T23" fmla="*/ 0 h 377"/>
                <a:gd name="T24" fmla="*/ 0 w 1170"/>
                <a:gd name="T25" fmla="*/ 377 h 377"/>
                <a:gd name="T26" fmla="*/ 1170 w 1170"/>
                <a:gd name="T27" fmla="*/ 377 h 377"/>
                <a:gd name="T28" fmla="*/ 1170 w 1170"/>
                <a:gd name="T29" fmla="*/ 369 h 377"/>
                <a:gd name="T30" fmla="*/ 1162 w 1170"/>
                <a:gd name="T31" fmla="*/ 36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0" h="377">
                  <a:moveTo>
                    <a:pt x="1162" y="369"/>
                  </a:moveTo>
                  <a:lnTo>
                    <a:pt x="1162" y="361"/>
                  </a:lnTo>
                  <a:lnTo>
                    <a:pt x="16" y="361"/>
                  </a:lnTo>
                  <a:lnTo>
                    <a:pt x="16" y="16"/>
                  </a:lnTo>
                  <a:lnTo>
                    <a:pt x="1154" y="16"/>
                  </a:lnTo>
                  <a:lnTo>
                    <a:pt x="1154" y="369"/>
                  </a:lnTo>
                  <a:lnTo>
                    <a:pt x="1162" y="369"/>
                  </a:lnTo>
                  <a:lnTo>
                    <a:pt x="1162" y="361"/>
                  </a:lnTo>
                  <a:lnTo>
                    <a:pt x="1162" y="369"/>
                  </a:lnTo>
                  <a:lnTo>
                    <a:pt x="1170" y="369"/>
                  </a:lnTo>
                  <a:lnTo>
                    <a:pt x="1170" y="0"/>
                  </a:lnTo>
                  <a:lnTo>
                    <a:pt x="0" y="0"/>
                  </a:lnTo>
                  <a:lnTo>
                    <a:pt x="0" y="377"/>
                  </a:lnTo>
                  <a:lnTo>
                    <a:pt x="1170" y="377"/>
                  </a:lnTo>
                  <a:lnTo>
                    <a:pt x="1170" y="369"/>
                  </a:lnTo>
                  <a:lnTo>
                    <a:pt x="1162" y="3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370">
              <a:extLst>
                <a:ext uri="{FF2B5EF4-FFF2-40B4-BE49-F238E27FC236}">
                  <a16:creationId xmlns:a16="http://schemas.microsoft.com/office/drawing/2014/main" id="{D8907FE1-D6CB-4433-B387-0AFD5AE18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" y="1982"/>
              <a:ext cx="95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VAGRundschriftD" panose="00000500000000000000" charset="0"/>
                </a:rPr>
                <a:t>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6" name="Rectangle 371">
              <a:extLst>
                <a:ext uri="{FF2B5EF4-FFF2-40B4-BE49-F238E27FC236}">
                  <a16:creationId xmlns:a16="http://schemas.microsoft.com/office/drawing/2014/main" id="{1FA35664-1F33-4438-A378-17B7AB044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3" y="1982"/>
              <a:ext cx="81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VAGRundschriftD" panose="00000500000000000000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7" name="Rectangle 372">
              <a:extLst>
                <a:ext uri="{FF2B5EF4-FFF2-40B4-BE49-F238E27FC236}">
                  <a16:creationId xmlns:a16="http://schemas.microsoft.com/office/drawing/2014/main" id="{6DDFDF96-FE54-485F-86D0-C2C53E1EE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7" y="1982"/>
              <a:ext cx="59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VAGRundschriftD" panose="00000500000000000000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8" name="Rectangle 373">
              <a:extLst>
                <a:ext uri="{FF2B5EF4-FFF2-40B4-BE49-F238E27FC236}">
                  <a16:creationId xmlns:a16="http://schemas.microsoft.com/office/drawing/2014/main" id="{58603D08-08FD-455A-92E9-CDBFF05A1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" y="1982"/>
              <a:ext cx="81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VAGRundschriftD" panose="00000500000000000000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0771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Single-Cycle RV32I Datapath and Control</a:t>
            </a:r>
            <a:endParaRPr lang="en-US" b="1" dirty="0">
              <a:latin typeface="Courier"/>
            </a:endParaRPr>
          </a:p>
        </p:txBody>
      </p:sp>
      <p:cxnSp>
        <p:nvCxnSpPr>
          <p:cNvPr id="111" name="Straight Arrow Connector 110"/>
          <p:cNvCxnSpPr>
            <a:cxnSpLocks/>
          </p:cNvCxnSpPr>
          <p:nvPr/>
        </p:nvCxnSpPr>
        <p:spPr bwMode="auto">
          <a:xfrm flipV="1">
            <a:off x="6678199" y="3020534"/>
            <a:ext cx="5568" cy="103886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7" name="Line 26">
            <a:extLst>
              <a:ext uri="{FF2B5EF4-FFF2-40B4-BE49-F238E27FC236}">
                <a16:creationId xmlns:a16="http://schemas.microsoft.com/office/drawing/2014/main" id="{C46246D5-3219-49A4-9CDA-187DCC95DA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41430" y="2551681"/>
            <a:ext cx="17595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68" name="Rectangle 27">
            <a:extLst>
              <a:ext uri="{FF2B5EF4-FFF2-40B4-BE49-F238E27FC236}">
                <a16:creationId xmlns:a16="http://schemas.microsoft.com/office/drawing/2014/main" id="{DD0673BC-FE0E-4E62-9A99-593691CA8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529" y="1314277"/>
            <a:ext cx="231534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+4</a:t>
            </a:r>
          </a:p>
        </p:txBody>
      </p:sp>
      <p:sp>
        <p:nvSpPr>
          <p:cNvPr id="69" name="Freeform 28">
            <a:extLst>
              <a:ext uri="{FF2B5EF4-FFF2-40B4-BE49-F238E27FC236}">
                <a16:creationId xmlns:a16="http://schemas.microsoft.com/office/drawing/2014/main" id="{C09BEA44-8E69-4E86-B61B-571D49EC563A}"/>
              </a:ext>
            </a:extLst>
          </p:cNvPr>
          <p:cNvSpPr>
            <a:spLocks/>
          </p:cNvSpPr>
          <p:nvPr/>
        </p:nvSpPr>
        <p:spPr bwMode="auto">
          <a:xfrm>
            <a:off x="2853303" y="1307140"/>
            <a:ext cx="388127" cy="652913"/>
          </a:xfrm>
          <a:custGeom>
            <a:avLst/>
            <a:gdLst>
              <a:gd name="T0" fmla="*/ 0 w 241"/>
              <a:gd name="T1" fmla="*/ 0 h 385"/>
              <a:gd name="T2" fmla="*/ 0 w 241"/>
              <a:gd name="T3" fmla="*/ 160 h 385"/>
              <a:gd name="T4" fmla="*/ 48 w 241"/>
              <a:gd name="T5" fmla="*/ 192 h 385"/>
              <a:gd name="T6" fmla="*/ 0 w 241"/>
              <a:gd name="T7" fmla="*/ 224 h 385"/>
              <a:gd name="T8" fmla="*/ 0 w 241"/>
              <a:gd name="T9" fmla="*/ 384 h 385"/>
              <a:gd name="T10" fmla="*/ 240 w 241"/>
              <a:gd name="T11" fmla="*/ 288 h 385"/>
              <a:gd name="T12" fmla="*/ 240 w 241"/>
              <a:gd name="T13" fmla="*/ 96 h 385"/>
              <a:gd name="T14" fmla="*/ 0 w 241"/>
              <a:gd name="T15" fmla="*/ 0 h 38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1"/>
              <a:gd name="T25" fmla="*/ 0 h 385"/>
              <a:gd name="T26" fmla="*/ 241 w 241"/>
              <a:gd name="T27" fmla="*/ 385 h 38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1" h="385">
                <a:moveTo>
                  <a:pt x="0" y="0"/>
                </a:moveTo>
                <a:lnTo>
                  <a:pt x="0" y="160"/>
                </a:lnTo>
                <a:lnTo>
                  <a:pt x="48" y="192"/>
                </a:lnTo>
                <a:lnTo>
                  <a:pt x="0" y="224"/>
                </a:lnTo>
                <a:lnTo>
                  <a:pt x="0" y="384"/>
                </a:lnTo>
                <a:lnTo>
                  <a:pt x="240" y="288"/>
                </a:lnTo>
                <a:lnTo>
                  <a:pt x="240" y="96"/>
                </a:lnTo>
                <a:lnTo>
                  <a:pt x="0" y="0"/>
                </a:lnTo>
              </a:path>
            </a:pathLst>
          </a:custGeom>
          <a:solidFill>
            <a:schemeClr val="bg1"/>
          </a:solidFill>
          <a:ln w="381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0" name="Line 29">
            <a:extLst>
              <a:ext uri="{FF2B5EF4-FFF2-40B4-BE49-F238E27FC236}">
                <a16:creationId xmlns:a16="http://schemas.microsoft.com/office/drawing/2014/main" id="{CE61774B-1D4B-48DF-AE52-9FD56A78B58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7063" y="1387531"/>
            <a:ext cx="99389" cy="100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1" name="Rectangle 30">
            <a:extLst>
              <a:ext uri="{FF2B5EF4-FFF2-40B4-BE49-F238E27FC236}">
                <a16:creationId xmlns:a16="http://schemas.microsoft.com/office/drawing/2014/main" id="{352DD4BD-29E9-4AAE-B1DB-C3B9A1B5C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882" y="1530996"/>
            <a:ext cx="305272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72" name="Rectangle 31">
            <a:extLst>
              <a:ext uri="{FF2B5EF4-FFF2-40B4-BE49-F238E27FC236}">
                <a16:creationId xmlns:a16="http://schemas.microsoft.com/office/drawing/2014/main" id="{4841AE1E-942D-407F-9F3C-6DE166A69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54" y="2790652"/>
            <a:ext cx="231534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clk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3" name="Line 32">
            <a:extLst>
              <a:ext uri="{FF2B5EF4-FFF2-40B4-BE49-F238E27FC236}">
                <a16:creationId xmlns:a16="http://schemas.microsoft.com/office/drawing/2014/main" id="{D9031487-C1D2-48DF-805B-E0D2976410B0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5591" y="2704543"/>
            <a:ext cx="0" cy="14075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4" name="Freeform 34">
            <a:extLst>
              <a:ext uri="{FF2B5EF4-FFF2-40B4-BE49-F238E27FC236}">
                <a16:creationId xmlns:a16="http://schemas.microsoft.com/office/drawing/2014/main" id="{7C34D209-3B0B-4F78-A1B9-A89F19576764}"/>
              </a:ext>
            </a:extLst>
          </p:cNvPr>
          <p:cNvSpPr>
            <a:spLocks/>
          </p:cNvSpPr>
          <p:nvPr/>
        </p:nvSpPr>
        <p:spPr bwMode="auto">
          <a:xfrm flipV="1">
            <a:off x="2411606" y="2397588"/>
            <a:ext cx="234411" cy="45719"/>
          </a:xfrm>
          <a:custGeom>
            <a:avLst/>
            <a:gdLst>
              <a:gd name="T0" fmla="*/ 0 w 193"/>
              <a:gd name="T1" fmla="*/ 0 h 1"/>
              <a:gd name="T2" fmla="*/ 144 w 193"/>
              <a:gd name="T3" fmla="*/ 0 h 1"/>
              <a:gd name="T4" fmla="*/ 192 w 193"/>
              <a:gd name="T5" fmla="*/ 0 h 1"/>
              <a:gd name="T6" fmla="*/ 0 60000 65536"/>
              <a:gd name="T7" fmla="*/ 0 60000 65536"/>
              <a:gd name="T8" fmla="*/ 0 60000 65536"/>
              <a:gd name="T9" fmla="*/ 0 w 193"/>
              <a:gd name="T10" fmla="*/ 0 h 1"/>
              <a:gd name="T11" fmla="*/ 193 w 193"/>
              <a:gd name="T12" fmla="*/ 1 h 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3" h="1">
                <a:moveTo>
                  <a:pt x="0" y="0"/>
                </a:moveTo>
                <a:lnTo>
                  <a:pt x="144" y="0"/>
                </a:lnTo>
                <a:lnTo>
                  <a:pt x="19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3" name="Rectangle 36">
            <a:extLst>
              <a:ext uri="{FF2B5EF4-FFF2-40B4-BE49-F238E27FC236}">
                <a16:creationId xmlns:a16="http://schemas.microsoft.com/office/drawing/2014/main" id="{0B6F0E2C-84FD-44C8-9D8D-D0C5D3521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376" y="2200866"/>
            <a:ext cx="579543" cy="99039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4" name="Rectangle 37">
            <a:extLst>
              <a:ext uri="{FF2B5EF4-FFF2-40B4-BE49-F238E27FC236}">
                <a16:creationId xmlns:a16="http://schemas.microsoft.com/office/drawing/2014/main" id="{743FA615-5816-4E9B-A204-C1158117A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5930" y="2298899"/>
            <a:ext cx="337332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5" name="Rectangle 38">
            <a:extLst>
              <a:ext uri="{FF2B5EF4-FFF2-40B4-BE49-F238E27FC236}">
                <a16:creationId xmlns:a16="http://schemas.microsoft.com/office/drawing/2014/main" id="{C0C18B3B-8E7B-4265-8E78-6B7E46CC3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501" y="2456943"/>
            <a:ext cx="271609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endParaRPr lang="en-US" sz="688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6" name="Rectangle 39">
            <a:extLst>
              <a:ext uri="{FF2B5EF4-FFF2-40B4-BE49-F238E27FC236}">
                <a16:creationId xmlns:a16="http://schemas.microsoft.com/office/drawing/2014/main" id="{EC741D81-FE9D-45B1-A099-441F57ADB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094" y="2931789"/>
            <a:ext cx="419085" cy="21520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25" dirty="0">
                <a:solidFill>
                  <a:schemeClr val="tx1"/>
                </a:solidFill>
                <a:latin typeface="18 VAG Rounded Light   02390" pitchFamily="2" charset="0"/>
              </a:rPr>
              <a:t>IMEM</a:t>
            </a:r>
          </a:p>
        </p:txBody>
      </p:sp>
      <p:sp>
        <p:nvSpPr>
          <p:cNvPr id="87" name="Rectangle 36">
            <a:extLst>
              <a:ext uri="{FF2B5EF4-FFF2-40B4-BE49-F238E27FC236}">
                <a16:creationId xmlns:a16="http://schemas.microsoft.com/office/drawing/2014/main" id="{392B52C4-4427-4763-B534-39F324320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120" y="2361974"/>
            <a:ext cx="645166" cy="99039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0" name="Rectangle 37">
            <a:extLst>
              <a:ext uri="{FF2B5EF4-FFF2-40B4-BE49-F238E27FC236}">
                <a16:creationId xmlns:a16="http://schemas.microsoft.com/office/drawing/2014/main" id="{6A77939E-F8C1-41CF-93A2-506BE4C5F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9514" y="2658753"/>
            <a:ext cx="337332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3" name="Rectangle 39">
            <a:extLst>
              <a:ext uri="{FF2B5EF4-FFF2-40B4-BE49-F238E27FC236}">
                <a16:creationId xmlns:a16="http://schemas.microsoft.com/office/drawing/2014/main" id="{6FAA8BAF-A4B5-48F3-9091-0659AA782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6085" y="3042174"/>
            <a:ext cx="481603" cy="21520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25" dirty="0">
                <a:solidFill>
                  <a:schemeClr val="tx1"/>
                </a:solidFill>
                <a:latin typeface="18 VAG Rounded Light   02390" pitchFamily="2" charset="0"/>
              </a:rPr>
              <a:t>DMEM</a:t>
            </a:r>
          </a:p>
        </p:txBody>
      </p:sp>
      <p:sp>
        <p:nvSpPr>
          <p:cNvPr id="76" name="Rectangle 40">
            <a:extLst>
              <a:ext uri="{FF2B5EF4-FFF2-40B4-BE49-F238E27FC236}">
                <a16:creationId xmlns:a16="http://schemas.microsoft.com/office/drawing/2014/main" id="{0260D353-0D8A-480D-9453-9A466D2C5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836" y="2083761"/>
            <a:ext cx="219236" cy="62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8" name="Rectangle 42">
            <a:extLst>
              <a:ext uri="{FF2B5EF4-FFF2-40B4-BE49-F238E27FC236}">
                <a16:creationId xmlns:a16="http://schemas.microsoft.com/office/drawing/2014/main" id="{F6A3B51F-83B6-4BA2-84B2-0B64BF346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3602" y="2294509"/>
            <a:ext cx="210695" cy="1767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PC</a:t>
            </a:r>
          </a:p>
        </p:txBody>
      </p:sp>
      <p:sp>
        <p:nvSpPr>
          <p:cNvPr id="79" name="Freeform 43">
            <a:extLst>
              <a:ext uri="{FF2B5EF4-FFF2-40B4-BE49-F238E27FC236}">
                <a16:creationId xmlns:a16="http://schemas.microsoft.com/office/drawing/2014/main" id="{405290FD-BF60-48AF-877D-9FEAF9BA268D}"/>
              </a:ext>
            </a:extLst>
          </p:cNvPr>
          <p:cNvSpPr>
            <a:spLocks/>
          </p:cNvSpPr>
          <p:nvPr/>
        </p:nvSpPr>
        <p:spPr bwMode="auto">
          <a:xfrm>
            <a:off x="2267967" y="2626532"/>
            <a:ext cx="83926" cy="83098"/>
          </a:xfrm>
          <a:custGeom>
            <a:avLst/>
            <a:gdLst>
              <a:gd name="T0" fmla="*/ 0 w 49"/>
              <a:gd name="T1" fmla="*/ 48 h 49"/>
              <a:gd name="T2" fmla="*/ 24 w 49"/>
              <a:gd name="T3" fmla="*/ 0 h 49"/>
              <a:gd name="T4" fmla="*/ 48 w 49"/>
              <a:gd name="T5" fmla="*/ 48 h 49"/>
              <a:gd name="T6" fmla="*/ 0 60000 65536"/>
              <a:gd name="T7" fmla="*/ 0 60000 65536"/>
              <a:gd name="T8" fmla="*/ 0 60000 65536"/>
              <a:gd name="T9" fmla="*/ 0 w 49"/>
              <a:gd name="T10" fmla="*/ 0 h 49"/>
              <a:gd name="T11" fmla="*/ 49 w 49"/>
              <a:gd name="T12" fmla="*/ 49 h 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" h="49">
                <a:moveTo>
                  <a:pt x="0" y="48"/>
                </a:moveTo>
                <a:lnTo>
                  <a:pt x="24" y="0"/>
                </a:lnTo>
                <a:lnTo>
                  <a:pt x="48" y="48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1" name="Freeform 45">
            <a:extLst>
              <a:ext uri="{FF2B5EF4-FFF2-40B4-BE49-F238E27FC236}">
                <a16:creationId xmlns:a16="http://schemas.microsoft.com/office/drawing/2014/main" id="{61B644E4-9004-44AC-8B4E-CFC2F884DC0D}"/>
              </a:ext>
            </a:extLst>
          </p:cNvPr>
          <p:cNvSpPr>
            <a:spLocks/>
          </p:cNvSpPr>
          <p:nvPr/>
        </p:nvSpPr>
        <p:spPr bwMode="auto">
          <a:xfrm>
            <a:off x="2507434" y="1839645"/>
            <a:ext cx="343106" cy="596259"/>
          </a:xfrm>
          <a:custGeom>
            <a:avLst/>
            <a:gdLst>
              <a:gd name="T0" fmla="*/ 1 w 168"/>
              <a:gd name="T1" fmla="*/ 333 h 333"/>
              <a:gd name="T2" fmla="*/ 0 w 168"/>
              <a:gd name="T3" fmla="*/ 5 h 333"/>
              <a:gd name="T4" fmla="*/ 5 w 168"/>
              <a:gd name="T5" fmla="*/ 0 h 333"/>
              <a:gd name="T6" fmla="*/ 168 w 168"/>
              <a:gd name="T7" fmla="*/ 4 h 333"/>
              <a:gd name="T8" fmla="*/ 0 60000 65536"/>
              <a:gd name="T9" fmla="*/ 0 60000 65536"/>
              <a:gd name="T10" fmla="*/ 0 60000 65536"/>
              <a:gd name="T11" fmla="*/ 0 60000 65536"/>
              <a:gd name="T12" fmla="*/ 0 w 168"/>
              <a:gd name="T13" fmla="*/ 0 h 333"/>
              <a:gd name="T14" fmla="*/ 168 w 168"/>
              <a:gd name="T15" fmla="*/ 333 h 3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8" h="333">
                <a:moveTo>
                  <a:pt x="1" y="333"/>
                </a:moveTo>
                <a:lnTo>
                  <a:pt x="0" y="5"/>
                </a:lnTo>
                <a:lnTo>
                  <a:pt x="5" y="0"/>
                </a:lnTo>
                <a:lnTo>
                  <a:pt x="168" y="4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2" name="Rectangle 42">
            <a:extLst>
              <a:ext uri="{FF2B5EF4-FFF2-40B4-BE49-F238E27FC236}">
                <a16:creationId xmlns:a16="http://schemas.microsoft.com/office/drawing/2014/main" id="{11D6AB96-FD6E-4C80-9A3E-06E6339BA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404" y="1913472"/>
            <a:ext cx="359774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pc+4</a:t>
            </a:r>
          </a:p>
        </p:txBody>
      </p:sp>
      <p:sp>
        <p:nvSpPr>
          <p:cNvPr id="88" name="Freeform 48">
            <a:extLst>
              <a:ext uri="{FF2B5EF4-FFF2-40B4-BE49-F238E27FC236}">
                <a16:creationId xmlns:a16="http://schemas.microsoft.com/office/drawing/2014/main" id="{025F4AC0-1F57-483B-B4C8-6BEC3D2E2934}"/>
              </a:ext>
            </a:extLst>
          </p:cNvPr>
          <p:cNvSpPr>
            <a:spLocks/>
          </p:cNvSpPr>
          <p:nvPr/>
        </p:nvSpPr>
        <p:spPr bwMode="auto">
          <a:xfrm>
            <a:off x="3418486" y="2348910"/>
            <a:ext cx="897416" cy="233196"/>
          </a:xfrm>
          <a:custGeom>
            <a:avLst/>
            <a:gdLst>
              <a:gd name="T0" fmla="*/ 0 w 817"/>
              <a:gd name="T1" fmla="*/ 192 h 193"/>
              <a:gd name="T2" fmla="*/ 0 w 817"/>
              <a:gd name="T3" fmla="*/ 0 h 193"/>
              <a:gd name="T4" fmla="*/ 816 w 817"/>
              <a:gd name="T5" fmla="*/ 0 h 193"/>
              <a:gd name="T6" fmla="*/ 0 60000 65536"/>
              <a:gd name="T7" fmla="*/ 0 60000 65536"/>
              <a:gd name="T8" fmla="*/ 0 60000 65536"/>
              <a:gd name="T9" fmla="*/ 0 w 817"/>
              <a:gd name="T10" fmla="*/ 0 h 193"/>
              <a:gd name="T11" fmla="*/ 817 w 817"/>
              <a:gd name="T12" fmla="*/ 193 h 1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17" h="193">
                <a:moveTo>
                  <a:pt x="0" y="192"/>
                </a:moveTo>
                <a:lnTo>
                  <a:pt x="0" y="0"/>
                </a:ln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9" name="Freeform 49">
            <a:extLst>
              <a:ext uri="{FF2B5EF4-FFF2-40B4-BE49-F238E27FC236}">
                <a16:creationId xmlns:a16="http://schemas.microsoft.com/office/drawing/2014/main" id="{082656B7-C425-4423-B0D6-AE354E75728B}"/>
              </a:ext>
            </a:extLst>
          </p:cNvPr>
          <p:cNvSpPr>
            <a:spLocks/>
          </p:cNvSpPr>
          <p:nvPr/>
        </p:nvSpPr>
        <p:spPr bwMode="auto">
          <a:xfrm>
            <a:off x="3418485" y="2571846"/>
            <a:ext cx="897416" cy="1208"/>
          </a:xfrm>
          <a:custGeom>
            <a:avLst/>
            <a:gdLst>
              <a:gd name="T0" fmla="*/ 0 w 817"/>
              <a:gd name="T1" fmla="*/ 0 h 1"/>
              <a:gd name="T2" fmla="*/ 816 w 817"/>
              <a:gd name="T3" fmla="*/ 0 h 1"/>
              <a:gd name="T4" fmla="*/ 0 60000 65536"/>
              <a:gd name="T5" fmla="*/ 0 60000 65536"/>
              <a:gd name="T6" fmla="*/ 0 w 817"/>
              <a:gd name="T7" fmla="*/ 0 h 1"/>
              <a:gd name="T8" fmla="*/ 817 w 817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17" h="1">
                <a:moveTo>
                  <a:pt x="0" y="0"/>
                </a:move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90" name="Rectangle 56">
            <a:extLst>
              <a:ext uri="{FF2B5EF4-FFF2-40B4-BE49-F238E27FC236}">
                <a16:creationId xmlns:a16="http://schemas.microsoft.com/office/drawing/2014/main" id="{68E37CBC-F7CE-4FE7-A1AF-00E0F7DBE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7025" y="2571750"/>
            <a:ext cx="640299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[24:20]</a:t>
            </a:r>
          </a:p>
        </p:txBody>
      </p:sp>
      <p:sp>
        <p:nvSpPr>
          <p:cNvPr id="91" name="Line 58">
            <a:extLst>
              <a:ext uri="{FF2B5EF4-FFF2-40B4-BE49-F238E27FC236}">
                <a16:creationId xmlns:a16="http://schemas.microsoft.com/office/drawing/2014/main" id="{A0C77963-B73E-493B-BC4D-9360CE77557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8486" y="2353742"/>
            <a:ext cx="6094" cy="174657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92" name="Freeform 61">
            <a:extLst>
              <a:ext uri="{FF2B5EF4-FFF2-40B4-BE49-F238E27FC236}">
                <a16:creationId xmlns:a16="http://schemas.microsoft.com/office/drawing/2014/main" id="{506DAC58-778E-434D-B838-C46DE7C812C1}"/>
              </a:ext>
            </a:extLst>
          </p:cNvPr>
          <p:cNvSpPr>
            <a:spLocks/>
          </p:cNvSpPr>
          <p:nvPr/>
        </p:nvSpPr>
        <p:spPr bwMode="auto">
          <a:xfrm>
            <a:off x="3420957" y="2750401"/>
            <a:ext cx="886158" cy="45719"/>
          </a:xfrm>
          <a:custGeom>
            <a:avLst/>
            <a:gdLst>
              <a:gd name="T0" fmla="*/ 0 w 817"/>
              <a:gd name="T1" fmla="*/ 0 h 1"/>
              <a:gd name="T2" fmla="*/ 816 w 817"/>
              <a:gd name="T3" fmla="*/ 0 h 1"/>
              <a:gd name="T4" fmla="*/ 0 60000 65536"/>
              <a:gd name="T5" fmla="*/ 0 60000 65536"/>
              <a:gd name="T6" fmla="*/ 0 w 817"/>
              <a:gd name="T7" fmla="*/ 0 h 1"/>
              <a:gd name="T8" fmla="*/ 817 w 817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17" h="1">
                <a:moveTo>
                  <a:pt x="0" y="0"/>
                </a:move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grpSp>
        <p:nvGrpSpPr>
          <p:cNvPr id="93" name="Group 62">
            <a:extLst>
              <a:ext uri="{FF2B5EF4-FFF2-40B4-BE49-F238E27FC236}">
                <a16:creationId xmlns:a16="http://schemas.microsoft.com/office/drawing/2014/main" id="{26CE999E-97CD-419B-8041-C80556536956}"/>
              </a:ext>
            </a:extLst>
          </p:cNvPr>
          <p:cNvGrpSpPr>
            <a:grpSpLocks/>
          </p:cNvGrpSpPr>
          <p:nvPr/>
        </p:nvGrpSpPr>
        <p:grpSpPr bwMode="auto">
          <a:xfrm>
            <a:off x="6441878" y="2374529"/>
            <a:ext cx="335748" cy="730621"/>
            <a:chOff x="4085" y="1630"/>
            <a:chExt cx="243" cy="385"/>
          </a:xfrm>
          <a:noFill/>
        </p:grpSpPr>
        <p:sp>
          <p:nvSpPr>
            <p:cNvPr id="152" name="Freeform 65">
              <a:extLst>
                <a:ext uri="{FF2B5EF4-FFF2-40B4-BE49-F238E27FC236}">
                  <a16:creationId xmlns:a16="http://schemas.microsoft.com/office/drawing/2014/main" id="{44BFF6C2-7A1C-4DE7-9168-AEF95EE26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5" y="1630"/>
              <a:ext cx="241" cy="385"/>
            </a:xfrm>
            <a:custGeom>
              <a:avLst/>
              <a:gdLst>
                <a:gd name="T0" fmla="*/ 0 w 241"/>
                <a:gd name="T1" fmla="*/ 0 h 385"/>
                <a:gd name="T2" fmla="*/ 0 w 241"/>
                <a:gd name="T3" fmla="*/ 160 h 385"/>
                <a:gd name="T4" fmla="*/ 48 w 241"/>
                <a:gd name="T5" fmla="*/ 192 h 385"/>
                <a:gd name="T6" fmla="*/ 0 w 241"/>
                <a:gd name="T7" fmla="*/ 224 h 385"/>
                <a:gd name="T8" fmla="*/ 0 w 241"/>
                <a:gd name="T9" fmla="*/ 384 h 385"/>
                <a:gd name="T10" fmla="*/ 240 w 241"/>
                <a:gd name="T11" fmla="*/ 288 h 385"/>
                <a:gd name="T12" fmla="*/ 240 w 241"/>
                <a:gd name="T13" fmla="*/ 96 h 385"/>
                <a:gd name="T14" fmla="*/ 0 w 241"/>
                <a:gd name="T15" fmla="*/ 0 h 3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1"/>
                <a:gd name="T25" fmla="*/ 0 h 385"/>
                <a:gd name="T26" fmla="*/ 241 w 241"/>
                <a:gd name="T27" fmla="*/ 385 h 38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1" h="385">
                  <a:moveTo>
                    <a:pt x="0" y="0"/>
                  </a:moveTo>
                  <a:lnTo>
                    <a:pt x="0" y="160"/>
                  </a:lnTo>
                  <a:lnTo>
                    <a:pt x="48" y="192"/>
                  </a:lnTo>
                  <a:lnTo>
                    <a:pt x="0" y="224"/>
                  </a:lnTo>
                  <a:lnTo>
                    <a:pt x="0" y="384"/>
                  </a:lnTo>
                  <a:lnTo>
                    <a:pt x="240" y="288"/>
                  </a:lnTo>
                  <a:lnTo>
                    <a:pt x="240" y="96"/>
                  </a:lnTo>
                  <a:lnTo>
                    <a:pt x="0" y="0"/>
                  </a:lnTo>
                </a:path>
              </a:pathLst>
            </a:custGeom>
            <a:grpFill/>
            <a:ln w="38100" cap="rnd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125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53" name="Rectangle 66">
              <a:extLst>
                <a:ext uri="{FF2B5EF4-FFF2-40B4-BE49-F238E27FC236}">
                  <a16:creationId xmlns:a16="http://schemas.microsoft.com/office/drawing/2014/main" id="{8B63DB52-687F-4FCB-B1B9-D25FA1D36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" y="1711"/>
              <a:ext cx="238" cy="113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125" dirty="0">
                  <a:solidFill>
                    <a:schemeClr val="tx1"/>
                  </a:solidFill>
                  <a:latin typeface="18 VAG Rounded Light   02390" pitchFamily="2" charset="0"/>
                </a:rPr>
                <a:t>ALU</a:t>
              </a:r>
            </a:p>
          </p:txBody>
        </p:sp>
      </p:grpSp>
      <p:sp>
        <p:nvSpPr>
          <p:cNvPr id="94" name="Rectangle 72">
            <a:extLst>
              <a:ext uri="{FF2B5EF4-FFF2-40B4-BE49-F238E27FC236}">
                <a16:creationId xmlns:a16="http://schemas.microsoft.com/office/drawing/2014/main" id="{E11E2148-3E95-4976-A151-72F2C32A1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9824" y="3218567"/>
            <a:ext cx="231534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clk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95" name="Rectangle 74">
            <a:extLst>
              <a:ext uri="{FF2B5EF4-FFF2-40B4-BE49-F238E27FC236}">
                <a16:creationId xmlns:a16="http://schemas.microsoft.com/office/drawing/2014/main" id="{2A4904DD-5982-4DDC-9DA8-54C055606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9083" y="1784959"/>
            <a:ext cx="877380" cy="143978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96" name="Rectangle 76">
            <a:extLst>
              <a:ext uri="{FF2B5EF4-FFF2-40B4-BE49-F238E27FC236}">
                <a16:creationId xmlns:a16="http://schemas.microsoft.com/office/drawing/2014/main" id="{10E551AE-6B38-41FA-A060-FE91ED813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1752" y="3006234"/>
            <a:ext cx="465573" cy="21520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25" dirty="0" err="1">
                <a:solidFill>
                  <a:schemeClr val="tx1"/>
                </a:solidFill>
                <a:latin typeface="18 VAG Rounded Light   02390" pitchFamily="2" charset="0"/>
              </a:rPr>
              <a:t>Reg</a:t>
            </a:r>
            <a:r>
              <a:rPr lang="en-US" sz="1125" dirty="0">
                <a:solidFill>
                  <a:schemeClr val="tx1"/>
                </a:solidFill>
                <a:latin typeface="18 VAG Rounded Light   02390" pitchFamily="2" charset="0"/>
              </a:rPr>
              <a:t> [ ]</a:t>
            </a:r>
          </a:p>
        </p:txBody>
      </p:sp>
      <p:sp>
        <p:nvSpPr>
          <p:cNvPr id="98" name="Freeform 53">
            <a:extLst>
              <a:ext uri="{FF2B5EF4-FFF2-40B4-BE49-F238E27FC236}">
                <a16:creationId xmlns:a16="http://schemas.microsoft.com/office/drawing/2014/main" id="{0D7ABEF3-269C-4686-ACE9-FE165FBC7E3A}"/>
              </a:ext>
            </a:extLst>
          </p:cNvPr>
          <p:cNvSpPr>
            <a:spLocks/>
          </p:cNvSpPr>
          <p:nvPr/>
        </p:nvSpPr>
        <p:spPr bwMode="auto">
          <a:xfrm>
            <a:off x="5204752" y="2519569"/>
            <a:ext cx="2210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99" name="Line 86">
            <a:extLst>
              <a:ext uri="{FF2B5EF4-FFF2-40B4-BE49-F238E27FC236}">
                <a16:creationId xmlns:a16="http://schemas.microsoft.com/office/drawing/2014/main" id="{511E4E4F-3048-429D-AD59-0478ACE20E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90361" y="1326057"/>
            <a:ext cx="4184" cy="101709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00" name="Line 86">
            <a:extLst>
              <a:ext uri="{FF2B5EF4-FFF2-40B4-BE49-F238E27FC236}">
                <a16:creationId xmlns:a16="http://schemas.microsoft.com/office/drawing/2014/main" id="{D0718223-F6CD-4103-9563-9D20251BA2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9178" y="1306136"/>
            <a:ext cx="4405368" cy="9924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01" name="Line 86">
            <a:extLst>
              <a:ext uri="{FF2B5EF4-FFF2-40B4-BE49-F238E27FC236}">
                <a16:creationId xmlns:a16="http://schemas.microsoft.com/office/drawing/2014/main" id="{91EC750C-5FFE-4772-A5BF-B858E2EC95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6265" y="1304531"/>
            <a:ext cx="5656" cy="7308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02" name="Freeform 53">
            <a:extLst>
              <a:ext uri="{FF2B5EF4-FFF2-40B4-BE49-F238E27FC236}">
                <a16:creationId xmlns:a16="http://schemas.microsoft.com/office/drawing/2014/main" id="{06052B64-C7FC-409C-8330-D3B41C34C934}"/>
              </a:ext>
            </a:extLst>
          </p:cNvPr>
          <p:cNvSpPr>
            <a:spLocks/>
          </p:cNvSpPr>
          <p:nvPr/>
        </p:nvSpPr>
        <p:spPr bwMode="auto">
          <a:xfrm flipV="1">
            <a:off x="3689177" y="2005856"/>
            <a:ext cx="627556" cy="29488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03" name="Freeform 43">
            <a:extLst>
              <a:ext uri="{FF2B5EF4-FFF2-40B4-BE49-F238E27FC236}">
                <a16:creationId xmlns:a16="http://schemas.microsoft.com/office/drawing/2014/main" id="{7FE222B9-AE92-4F55-B75A-B1A08A58FB6D}"/>
              </a:ext>
            </a:extLst>
          </p:cNvPr>
          <p:cNvSpPr>
            <a:spLocks/>
          </p:cNvSpPr>
          <p:nvPr/>
        </p:nvSpPr>
        <p:spPr bwMode="auto">
          <a:xfrm>
            <a:off x="4900095" y="3138899"/>
            <a:ext cx="83926" cy="83098"/>
          </a:xfrm>
          <a:custGeom>
            <a:avLst/>
            <a:gdLst>
              <a:gd name="T0" fmla="*/ 0 w 49"/>
              <a:gd name="T1" fmla="*/ 48 h 49"/>
              <a:gd name="T2" fmla="*/ 24 w 49"/>
              <a:gd name="T3" fmla="*/ 0 h 49"/>
              <a:gd name="T4" fmla="*/ 48 w 49"/>
              <a:gd name="T5" fmla="*/ 48 h 49"/>
              <a:gd name="T6" fmla="*/ 0 60000 65536"/>
              <a:gd name="T7" fmla="*/ 0 60000 65536"/>
              <a:gd name="T8" fmla="*/ 0 60000 65536"/>
              <a:gd name="T9" fmla="*/ 0 w 49"/>
              <a:gd name="T10" fmla="*/ 0 h 49"/>
              <a:gd name="T11" fmla="*/ 49 w 49"/>
              <a:gd name="T12" fmla="*/ 49 h 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" h="49">
                <a:moveTo>
                  <a:pt x="0" y="48"/>
                </a:moveTo>
                <a:lnTo>
                  <a:pt x="24" y="0"/>
                </a:lnTo>
                <a:lnTo>
                  <a:pt x="48" y="48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9" name="Line 85">
            <a:extLst>
              <a:ext uri="{FF2B5EF4-FFF2-40B4-BE49-F238E27FC236}">
                <a16:creationId xmlns:a16="http://schemas.microsoft.com/office/drawing/2014/main" id="{2FAB5AEE-1C73-47C5-A2C2-CCB8E298CF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42057" y="3238303"/>
            <a:ext cx="0" cy="14366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0" name="Rectangle 56">
            <a:extLst>
              <a:ext uri="{FF2B5EF4-FFF2-40B4-BE49-F238E27FC236}">
                <a16:creationId xmlns:a16="http://schemas.microsoft.com/office/drawing/2014/main" id="{4FB05D05-78A7-439F-9B29-CBB7FA472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7025" y="2367495"/>
            <a:ext cx="592209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[19:15]</a:t>
            </a:r>
          </a:p>
        </p:txBody>
      </p:sp>
      <p:sp>
        <p:nvSpPr>
          <p:cNvPr id="131" name="Rectangle 56">
            <a:extLst>
              <a:ext uri="{FF2B5EF4-FFF2-40B4-BE49-F238E27FC236}">
                <a16:creationId xmlns:a16="http://schemas.microsoft.com/office/drawing/2014/main" id="{0D5748A3-0C90-4C5F-A672-B64CBE67B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6138" y="2147183"/>
            <a:ext cx="518471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[11:7]</a:t>
            </a:r>
          </a:p>
        </p:txBody>
      </p:sp>
      <p:sp>
        <p:nvSpPr>
          <p:cNvPr id="133" name="Rectangle 76">
            <a:extLst>
              <a:ext uri="{FF2B5EF4-FFF2-40B4-BE49-F238E27FC236}">
                <a16:creationId xmlns:a16="http://schemas.microsoft.com/office/drawing/2014/main" id="{B0AC7351-7FB7-40CD-9034-592301F62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4574" y="2700870"/>
            <a:ext cx="417483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AddrB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4" name="Rectangle 76">
            <a:extLst>
              <a:ext uri="{FF2B5EF4-FFF2-40B4-BE49-F238E27FC236}">
                <a16:creationId xmlns:a16="http://schemas.microsoft.com/office/drawing/2014/main" id="{BEBE2F27-9BA7-4A07-9739-CDD3C31C3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4574" y="2462745"/>
            <a:ext cx="422291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AddrA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6" name="Rectangle 76">
            <a:extLst>
              <a:ext uri="{FF2B5EF4-FFF2-40B4-BE49-F238E27FC236}">
                <a16:creationId xmlns:a16="http://schemas.microsoft.com/office/drawing/2014/main" id="{80869AEB-098A-4ACF-933F-6CF114420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0085" y="2449068"/>
            <a:ext cx="417483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DataA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8" name="Rectangle 76">
            <a:extLst>
              <a:ext uri="{FF2B5EF4-FFF2-40B4-BE49-F238E27FC236}">
                <a16:creationId xmlns:a16="http://schemas.microsoft.com/office/drawing/2014/main" id="{B8EFE784-8671-421E-AA55-30B7A0C36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0085" y="2743028"/>
            <a:ext cx="40786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DataB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9" name="Rectangle 76">
            <a:extLst>
              <a:ext uri="{FF2B5EF4-FFF2-40B4-BE49-F238E27FC236}">
                <a16:creationId xmlns:a16="http://schemas.microsoft.com/office/drawing/2014/main" id="{5B9E3BDB-7878-404E-8CE9-C90D6DCEC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432" y="2250926"/>
            <a:ext cx="42389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AddrD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2" name="Rectangle 76">
            <a:extLst>
              <a:ext uri="{FF2B5EF4-FFF2-40B4-BE49-F238E27FC236}">
                <a16:creationId xmlns:a16="http://schemas.microsoft.com/office/drawing/2014/main" id="{842CC90C-1869-4F95-88CB-CB0BB95BF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4574" y="1939426"/>
            <a:ext cx="41908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DataD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3" name="Rectangle 72">
            <a:extLst>
              <a:ext uri="{FF2B5EF4-FFF2-40B4-BE49-F238E27FC236}">
                <a16:creationId xmlns:a16="http://schemas.microsoft.com/office/drawing/2014/main" id="{15CCE4F7-851D-4A77-8654-0352F472D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3287" y="2146999"/>
            <a:ext cx="250770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alu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5" name="Rectangle 76">
            <a:extLst>
              <a:ext uri="{FF2B5EF4-FFF2-40B4-BE49-F238E27FC236}">
                <a16:creationId xmlns:a16="http://schemas.microsoft.com/office/drawing/2014/main" id="{D0936E18-FFDA-4F03-833B-71551A07E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91" y="1851603"/>
            <a:ext cx="356568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R[rs1]</a:t>
            </a:r>
          </a:p>
        </p:txBody>
      </p:sp>
      <p:sp>
        <p:nvSpPr>
          <p:cNvPr id="147" name="Rectangle 76">
            <a:extLst>
              <a:ext uri="{FF2B5EF4-FFF2-40B4-BE49-F238E27FC236}">
                <a16:creationId xmlns:a16="http://schemas.microsoft.com/office/drawing/2014/main" id="{E734EC37-4805-4659-87EC-345910149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6952" y="3402134"/>
            <a:ext cx="380613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R[rs2]</a:t>
            </a:r>
          </a:p>
        </p:txBody>
      </p:sp>
      <p:sp>
        <p:nvSpPr>
          <p:cNvPr id="151" name="Freeform 53">
            <a:extLst>
              <a:ext uri="{FF2B5EF4-FFF2-40B4-BE49-F238E27FC236}">
                <a16:creationId xmlns:a16="http://schemas.microsoft.com/office/drawing/2014/main" id="{2F97B989-C9BE-4B1C-81F7-39C537E85170}"/>
              </a:ext>
            </a:extLst>
          </p:cNvPr>
          <p:cNvSpPr>
            <a:spLocks/>
          </p:cNvSpPr>
          <p:nvPr/>
        </p:nvSpPr>
        <p:spPr bwMode="auto">
          <a:xfrm>
            <a:off x="5216002" y="2879877"/>
            <a:ext cx="211501" cy="53913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D285805-23B3-4B9E-B1A8-68D5489D9B73}"/>
              </a:ext>
            </a:extLst>
          </p:cNvPr>
          <p:cNvGrpSpPr/>
          <p:nvPr/>
        </p:nvGrpSpPr>
        <p:grpSpPr>
          <a:xfrm>
            <a:off x="1513485" y="3224724"/>
            <a:ext cx="6622666" cy="1404424"/>
            <a:chOff x="1442576" y="4186417"/>
            <a:chExt cx="10596266" cy="2247080"/>
          </a:xfrm>
          <a:noFill/>
        </p:grpSpPr>
        <p:sp>
          <p:nvSpPr>
            <p:cNvPr id="156" name="Rectangle 74">
              <a:extLst>
                <a:ext uri="{FF2B5EF4-FFF2-40B4-BE49-F238E27FC236}">
                  <a16:creationId xmlns:a16="http://schemas.microsoft.com/office/drawing/2014/main" id="{EEB79B59-4862-4AFE-9178-8FA7B8F33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2576" y="5548410"/>
              <a:ext cx="10596266" cy="885087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125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57" name="Rectangle 39">
              <a:extLst>
                <a:ext uri="{FF2B5EF4-FFF2-40B4-BE49-F238E27FC236}">
                  <a16:creationId xmlns:a16="http://schemas.microsoft.com/office/drawing/2014/main" id="{DBBFBA2A-FF83-409C-97E7-E677BD5AB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851" y="6069327"/>
              <a:ext cx="1339950" cy="344325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125" dirty="0">
                  <a:solidFill>
                    <a:schemeClr val="tx1"/>
                  </a:solidFill>
                  <a:latin typeface="18 VAG Rounded Light   02390" pitchFamily="2" charset="0"/>
                </a:rPr>
                <a:t>Control logic</a:t>
              </a:r>
            </a:p>
          </p:txBody>
        </p: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F46B2570-F707-4A3E-9A57-919613BFF4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23755" y="4186417"/>
              <a:ext cx="0" cy="1306503"/>
            </a:xfrm>
            <a:prstGeom prst="straightConnector1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AF3EB63-580D-4265-98D4-D7C0A4A53A43}"/>
              </a:ext>
            </a:extLst>
          </p:cNvPr>
          <p:cNvGrpSpPr/>
          <p:nvPr/>
        </p:nvGrpSpPr>
        <p:grpSpPr>
          <a:xfrm>
            <a:off x="6140789" y="2797994"/>
            <a:ext cx="173296" cy="458658"/>
            <a:chOff x="5791200" y="1352550"/>
            <a:chExt cx="152400" cy="533400"/>
          </a:xfrm>
        </p:grpSpPr>
        <p:sp>
          <p:nvSpPr>
            <p:cNvPr id="105" name="Trapezoid 104">
              <a:extLst>
                <a:ext uri="{FF2B5EF4-FFF2-40B4-BE49-F238E27FC236}">
                  <a16:creationId xmlns:a16="http://schemas.microsoft.com/office/drawing/2014/main" id="{18ADDF91-FB7E-4640-8CB1-5EA94638B1A7}"/>
                </a:ext>
              </a:extLst>
            </p:cNvPr>
            <p:cNvSpPr/>
            <p:nvPr/>
          </p:nvSpPr>
          <p:spPr>
            <a:xfrm rot="5400000">
              <a:off x="5600700" y="1543050"/>
              <a:ext cx="533400" cy="152400"/>
            </a:xfrm>
            <a:prstGeom prst="trapezoid">
              <a:avLst>
                <a:gd name="adj" fmla="val 62709"/>
              </a:avLst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375">
                <a:latin typeface="18 VAG Rounded Light   02390" pitchFamily="2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5AE6B79-F2FB-4EE4-95D7-8E26017BC478}"/>
                </a:ext>
              </a:extLst>
            </p:cNvPr>
            <p:cNvSpPr txBox="1"/>
            <p:nvPr/>
          </p:nvSpPr>
          <p:spPr>
            <a:xfrm>
              <a:off x="5807075" y="1390650"/>
              <a:ext cx="76200" cy="156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75" dirty="0">
                  <a:solidFill>
                    <a:schemeClr val="tx1"/>
                  </a:solidFill>
                  <a:latin typeface="18 VAG Rounded Light   02390" pitchFamily="2" charset="0"/>
                </a:rPr>
                <a:t>0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2EE3FAD-7B79-4A07-B9F8-A46307B0CB49}"/>
                </a:ext>
              </a:extLst>
            </p:cNvPr>
            <p:cNvSpPr txBox="1"/>
            <p:nvPr/>
          </p:nvSpPr>
          <p:spPr>
            <a:xfrm>
              <a:off x="5821935" y="1638300"/>
              <a:ext cx="35244" cy="1565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75" dirty="0">
                  <a:solidFill>
                    <a:schemeClr val="tx1"/>
                  </a:solidFill>
                  <a:latin typeface="18 VAG Rounded Light   02390" pitchFamily="2" charset="0"/>
                </a:rPr>
                <a:t>1</a:t>
              </a:r>
            </a:p>
          </p:txBody>
        </p:sp>
      </p:grpSp>
      <p:sp>
        <p:nvSpPr>
          <p:cNvPr id="108" name="Freeform 53">
            <a:extLst>
              <a:ext uri="{FF2B5EF4-FFF2-40B4-BE49-F238E27FC236}">
                <a16:creationId xmlns:a16="http://schemas.microsoft.com/office/drawing/2014/main" id="{2E7DA787-8E69-4B24-BB67-8D5C09A4779B}"/>
              </a:ext>
            </a:extLst>
          </p:cNvPr>
          <p:cNvSpPr>
            <a:spLocks/>
          </p:cNvSpPr>
          <p:nvPr/>
        </p:nvSpPr>
        <p:spPr bwMode="auto">
          <a:xfrm flipV="1">
            <a:off x="6032030" y="3095805"/>
            <a:ext cx="1231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109" name="Line 86">
            <a:extLst>
              <a:ext uri="{FF2B5EF4-FFF2-40B4-BE49-F238E27FC236}">
                <a16:creationId xmlns:a16="http://schemas.microsoft.com/office/drawing/2014/main" id="{32C18C58-FEB1-4AB0-AEF5-262D760AF4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8769" y="3156274"/>
            <a:ext cx="4" cy="4386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10" name="Freeform 53">
            <a:extLst>
              <a:ext uri="{FF2B5EF4-FFF2-40B4-BE49-F238E27FC236}">
                <a16:creationId xmlns:a16="http://schemas.microsoft.com/office/drawing/2014/main" id="{55F78D96-4983-4084-9955-EE2C7CFA2811}"/>
              </a:ext>
            </a:extLst>
          </p:cNvPr>
          <p:cNvSpPr>
            <a:spLocks/>
          </p:cNvSpPr>
          <p:nvPr/>
        </p:nvSpPr>
        <p:spPr bwMode="auto">
          <a:xfrm>
            <a:off x="6336449" y="2998676"/>
            <a:ext cx="108617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A866699-37AD-47C7-ADE3-3570AD42108C}"/>
              </a:ext>
            </a:extLst>
          </p:cNvPr>
          <p:cNvCxnSpPr>
            <a:cxnSpLocks/>
          </p:cNvCxnSpPr>
          <p:nvPr/>
        </p:nvCxnSpPr>
        <p:spPr bwMode="auto">
          <a:xfrm flipV="1">
            <a:off x="6221587" y="3212637"/>
            <a:ext cx="5850" cy="84637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ectangle 39">
            <a:extLst>
              <a:ext uri="{FF2B5EF4-FFF2-40B4-BE49-F238E27FC236}">
                <a16:creationId xmlns:a16="http://schemas.microsoft.com/office/drawing/2014/main" id="{6A9E40A1-4BFA-4670-9061-920A4875E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0652" y="4071147"/>
            <a:ext cx="334126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Bsel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 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C2EC051-7E6C-4880-81E9-5628FAEB3331}"/>
              </a:ext>
            </a:extLst>
          </p:cNvPr>
          <p:cNvGrpSpPr/>
          <p:nvPr/>
        </p:nvGrpSpPr>
        <p:grpSpPr>
          <a:xfrm>
            <a:off x="3815096" y="3228757"/>
            <a:ext cx="521515" cy="717808"/>
            <a:chOff x="3789405" y="3105151"/>
            <a:chExt cx="533400" cy="762000"/>
          </a:xfrm>
        </p:grpSpPr>
        <p:sp>
          <p:nvSpPr>
            <p:cNvPr id="113" name="Trapezoid 112">
              <a:extLst>
                <a:ext uri="{FF2B5EF4-FFF2-40B4-BE49-F238E27FC236}">
                  <a16:creationId xmlns:a16="http://schemas.microsoft.com/office/drawing/2014/main" id="{E7D1C109-C137-4804-B832-2BBC518CCECD}"/>
                </a:ext>
              </a:extLst>
            </p:cNvPr>
            <p:cNvSpPr/>
            <p:nvPr/>
          </p:nvSpPr>
          <p:spPr>
            <a:xfrm rot="5400000">
              <a:off x="3675105" y="3219451"/>
              <a:ext cx="762000" cy="533400"/>
            </a:xfrm>
            <a:prstGeom prst="trapezoid">
              <a:avLst>
                <a:gd name="adj" fmla="val 30656"/>
              </a:avLst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040" dirty="0">
                <a:latin typeface="18 VAG Rounded Light   02390" pitchFamily="2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AF28F40-BC89-43E7-986F-17C0BB46A989}"/>
                </a:ext>
              </a:extLst>
            </p:cNvPr>
            <p:cNvSpPr txBox="1"/>
            <p:nvPr/>
          </p:nvSpPr>
          <p:spPr>
            <a:xfrm>
              <a:off x="3818311" y="3253521"/>
              <a:ext cx="502026" cy="4655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25" dirty="0" err="1">
                  <a:solidFill>
                    <a:schemeClr val="tx1"/>
                  </a:solidFill>
                  <a:latin typeface="18 VAG Rounded Light   02390" pitchFamily="2" charset="0"/>
                </a:rPr>
                <a:t>Imm</a:t>
              </a:r>
              <a:r>
                <a:rPr lang="en-US" sz="1125" dirty="0">
                  <a:solidFill>
                    <a:schemeClr val="tx1"/>
                  </a:solidFill>
                  <a:latin typeface="18 VAG Rounded Light   02390" pitchFamily="2" charset="0"/>
                </a:rPr>
                <a:t>.</a:t>
              </a:r>
            </a:p>
            <a:p>
              <a:r>
                <a:rPr lang="en-US" sz="1125" dirty="0">
                  <a:solidFill>
                    <a:schemeClr val="tx1"/>
                  </a:solidFill>
                  <a:latin typeface="18 VAG Rounded Light   02390" pitchFamily="2" charset="0"/>
                </a:rPr>
                <a:t>Gen</a:t>
              </a:r>
            </a:p>
          </p:txBody>
        </p:sp>
      </p:grpSp>
      <p:sp>
        <p:nvSpPr>
          <p:cNvPr id="117" name="Rectangle 56">
            <a:extLst>
              <a:ext uri="{FF2B5EF4-FFF2-40B4-BE49-F238E27FC236}">
                <a16:creationId xmlns:a16="http://schemas.microsoft.com/office/drawing/2014/main" id="{2249A50E-7A3E-4E2E-ADAB-AEDBD4796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3009" y="3305554"/>
            <a:ext cx="430307" cy="3498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b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</a:b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[31:20]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5CBFAB8-68CC-4C39-9B66-F81892878DC4}"/>
              </a:ext>
            </a:extLst>
          </p:cNvPr>
          <p:cNvCxnSpPr>
            <a:cxnSpLocks/>
            <a:endCxn id="113" idx="3"/>
          </p:cNvCxnSpPr>
          <p:nvPr/>
        </p:nvCxnSpPr>
        <p:spPr bwMode="auto">
          <a:xfrm flipH="1" flipV="1">
            <a:off x="4075854" y="3866628"/>
            <a:ext cx="5942" cy="17137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Rectangle 39">
            <a:extLst>
              <a:ext uri="{FF2B5EF4-FFF2-40B4-BE49-F238E27FC236}">
                <a16:creationId xmlns:a16="http://schemas.microsoft.com/office/drawing/2014/main" id="{2AAE59D5-8D07-45E8-A576-A1A128816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7101" y="4118331"/>
            <a:ext cx="484809" cy="34985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ImmSel</a:t>
            </a:r>
            <a:b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</a:b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1" name="Freeform 61">
            <a:extLst>
              <a:ext uri="{FF2B5EF4-FFF2-40B4-BE49-F238E27FC236}">
                <a16:creationId xmlns:a16="http://schemas.microsoft.com/office/drawing/2014/main" id="{561FDB16-26A8-4D93-A7EA-91551376733D}"/>
              </a:ext>
            </a:extLst>
          </p:cNvPr>
          <p:cNvSpPr>
            <a:spLocks/>
          </p:cNvSpPr>
          <p:nvPr/>
        </p:nvSpPr>
        <p:spPr bwMode="auto">
          <a:xfrm>
            <a:off x="3432995" y="3587660"/>
            <a:ext cx="382101" cy="45719"/>
          </a:xfrm>
          <a:custGeom>
            <a:avLst/>
            <a:gdLst>
              <a:gd name="T0" fmla="*/ 0 w 817"/>
              <a:gd name="T1" fmla="*/ 0 h 1"/>
              <a:gd name="T2" fmla="*/ 816 w 817"/>
              <a:gd name="T3" fmla="*/ 0 h 1"/>
              <a:gd name="T4" fmla="*/ 0 60000 65536"/>
              <a:gd name="T5" fmla="*/ 0 60000 65536"/>
              <a:gd name="T6" fmla="*/ 0 w 817"/>
              <a:gd name="T7" fmla="*/ 0 h 1"/>
              <a:gd name="T8" fmla="*/ 817 w 817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17" h="1">
                <a:moveTo>
                  <a:pt x="0" y="0"/>
                </a:move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2" name="Line 85">
            <a:extLst>
              <a:ext uri="{FF2B5EF4-FFF2-40B4-BE49-F238E27FC236}">
                <a16:creationId xmlns:a16="http://schemas.microsoft.com/office/drawing/2014/main" id="{3F1BF7E2-7C78-4F8B-9A36-3519990D51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8496" y="3589761"/>
            <a:ext cx="1663521" cy="5208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15" name="Rectangle 76">
            <a:extLst>
              <a:ext uri="{FF2B5EF4-FFF2-40B4-BE49-F238E27FC236}">
                <a16:creationId xmlns:a16="http://schemas.microsoft.com/office/drawing/2014/main" id="{A5647F8A-FB34-4267-AAF7-A2E76C642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9306" y="2428254"/>
            <a:ext cx="40786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DataB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16" name="Line 86">
            <a:extLst>
              <a:ext uri="{FF2B5EF4-FFF2-40B4-BE49-F238E27FC236}">
                <a16:creationId xmlns:a16="http://schemas.microsoft.com/office/drawing/2014/main" id="{D81ADB33-0737-4505-86BF-6075792AEA0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11381" y="2343150"/>
            <a:ext cx="7898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4D355E3-C505-42B1-8BF7-7EEE182B682E}"/>
              </a:ext>
            </a:extLst>
          </p:cNvPr>
          <p:cNvCxnSpPr>
            <a:cxnSpLocks/>
          </p:cNvCxnSpPr>
          <p:nvPr/>
        </p:nvCxnSpPr>
        <p:spPr bwMode="auto">
          <a:xfrm flipV="1">
            <a:off x="7228485" y="3362681"/>
            <a:ext cx="6734" cy="69633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5" name="Rectangle 39">
            <a:extLst>
              <a:ext uri="{FF2B5EF4-FFF2-40B4-BE49-F238E27FC236}">
                <a16:creationId xmlns:a16="http://schemas.microsoft.com/office/drawing/2014/main" id="{F439F464-9A64-4DB9-B566-D2B0B2979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0859" y="4105031"/>
            <a:ext cx="431909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WBSel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8" name="Trapezoid 127">
            <a:extLst>
              <a:ext uri="{FF2B5EF4-FFF2-40B4-BE49-F238E27FC236}">
                <a16:creationId xmlns:a16="http://schemas.microsoft.com/office/drawing/2014/main" id="{EFB53943-9D5C-441E-9153-FEBBA539F621}"/>
              </a:ext>
            </a:extLst>
          </p:cNvPr>
          <p:cNvSpPr/>
          <p:nvPr/>
        </p:nvSpPr>
        <p:spPr>
          <a:xfrm rot="5400000">
            <a:off x="7537457" y="2107661"/>
            <a:ext cx="778862" cy="181697"/>
          </a:xfrm>
          <a:prstGeom prst="trapezoid">
            <a:avLst>
              <a:gd name="adj" fmla="val 62709"/>
            </a:avLst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375">
              <a:latin typeface="18 VAG Rounded Light   02390" pitchFamily="2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F3EBA22-51DF-47CF-85F0-CFCAFA0BF558}"/>
              </a:ext>
            </a:extLst>
          </p:cNvPr>
          <p:cNvSpPr txBox="1"/>
          <p:nvPr/>
        </p:nvSpPr>
        <p:spPr>
          <a:xfrm>
            <a:off x="7868426" y="2374378"/>
            <a:ext cx="86648" cy="1346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09BB171-C87D-4A89-B6D1-3A7C9C58284D}"/>
              </a:ext>
            </a:extLst>
          </p:cNvPr>
          <p:cNvSpPr txBox="1"/>
          <p:nvPr/>
        </p:nvSpPr>
        <p:spPr>
          <a:xfrm>
            <a:off x="7868426" y="2152754"/>
            <a:ext cx="40076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1</a:t>
            </a:r>
          </a:p>
        </p:txBody>
      </p:sp>
      <p:sp>
        <p:nvSpPr>
          <p:cNvPr id="137" name="Line 86">
            <a:extLst>
              <a:ext uri="{FF2B5EF4-FFF2-40B4-BE49-F238E27FC236}">
                <a16:creationId xmlns:a16="http://schemas.microsoft.com/office/drawing/2014/main" id="{2EA22C46-0124-4DA4-B204-7AA1DCDA36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55010" y="2446890"/>
            <a:ext cx="183075" cy="2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 type="triangl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0" name="Line 86">
            <a:extLst>
              <a:ext uri="{FF2B5EF4-FFF2-40B4-BE49-F238E27FC236}">
                <a16:creationId xmlns:a16="http://schemas.microsoft.com/office/drawing/2014/main" id="{740B9511-F327-46DC-B0FE-EEA617577E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8980" y="1123950"/>
            <a:ext cx="1542" cy="1629043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1" name="Line 86">
            <a:extLst>
              <a:ext uri="{FF2B5EF4-FFF2-40B4-BE49-F238E27FC236}">
                <a16:creationId xmlns:a16="http://schemas.microsoft.com/office/drawing/2014/main" id="{A7F2C532-A968-4CAD-9F64-C276386571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3848" y="2196462"/>
            <a:ext cx="932468" cy="3099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 type="triangl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4" name="Rectangle 39">
            <a:extLst>
              <a:ext uri="{FF2B5EF4-FFF2-40B4-BE49-F238E27FC236}">
                <a16:creationId xmlns:a16="http://schemas.microsoft.com/office/drawing/2014/main" id="{4E2EB9BB-0452-464A-85CC-9C8CEE53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669" y="4115743"/>
            <a:ext cx="555340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MemRW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3" name="Rectangle 72">
            <a:extLst>
              <a:ext uri="{FF2B5EF4-FFF2-40B4-BE49-F238E27FC236}">
                <a16:creationId xmlns:a16="http://schemas.microsoft.com/office/drawing/2014/main" id="{935851EE-D663-4C9C-9CF4-2B23F49EB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3557" y="3337218"/>
            <a:ext cx="231534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clk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4" name="Freeform 43">
            <a:extLst>
              <a:ext uri="{FF2B5EF4-FFF2-40B4-BE49-F238E27FC236}">
                <a16:creationId xmlns:a16="http://schemas.microsoft.com/office/drawing/2014/main" id="{25970377-6E78-48A2-9C9A-6DAFC5D5988E}"/>
              </a:ext>
            </a:extLst>
          </p:cNvPr>
          <p:cNvSpPr>
            <a:spLocks/>
          </p:cNvSpPr>
          <p:nvPr/>
        </p:nvSpPr>
        <p:spPr bwMode="auto">
          <a:xfrm>
            <a:off x="7483828" y="3257550"/>
            <a:ext cx="83926" cy="83098"/>
          </a:xfrm>
          <a:custGeom>
            <a:avLst/>
            <a:gdLst>
              <a:gd name="T0" fmla="*/ 0 w 49"/>
              <a:gd name="T1" fmla="*/ 48 h 49"/>
              <a:gd name="T2" fmla="*/ 24 w 49"/>
              <a:gd name="T3" fmla="*/ 0 h 49"/>
              <a:gd name="T4" fmla="*/ 48 w 49"/>
              <a:gd name="T5" fmla="*/ 48 h 49"/>
              <a:gd name="T6" fmla="*/ 0 60000 65536"/>
              <a:gd name="T7" fmla="*/ 0 60000 65536"/>
              <a:gd name="T8" fmla="*/ 0 60000 65536"/>
              <a:gd name="T9" fmla="*/ 0 w 49"/>
              <a:gd name="T10" fmla="*/ 0 h 49"/>
              <a:gd name="T11" fmla="*/ 49 w 49"/>
              <a:gd name="T12" fmla="*/ 49 h 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" h="49">
                <a:moveTo>
                  <a:pt x="0" y="48"/>
                </a:moveTo>
                <a:lnTo>
                  <a:pt x="24" y="0"/>
                </a:lnTo>
                <a:lnTo>
                  <a:pt x="48" y="48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6" name="Line 85">
            <a:extLst>
              <a:ext uri="{FF2B5EF4-FFF2-40B4-BE49-F238E27FC236}">
                <a16:creationId xmlns:a16="http://schemas.microsoft.com/office/drawing/2014/main" id="{7AB62058-19FC-4A3F-BBB3-6ED42AF96F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33285" y="3333750"/>
            <a:ext cx="0" cy="14366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CDCAE83F-2209-4EC0-878A-785CF6AB7EC1}"/>
              </a:ext>
            </a:extLst>
          </p:cNvPr>
          <p:cNvCxnSpPr>
            <a:cxnSpLocks/>
          </p:cNvCxnSpPr>
          <p:nvPr/>
        </p:nvCxnSpPr>
        <p:spPr bwMode="auto">
          <a:xfrm flipV="1">
            <a:off x="7924189" y="2512908"/>
            <a:ext cx="9724" cy="154610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6" name="Trapezoid 145">
            <a:extLst>
              <a:ext uri="{FF2B5EF4-FFF2-40B4-BE49-F238E27FC236}">
                <a16:creationId xmlns:a16="http://schemas.microsoft.com/office/drawing/2014/main" id="{7EFFA162-8B82-4164-9164-F9F0F719FB72}"/>
              </a:ext>
            </a:extLst>
          </p:cNvPr>
          <p:cNvSpPr/>
          <p:nvPr/>
        </p:nvSpPr>
        <p:spPr>
          <a:xfrm rot="5400000">
            <a:off x="5992459" y="2408173"/>
            <a:ext cx="458658" cy="173296"/>
          </a:xfrm>
          <a:prstGeom prst="trapezoid">
            <a:avLst>
              <a:gd name="adj" fmla="val 62709"/>
            </a:avLst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375">
              <a:latin typeface="18 VAG Rounded Light   02390" pitchFamily="2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56D9889-5B10-49F6-BC6A-F968CDEE142E}"/>
              </a:ext>
            </a:extLst>
          </p:cNvPr>
          <p:cNvSpPr txBox="1"/>
          <p:nvPr/>
        </p:nvSpPr>
        <p:spPr>
          <a:xfrm>
            <a:off x="6165481" y="2526778"/>
            <a:ext cx="86648" cy="1346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6469D3A-2243-482E-B687-BCAE3AA4767B}"/>
              </a:ext>
            </a:extLst>
          </p:cNvPr>
          <p:cNvSpPr txBox="1"/>
          <p:nvPr/>
        </p:nvSpPr>
        <p:spPr>
          <a:xfrm>
            <a:off x="6165481" y="2305154"/>
            <a:ext cx="40076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1</a:t>
            </a:r>
          </a:p>
        </p:txBody>
      </p:sp>
      <p:sp>
        <p:nvSpPr>
          <p:cNvPr id="160" name="Freeform 53">
            <a:extLst>
              <a:ext uri="{FF2B5EF4-FFF2-40B4-BE49-F238E27FC236}">
                <a16:creationId xmlns:a16="http://schemas.microsoft.com/office/drawing/2014/main" id="{142AEEA9-ADFD-4868-90C9-B836F1202178}"/>
              </a:ext>
            </a:extLst>
          </p:cNvPr>
          <p:cNvSpPr>
            <a:spLocks/>
          </p:cNvSpPr>
          <p:nvPr/>
        </p:nvSpPr>
        <p:spPr bwMode="auto">
          <a:xfrm>
            <a:off x="6336435" y="2516665"/>
            <a:ext cx="108617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2AA3D17-1E0F-4D80-9074-04964FEE358C}"/>
              </a:ext>
            </a:extLst>
          </p:cNvPr>
          <p:cNvGrpSpPr/>
          <p:nvPr/>
        </p:nvGrpSpPr>
        <p:grpSpPr>
          <a:xfrm>
            <a:off x="5374071" y="2337322"/>
            <a:ext cx="591829" cy="694020"/>
            <a:chOff x="3504668" y="4010988"/>
            <a:chExt cx="632945" cy="433763"/>
          </a:xfrm>
          <a:effectLst/>
        </p:grpSpPr>
        <p:sp>
          <p:nvSpPr>
            <p:cNvPr id="162" name="Trapezoid 161">
              <a:extLst>
                <a:ext uri="{FF2B5EF4-FFF2-40B4-BE49-F238E27FC236}">
                  <a16:creationId xmlns:a16="http://schemas.microsoft.com/office/drawing/2014/main" id="{17A7729A-7AB4-48B6-8598-A42FE979B235}"/>
                </a:ext>
              </a:extLst>
            </p:cNvPr>
            <p:cNvSpPr/>
            <p:nvPr/>
          </p:nvSpPr>
          <p:spPr>
            <a:xfrm rot="5400000">
              <a:off x="3583284" y="4000115"/>
              <a:ext cx="433763" cy="455509"/>
            </a:xfrm>
            <a:prstGeom prst="trapezoid">
              <a:avLst>
                <a:gd name="adj" fmla="val 30656"/>
              </a:avLst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46304" tIns="73152" rIns="146304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600" dirty="0">
                <a:latin typeface="18 VAG Rounded Light   02390" pitchFamily="2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429C3E4-6D69-4A88-A93D-4629E93DFF7A}"/>
                </a:ext>
              </a:extLst>
            </p:cNvPr>
            <p:cNvSpPr txBox="1"/>
            <p:nvPr/>
          </p:nvSpPr>
          <p:spPr>
            <a:xfrm>
              <a:off x="3504668" y="4108644"/>
              <a:ext cx="632945" cy="2693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</a:rPr>
                <a:t>Branch</a:t>
              </a:r>
            </a:p>
            <a:p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</a:rPr>
                <a:t>Comp</a:t>
              </a:r>
            </a:p>
          </p:txBody>
        </p:sp>
      </p:grpSp>
      <p:sp>
        <p:nvSpPr>
          <p:cNvPr id="7" name="Line 86">
            <a:extLst>
              <a:ext uri="{FF2B5EF4-FFF2-40B4-BE49-F238E27FC236}">
                <a16:creationId xmlns:a16="http://schemas.microsoft.com/office/drawing/2014/main" id="{C4CDA898-50BA-451E-8728-55ACF98E19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4193" y="2902414"/>
            <a:ext cx="4073" cy="5043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66" name="Line 85">
            <a:extLst>
              <a:ext uri="{FF2B5EF4-FFF2-40B4-BE49-F238E27FC236}">
                <a16:creationId xmlns:a16="http://schemas.microsoft.com/office/drawing/2014/main" id="{F44784CA-431D-4DAA-A34E-DA467676D10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05208" y="3408875"/>
            <a:ext cx="1542277" cy="13321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67" name="Line 86">
            <a:extLst>
              <a:ext uri="{FF2B5EF4-FFF2-40B4-BE49-F238E27FC236}">
                <a16:creationId xmlns:a16="http://schemas.microsoft.com/office/drawing/2014/main" id="{26DCC4E3-F924-4B31-9631-0693FC5E3F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4236" y="3138899"/>
            <a:ext cx="2212" cy="27563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68" name="Freeform 53">
            <a:extLst>
              <a:ext uri="{FF2B5EF4-FFF2-40B4-BE49-F238E27FC236}">
                <a16:creationId xmlns:a16="http://schemas.microsoft.com/office/drawing/2014/main" id="{740A9671-1E3A-46CC-B45B-984544841F82}"/>
              </a:ext>
            </a:extLst>
          </p:cNvPr>
          <p:cNvSpPr>
            <a:spLocks/>
          </p:cNvSpPr>
          <p:nvPr/>
        </p:nvSpPr>
        <p:spPr bwMode="auto">
          <a:xfrm>
            <a:off x="6854236" y="3135631"/>
            <a:ext cx="145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69" name="Freeform 53">
            <a:extLst>
              <a:ext uri="{FF2B5EF4-FFF2-40B4-BE49-F238E27FC236}">
                <a16:creationId xmlns:a16="http://schemas.microsoft.com/office/drawing/2014/main" id="{FBBFD2BF-2B47-4405-8F8B-431B16B02C70}"/>
              </a:ext>
            </a:extLst>
          </p:cNvPr>
          <p:cNvSpPr>
            <a:spLocks/>
          </p:cNvSpPr>
          <p:nvPr/>
        </p:nvSpPr>
        <p:spPr bwMode="auto">
          <a:xfrm>
            <a:off x="6788888" y="2769953"/>
            <a:ext cx="229465" cy="48738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70" name="Line 86">
            <a:extLst>
              <a:ext uri="{FF2B5EF4-FFF2-40B4-BE49-F238E27FC236}">
                <a16:creationId xmlns:a16="http://schemas.microsoft.com/office/drawing/2014/main" id="{657CC48C-40C1-41BF-B79D-828815656E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01459" y="2132870"/>
            <a:ext cx="3749" cy="3837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71" name="Line 85">
            <a:extLst>
              <a:ext uri="{FF2B5EF4-FFF2-40B4-BE49-F238E27FC236}">
                <a16:creationId xmlns:a16="http://schemas.microsoft.com/office/drawing/2014/main" id="{E4F01C06-4B75-48D5-A1CC-3DF47A0DDA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11794" y="2125748"/>
            <a:ext cx="617544" cy="1254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73" name="Freeform 53">
            <a:extLst>
              <a:ext uri="{FF2B5EF4-FFF2-40B4-BE49-F238E27FC236}">
                <a16:creationId xmlns:a16="http://schemas.microsoft.com/office/drawing/2014/main" id="{4C634BBB-B75C-4986-A086-63F234F291F2}"/>
              </a:ext>
            </a:extLst>
          </p:cNvPr>
          <p:cNvSpPr>
            <a:spLocks/>
          </p:cNvSpPr>
          <p:nvPr/>
        </p:nvSpPr>
        <p:spPr bwMode="auto">
          <a:xfrm flipV="1">
            <a:off x="5933086" y="2571749"/>
            <a:ext cx="219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174" name="Line 86">
            <a:extLst>
              <a:ext uri="{FF2B5EF4-FFF2-40B4-BE49-F238E27FC236}">
                <a16:creationId xmlns:a16="http://schemas.microsoft.com/office/drawing/2014/main" id="{17A5FA9C-70A9-47AD-B1E3-BC13AA7F76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3086" y="2135393"/>
            <a:ext cx="0" cy="472562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75" name="Freeform 53">
            <a:extLst>
              <a:ext uri="{FF2B5EF4-FFF2-40B4-BE49-F238E27FC236}">
                <a16:creationId xmlns:a16="http://schemas.microsoft.com/office/drawing/2014/main" id="{CE303E76-34DF-4EE1-ACD6-21E1B2D8F337}"/>
              </a:ext>
            </a:extLst>
          </p:cNvPr>
          <p:cNvSpPr>
            <a:spLocks/>
          </p:cNvSpPr>
          <p:nvPr/>
        </p:nvSpPr>
        <p:spPr bwMode="auto">
          <a:xfrm flipV="1">
            <a:off x="6032029" y="2342442"/>
            <a:ext cx="1231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176" name="Line 86">
            <a:extLst>
              <a:ext uri="{FF2B5EF4-FFF2-40B4-BE49-F238E27FC236}">
                <a16:creationId xmlns:a16="http://schemas.microsoft.com/office/drawing/2014/main" id="{62921AA0-99FB-4B44-B0D7-79BCB48055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2029" y="1657350"/>
            <a:ext cx="0" cy="7308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77" name="Freeform 53">
            <a:extLst>
              <a:ext uri="{FF2B5EF4-FFF2-40B4-BE49-F238E27FC236}">
                <a16:creationId xmlns:a16="http://schemas.microsoft.com/office/drawing/2014/main" id="{68870AF6-CC61-41F1-997D-87881F6189E0}"/>
              </a:ext>
            </a:extLst>
          </p:cNvPr>
          <p:cNvSpPr>
            <a:spLocks/>
          </p:cNvSpPr>
          <p:nvPr/>
        </p:nvSpPr>
        <p:spPr bwMode="auto">
          <a:xfrm flipV="1">
            <a:off x="5939362" y="2846425"/>
            <a:ext cx="219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178" name="Line 86">
            <a:extLst>
              <a:ext uri="{FF2B5EF4-FFF2-40B4-BE49-F238E27FC236}">
                <a16:creationId xmlns:a16="http://schemas.microsoft.com/office/drawing/2014/main" id="{35578188-7DDC-4AF1-A3B8-158F23925FA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7747" y="2897278"/>
            <a:ext cx="728" cy="491282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79" name="Line 85">
            <a:extLst>
              <a:ext uri="{FF2B5EF4-FFF2-40B4-BE49-F238E27FC236}">
                <a16:creationId xmlns:a16="http://schemas.microsoft.com/office/drawing/2014/main" id="{5C101DBD-B20C-4615-818E-7AC79DA52A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6138" y="1636021"/>
            <a:ext cx="2488505" cy="2467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80" name="Line 86">
            <a:extLst>
              <a:ext uri="{FF2B5EF4-FFF2-40B4-BE49-F238E27FC236}">
                <a16:creationId xmlns:a16="http://schemas.microsoft.com/office/drawing/2014/main" id="{103114CD-3F21-40D6-8340-293BDC0878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40636" y="1644248"/>
            <a:ext cx="3749" cy="3837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81" name="Line 85">
            <a:extLst>
              <a:ext uri="{FF2B5EF4-FFF2-40B4-BE49-F238E27FC236}">
                <a16:creationId xmlns:a16="http://schemas.microsoft.com/office/drawing/2014/main" id="{9035C5E4-F0E6-46FB-9DC2-CC05946378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3028" y="2045902"/>
            <a:ext cx="1011514" cy="977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4780ED4E-0E35-44F7-A459-55C6A6E7CA14}"/>
              </a:ext>
            </a:extLst>
          </p:cNvPr>
          <p:cNvCxnSpPr>
            <a:cxnSpLocks/>
          </p:cNvCxnSpPr>
          <p:nvPr/>
        </p:nvCxnSpPr>
        <p:spPr bwMode="auto">
          <a:xfrm flipV="1">
            <a:off x="6240101" y="2660700"/>
            <a:ext cx="0" cy="10701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3" name="Line 85">
            <a:extLst>
              <a:ext uri="{FF2B5EF4-FFF2-40B4-BE49-F238E27FC236}">
                <a16:creationId xmlns:a16="http://schemas.microsoft.com/office/drawing/2014/main" id="{1B357AEA-7FA9-451B-AC0B-BBEB52A4A6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253712" y="2769090"/>
            <a:ext cx="108617" cy="0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84" name="Line 86">
            <a:extLst>
              <a:ext uri="{FF2B5EF4-FFF2-40B4-BE49-F238E27FC236}">
                <a16:creationId xmlns:a16="http://schemas.microsoft.com/office/drawing/2014/main" id="{FCDF9C8F-C8C1-4179-BA2D-E1A18F45DB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64411" y="2772405"/>
            <a:ext cx="4426" cy="1294197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4A52E58E-2811-4FA1-A0F7-211E8320801B}"/>
              </a:ext>
            </a:extLst>
          </p:cNvPr>
          <p:cNvCxnSpPr>
            <a:cxnSpLocks/>
          </p:cNvCxnSpPr>
          <p:nvPr/>
        </p:nvCxnSpPr>
        <p:spPr bwMode="auto">
          <a:xfrm flipV="1">
            <a:off x="5538412" y="3025288"/>
            <a:ext cx="5850" cy="104131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A2F972D-B3A1-4E61-96C3-8F2D4827BA00}"/>
              </a:ext>
            </a:extLst>
          </p:cNvPr>
          <p:cNvCxnSpPr>
            <a:cxnSpLocks/>
          </p:cNvCxnSpPr>
          <p:nvPr/>
        </p:nvCxnSpPr>
        <p:spPr bwMode="auto">
          <a:xfrm flipH="1">
            <a:off x="5687565" y="2966427"/>
            <a:ext cx="1" cy="1092584"/>
          </a:xfrm>
          <a:prstGeom prst="straightConnector1">
            <a:avLst/>
          </a:prstGeom>
          <a:solidFill>
            <a:schemeClr val="accent1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3AE3C03-5A56-414B-AAC7-96DA3C9C7AF9}"/>
              </a:ext>
            </a:extLst>
          </p:cNvPr>
          <p:cNvCxnSpPr>
            <a:cxnSpLocks/>
          </p:cNvCxnSpPr>
          <p:nvPr/>
        </p:nvCxnSpPr>
        <p:spPr bwMode="auto">
          <a:xfrm>
            <a:off x="5801412" y="2934190"/>
            <a:ext cx="5151" cy="1124821"/>
          </a:xfrm>
          <a:prstGeom prst="straightConnector1">
            <a:avLst/>
          </a:prstGeom>
          <a:solidFill>
            <a:schemeClr val="accent1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9" name="Rectangle 72">
            <a:extLst>
              <a:ext uri="{FF2B5EF4-FFF2-40B4-BE49-F238E27FC236}">
                <a16:creationId xmlns:a16="http://schemas.microsoft.com/office/drawing/2014/main" id="{D02842DD-6F42-47E4-AFDE-926DB4FFD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872" y="2571578"/>
            <a:ext cx="367789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mem</a:t>
            </a:r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F1FDA431-B56D-4D46-8D03-412DDF1B2C5A}"/>
              </a:ext>
            </a:extLst>
          </p:cNvPr>
          <p:cNvSpPr/>
          <p:nvPr/>
        </p:nvSpPr>
        <p:spPr>
          <a:xfrm rot="5400000">
            <a:off x="1801458" y="2301777"/>
            <a:ext cx="458658" cy="173296"/>
          </a:xfrm>
          <a:prstGeom prst="trapezoid">
            <a:avLst>
              <a:gd name="adj" fmla="val 62709"/>
            </a:avLst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375">
              <a:latin typeface="18 VAG Rounded Light   0239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0518C3-7A65-433C-8741-2B1B35740251}"/>
              </a:ext>
            </a:extLst>
          </p:cNvPr>
          <p:cNvSpPr txBox="1"/>
          <p:nvPr/>
        </p:nvSpPr>
        <p:spPr>
          <a:xfrm>
            <a:off x="1971075" y="2227183"/>
            <a:ext cx="86648" cy="1346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C9DF3E-9A27-4460-B1CD-ED14FDB35EE6}"/>
              </a:ext>
            </a:extLst>
          </p:cNvPr>
          <p:cNvSpPr txBox="1"/>
          <p:nvPr/>
        </p:nvSpPr>
        <p:spPr>
          <a:xfrm>
            <a:off x="1963062" y="2423746"/>
            <a:ext cx="40076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1</a:t>
            </a:r>
          </a:p>
        </p:txBody>
      </p:sp>
      <p:sp>
        <p:nvSpPr>
          <p:cNvPr id="27" name="Freeform 53">
            <a:extLst>
              <a:ext uri="{FF2B5EF4-FFF2-40B4-BE49-F238E27FC236}">
                <a16:creationId xmlns:a16="http://schemas.microsoft.com/office/drawing/2014/main" id="{F6D7A59B-DEEE-48D0-9710-3B61D5DB5FA6}"/>
              </a:ext>
            </a:extLst>
          </p:cNvPr>
          <p:cNvSpPr>
            <a:spLocks/>
          </p:cNvSpPr>
          <p:nvPr/>
        </p:nvSpPr>
        <p:spPr bwMode="auto">
          <a:xfrm flipV="1">
            <a:off x="1747921" y="2247867"/>
            <a:ext cx="219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28" name="Line 86">
            <a:extLst>
              <a:ext uri="{FF2B5EF4-FFF2-40B4-BE49-F238E27FC236}">
                <a16:creationId xmlns:a16="http://schemas.microsoft.com/office/drawing/2014/main" id="{8A93C7F9-883E-450A-A667-A96D2F8A13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45434" y="1227201"/>
            <a:ext cx="7030" cy="10613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29" name="Freeform 53">
            <a:extLst>
              <a:ext uri="{FF2B5EF4-FFF2-40B4-BE49-F238E27FC236}">
                <a16:creationId xmlns:a16="http://schemas.microsoft.com/office/drawing/2014/main" id="{250067ED-DD8A-4633-9F3F-009C62DEED97}"/>
              </a:ext>
            </a:extLst>
          </p:cNvPr>
          <p:cNvSpPr>
            <a:spLocks/>
          </p:cNvSpPr>
          <p:nvPr/>
        </p:nvSpPr>
        <p:spPr bwMode="auto">
          <a:xfrm flipV="1">
            <a:off x="1623536" y="2439806"/>
            <a:ext cx="332275" cy="56132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202" name="Rectangle 31">
            <a:extLst>
              <a:ext uri="{FF2B5EF4-FFF2-40B4-BE49-F238E27FC236}">
                <a16:creationId xmlns:a16="http://schemas.microsoft.com/office/drawing/2014/main" id="{F6703989-B3FD-4988-89AB-F6A120551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975" y="2436659"/>
            <a:ext cx="213901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pc</a:t>
            </a:r>
          </a:p>
        </p:txBody>
      </p:sp>
      <p:sp>
        <p:nvSpPr>
          <p:cNvPr id="203" name="Freeform 53">
            <a:extLst>
              <a:ext uri="{FF2B5EF4-FFF2-40B4-BE49-F238E27FC236}">
                <a16:creationId xmlns:a16="http://schemas.microsoft.com/office/drawing/2014/main" id="{70ED40A3-7BCD-4E14-89B0-F8A1BC98090A}"/>
              </a:ext>
            </a:extLst>
          </p:cNvPr>
          <p:cNvSpPr>
            <a:spLocks/>
          </p:cNvSpPr>
          <p:nvPr/>
        </p:nvSpPr>
        <p:spPr bwMode="auto">
          <a:xfrm flipV="1">
            <a:off x="2123085" y="2343150"/>
            <a:ext cx="1231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204" name="Line 86">
            <a:extLst>
              <a:ext uri="{FF2B5EF4-FFF2-40B4-BE49-F238E27FC236}">
                <a16:creationId xmlns:a16="http://schemas.microsoft.com/office/drawing/2014/main" id="{C904B6EF-F57C-486F-ADCC-DE1CA929B3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38535" y="1233947"/>
            <a:ext cx="3749" cy="3837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205" name="Line 86">
            <a:extLst>
              <a:ext uri="{FF2B5EF4-FFF2-40B4-BE49-F238E27FC236}">
                <a16:creationId xmlns:a16="http://schemas.microsoft.com/office/drawing/2014/main" id="{8253448A-1806-4E53-9FCD-B7933E7610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38535" y="1196740"/>
            <a:ext cx="4306750" cy="3776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206" name="Line 86">
            <a:extLst>
              <a:ext uri="{FF2B5EF4-FFF2-40B4-BE49-F238E27FC236}">
                <a16:creationId xmlns:a16="http://schemas.microsoft.com/office/drawing/2014/main" id="{5E790511-532F-4B40-B7A6-B6531E4286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8281" y="1620265"/>
            <a:ext cx="90254" cy="977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207" name="Line 86">
            <a:extLst>
              <a:ext uri="{FF2B5EF4-FFF2-40B4-BE49-F238E27FC236}">
                <a16:creationId xmlns:a16="http://schemas.microsoft.com/office/drawing/2014/main" id="{EB7D75FF-5827-4066-B92F-08A163F873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2021" y="1121144"/>
            <a:ext cx="5278285" cy="2806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208" name="Line 86">
            <a:extLst>
              <a:ext uri="{FF2B5EF4-FFF2-40B4-BE49-F238E27FC236}">
                <a16:creationId xmlns:a16="http://schemas.microsoft.com/office/drawing/2014/main" id="{C06246E2-5C92-4544-95F8-4ABD6AFBC7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00002" y="1126694"/>
            <a:ext cx="1986" cy="1366877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B53549EB-63D4-48A0-8F5C-01CD5110EFDD}"/>
              </a:ext>
            </a:extLst>
          </p:cNvPr>
          <p:cNvCxnSpPr>
            <a:cxnSpLocks/>
          </p:cNvCxnSpPr>
          <p:nvPr/>
        </p:nvCxnSpPr>
        <p:spPr bwMode="auto">
          <a:xfrm flipV="1">
            <a:off x="2030037" y="2553194"/>
            <a:ext cx="11644" cy="149574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E16544A-10BD-4F1B-B8D0-1A9B7CA10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5303" y="4070869"/>
            <a:ext cx="460864" cy="2366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00" dirty="0" err="1">
                <a:solidFill>
                  <a:schemeClr val="tx1"/>
                </a:solidFill>
                <a:latin typeface="18 VAG Rounded Light   02390" pitchFamily="2" charset="0"/>
              </a:rPr>
              <a:t>PCSel</a:t>
            </a:r>
            <a:endParaRPr lang="en-US" sz="11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8C23AE-8052-4B5C-923A-5ED2190C6B03}"/>
              </a:ext>
            </a:extLst>
          </p:cNvPr>
          <p:cNvSpPr txBox="1"/>
          <p:nvPr/>
        </p:nvSpPr>
        <p:spPr>
          <a:xfrm>
            <a:off x="5320684" y="4100944"/>
            <a:ext cx="28373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 err="1">
                <a:solidFill>
                  <a:schemeClr val="tx1"/>
                </a:solidFill>
                <a:latin typeface="18 VAG Rounded Light   02390" pitchFamily="2" charset="0"/>
              </a:rPr>
              <a:t>BrUn</a:t>
            </a:r>
            <a:endParaRPr lang="en-US" sz="105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67FD7E-D109-4FC7-A5D4-46A4588F2385}"/>
              </a:ext>
            </a:extLst>
          </p:cNvPr>
          <p:cNvSpPr txBox="1"/>
          <p:nvPr/>
        </p:nvSpPr>
        <p:spPr>
          <a:xfrm>
            <a:off x="5569820" y="4324350"/>
            <a:ext cx="24846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tx1"/>
                </a:solidFill>
                <a:latin typeface="18 VAG Rounded Light   02390" pitchFamily="2" charset="0"/>
              </a:rPr>
              <a:t>BrEq</a:t>
            </a:r>
            <a:endParaRPr lang="en-US" sz="105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7158BF-CAA2-499F-98FF-6128FBF0F698}"/>
              </a:ext>
            </a:extLst>
          </p:cNvPr>
          <p:cNvSpPr txBox="1"/>
          <p:nvPr/>
        </p:nvSpPr>
        <p:spPr>
          <a:xfrm>
            <a:off x="5745599" y="4112164"/>
            <a:ext cx="22602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 err="1">
                <a:solidFill>
                  <a:schemeClr val="tx1"/>
                </a:solidFill>
                <a:latin typeface="18 VAG Rounded Light   02390" pitchFamily="2" charset="0"/>
              </a:rPr>
              <a:t>BrLT</a:t>
            </a:r>
            <a:endParaRPr lang="en-US" sz="105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214" name="Rectangle 39">
            <a:extLst>
              <a:ext uri="{FF2B5EF4-FFF2-40B4-BE49-F238E27FC236}">
                <a16:creationId xmlns:a16="http://schemas.microsoft.com/office/drawing/2014/main" id="{BF69195C-865C-4FE3-8B46-CF0920822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5876" y="4066534"/>
            <a:ext cx="313991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Asel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64" name="Line 86">
            <a:extLst>
              <a:ext uri="{FF2B5EF4-FFF2-40B4-BE49-F238E27FC236}">
                <a16:creationId xmlns:a16="http://schemas.microsoft.com/office/drawing/2014/main" id="{A73D360A-F681-4507-BF82-3B2FE4C125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55008" y="1962150"/>
            <a:ext cx="215728" cy="7684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 type="triangl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65" name="Line 86">
            <a:extLst>
              <a:ext uri="{FF2B5EF4-FFF2-40B4-BE49-F238E27FC236}">
                <a16:creationId xmlns:a16="http://schemas.microsoft.com/office/drawing/2014/main" id="{23EFFA0D-085E-412F-AC33-C38DE8FC275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2973" y="1210248"/>
            <a:ext cx="2312" cy="749806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297BF6A-F5DE-4257-8DAB-B9E5CA015300}"/>
              </a:ext>
            </a:extLst>
          </p:cNvPr>
          <p:cNvSpPr txBox="1"/>
          <p:nvPr/>
        </p:nvSpPr>
        <p:spPr>
          <a:xfrm>
            <a:off x="7858179" y="1885950"/>
            <a:ext cx="60914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2</a:t>
            </a:r>
          </a:p>
        </p:txBody>
      </p:sp>
      <p:sp>
        <p:nvSpPr>
          <p:cNvPr id="185" name="Line 86">
            <a:extLst>
              <a:ext uri="{FF2B5EF4-FFF2-40B4-BE49-F238E27FC236}">
                <a16:creationId xmlns:a16="http://schemas.microsoft.com/office/drawing/2014/main" id="{37684DCD-D56B-4871-B0CC-88DE1CF26CD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54950" y="1201961"/>
            <a:ext cx="1570183" cy="2868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8" name="Rectangle 56">
            <a:extLst>
              <a:ext uri="{FF2B5EF4-FFF2-40B4-BE49-F238E27FC236}">
                <a16:creationId xmlns:a16="http://schemas.microsoft.com/office/drawing/2014/main" id="{2CF5A533-955A-7012-B09E-A2D970F46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6113" y="4114293"/>
            <a:ext cx="54732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[31:0]</a:t>
            </a:r>
          </a:p>
        </p:txBody>
      </p:sp>
      <p:sp>
        <p:nvSpPr>
          <p:cNvPr id="10" name="Rectangle 76">
            <a:extLst>
              <a:ext uri="{FF2B5EF4-FFF2-40B4-BE49-F238E27FC236}">
                <a16:creationId xmlns:a16="http://schemas.microsoft.com/office/drawing/2014/main" id="{52A0E88E-4605-D240-DB80-4065BFB2B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0140" y="3606237"/>
            <a:ext cx="601827" cy="1959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Imm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[31:0]</a:t>
            </a:r>
          </a:p>
        </p:txBody>
      </p:sp>
      <p:sp>
        <p:nvSpPr>
          <p:cNvPr id="11" name="Rectangle 39">
            <a:extLst>
              <a:ext uri="{FF2B5EF4-FFF2-40B4-BE49-F238E27FC236}">
                <a16:creationId xmlns:a16="http://schemas.microsoft.com/office/drawing/2014/main" id="{C2509B9A-3EC0-63E6-14B6-2D6A192D1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1075" y="4115547"/>
            <a:ext cx="531295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RegWEn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" name="Rectangle 39">
            <a:extLst>
              <a:ext uri="{FF2B5EF4-FFF2-40B4-BE49-F238E27FC236}">
                <a16:creationId xmlns:a16="http://schemas.microsoft.com/office/drawing/2014/main" id="{709EA7E7-B34E-75FE-F9EB-879ABE811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5032" y="4095750"/>
            <a:ext cx="457557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ALUSel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658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58">
            <a:extLst>
              <a:ext uri="{FF2B5EF4-FFF2-40B4-BE49-F238E27FC236}">
                <a16:creationId xmlns:a16="http://schemas.microsoft.com/office/drawing/2014/main" id="{A3A95435-7D32-4DAF-8209-E06D795C487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8490" y="2353742"/>
            <a:ext cx="6094" cy="174657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1D5B9B37-C6EB-4366-8C4B-32D6A9B27CFC}"/>
              </a:ext>
            </a:extLst>
          </p:cNvPr>
          <p:cNvCxnSpPr>
            <a:cxnSpLocks/>
          </p:cNvCxnSpPr>
          <p:nvPr/>
        </p:nvCxnSpPr>
        <p:spPr bwMode="auto">
          <a:xfrm flipV="1">
            <a:off x="7924193" y="2512908"/>
            <a:ext cx="9724" cy="154610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50"/>
            <a:ext cx="8034672" cy="571500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b="1" dirty="0" err="1">
                <a:latin typeface="Courier"/>
              </a:rPr>
              <a:t>sw</a:t>
            </a:r>
            <a:r>
              <a:rPr lang="en-US" b="1" dirty="0">
                <a:latin typeface="Courier"/>
              </a:rPr>
              <a:t> reg, offset(</a:t>
            </a:r>
            <a:r>
              <a:rPr lang="en-US" b="1" dirty="0" err="1">
                <a:latin typeface="Courier"/>
              </a:rPr>
              <a:t>regbaseptr</a:t>
            </a:r>
            <a:r>
              <a:rPr lang="en-US" b="1" dirty="0">
                <a:latin typeface="Courier"/>
              </a:rPr>
              <a:t>)</a:t>
            </a:r>
          </a:p>
        </p:txBody>
      </p:sp>
      <p:cxnSp>
        <p:nvCxnSpPr>
          <p:cNvPr id="111" name="Straight Arrow Connector 110"/>
          <p:cNvCxnSpPr>
            <a:cxnSpLocks/>
          </p:cNvCxnSpPr>
          <p:nvPr/>
        </p:nvCxnSpPr>
        <p:spPr bwMode="auto">
          <a:xfrm flipV="1">
            <a:off x="6678203" y="3020534"/>
            <a:ext cx="5568" cy="103886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6" name="Rectangle 39"/>
          <p:cNvSpPr>
            <a:spLocks noChangeArrowheads="1"/>
          </p:cNvSpPr>
          <p:nvPr/>
        </p:nvSpPr>
        <p:spPr bwMode="auto">
          <a:xfrm>
            <a:off x="6525032" y="4095750"/>
            <a:ext cx="457557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ALUSel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67" name="Line 26">
            <a:extLst>
              <a:ext uri="{FF2B5EF4-FFF2-40B4-BE49-F238E27FC236}">
                <a16:creationId xmlns:a16="http://schemas.microsoft.com/office/drawing/2014/main" id="{C46246D5-3219-49A4-9CDA-187DCC95DA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41434" y="2551681"/>
            <a:ext cx="17595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68" name="Rectangle 27">
            <a:extLst>
              <a:ext uri="{FF2B5EF4-FFF2-40B4-BE49-F238E27FC236}">
                <a16:creationId xmlns:a16="http://schemas.microsoft.com/office/drawing/2014/main" id="{DD0673BC-FE0E-4E62-9A99-593691CA8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533" y="1314277"/>
            <a:ext cx="231534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+4</a:t>
            </a:r>
          </a:p>
        </p:txBody>
      </p:sp>
      <p:sp>
        <p:nvSpPr>
          <p:cNvPr id="69" name="Freeform 28">
            <a:extLst>
              <a:ext uri="{FF2B5EF4-FFF2-40B4-BE49-F238E27FC236}">
                <a16:creationId xmlns:a16="http://schemas.microsoft.com/office/drawing/2014/main" id="{C09BEA44-8E69-4E86-B61B-571D49EC563A}"/>
              </a:ext>
            </a:extLst>
          </p:cNvPr>
          <p:cNvSpPr>
            <a:spLocks/>
          </p:cNvSpPr>
          <p:nvPr/>
        </p:nvSpPr>
        <p:spPr bwMode="auto">
          <a:xfrm>
            <a:off x="2853307" y="1307140"/>
            <a:ext cx="388127" cy="652913"/>
          </a:xfrm>
          <a:custGeom>
            <a:avLst/>
            <a:gdLst>
              <a:gd name="T0" fmla="*/ 0 w 241"/>
              <a:gd name="T1" fmla="*/ 0 h 385"/>
              <a:gd name="T2" fmla="*/ 0 w 241"/>
              <a:gd name="T3" fmla="*/ 160 h 385"/>
              <a:gd name="T4" fmla="*/ 48 w 241"/>
              <a:gd name="T5" fmla="*/ 192 h 385"/>
              <a:gd name="T6" fmla="*/ 0 w 241"/>
              <a:gd name="T7" fmla="*/ 224 h 385"/>
              <a:gd name="T8" fmla="*/ 0 w 241"/>
              <a:gd name="T9" fmla="*/ 384 h 385"/>
              <a:gd name="T10" fmla="*/ 240 w 241"/>
              <a:gd name="T11" fmla="*/ 288 h 385"/>
              <a:gd name="T12" fmla="*/ 240 w 241"/>
              <a:gd name="T13" fmla="*/ 96 h 385"/>
              <a:gd name="T14" fmla="*/ 0 w 241"/>
              <a:gd name="T15" fmla="*/ 0 h 38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1"/>
              <a:gd name="T25" fmla="*/ 0 h 385"/>
              <a:gd name="T26" fmla="*/ 241 w 241"/>
              <a:gd name="T27" fmla="*/ 385 h 38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1" h="385">
                <a:moveTo>
                  <a:pt x="0" y="0"/>
                </a:moveTo>
                <a:lnTo>
                  <a:pt x="0" y="160"/>
                </a:lnTo>
                <a:lnTo>
                  <a:pt x="48" y="192"/>
                </a:lnTo>
                <a:lnTo>
                  <a:pt x="0" y="224"/>
                </a:lnTo>
                <a:lnTo>
                  <a:pt x="0" y="384"/>
                </a:lnTo>
                <a:lnTo>
                  <a:pt x="240" y="288"/>
                </a:lnTo>
                <a:lnTo>
                  <a:pt x="240" y="96"/>
                </a:lnTo>
                <a:lnTo>
                  <a:pt x="0" y="0"/>
                </a:lnTo>
              </a:path>
            </a:pathLst>
          </a:custGeom>
          <a:solidFill>
            <a:schemeClr val="bg1"/>
          </a:solidFill>
          <a:ln w="381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0" name="Line 29">
            <a:extLst>
              <a:ext uri="{FF2B5EF4-FFF2-40B4-BE49-F238E27FC236}">
                <a16:creationId xmlns:a16="http://schemas.microsoft.com/office/drawing/2014/main" id="{CE61774B-1D4B-48DF-AE52-9FD56A78B58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7067" y="1387531"/>
            <a:ext cx="99389" cy="100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1" name="Rectangle 30">
            <a:extLst>
              <a:ext uri="{FF2B5EF4-FFF2-40B4-BE49-F238E27FC236}">
                <a16:creationId xmlns:a16="http://schemas.microsoft.com/office/drawing/2014/main" id="{352DD4BD-29E9-4AAE-B1DB-C3B9A1B5C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886" y="1530996"/>
            <a:ext cx="305272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72" name="Rectangle 31">
            <a:extLst>
              <a:ext uri="{FF2B5EF4-FFF2-40B4-BE49-F238E27FC236}">
                <a16:creationId xmlns:a16="http://schemas.microsoft.com/office/drawing/2014/main" id="{4841AE1E-942D-407F-9F3C-6DE166A69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58" y="2790652"/>
            <a:ext cx="231534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clk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3" name="Line 32">
            <a:extLst>
              <a:ext uri="{FF2B5EF4-FFF2-40B4-BE49-F238E27FC236}">
                <a16:creationId xmlns:a16="http://schemas.microsoft.com/office/drawing/2014/main" id="{D9031487-C1D2-48DF-805B-E0D2976410B0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5595" y="2704543"/>
            <a:ext cx="0" cy="14075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4" name="Freeform 34">
            <a:extLst>
              <a:ext uri="{FF2B5EF4-FFF2-40B4-BE49-F238E27FC236}">
                <a16:creationId xmlns:a16="http://schemas.microsoft.com/office/drawing/2014/main" id="{7C34D209-3B0B-4F78-A1B9-A89F19576764}"/>
              </a:ext>
            </a:extLst>
          </p:cNvPr>
          <p:cNvSpPr>
            <a:spLocks/>
          </p:cNvSpPr>
          <p:nvPr/>
        </p:nvSpPr>
        <p:spPr bwMode="auto">
          <a:xfrm flipV="1">
            <a:off x="2411610" y="2397588"/>
            <a:ext cx="234411" cy="45719"/>
          </a:xfrm>
          <a:custGeom>
            <a:avLst/>
            <a:gdLst>
              <a:gd name="T0" fmla="*/ 0 w 193"/>
              <a:gd name="T1" fmla="*/ 0 h 1"/>
              <a:gd name="T2" fmla="*/ 144 w 193"/>
              <a:gd name="T3" fmla="*/ 0 h 1"/>
              <a:gd name="T4" fmla="*/ 192 w 193"/>
              <a:gd name="T5" fmla="*/ 0 h 1"/>
              <a:gd name="T6" fmla="*/ 0 60000 65536"/>
              <a:gd name="T7" fmla="*/ 0 60000 65536"/>
              <a:gd name="T8" fmla="*/ 0 60000 65536"/>
              <a:gd name="T9" fmla="*/ 0 w 193"/>
              <a:gd name="T10" fmla="*/ 0 h 1"/>
              <a:gd name="T11" fmla="*/ 193 w 193"/>
              <a:gd name="T12" fmla="*/ 1 h 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3" h="1">
                <a:moveTo>
                  <a:pt x="0" y="0"/>
                </a:moveTo>
                <a:lnTo>
                  <a:pt x="144" y="0"/>
                </a:lnTo>
                <a:lnTo>
                  <a:pt x="19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3" name="Rectangle 36">
            <a:extLst>
              <a:ext uri="{FF2B5EF4-FFF2-40B4-BE49-F238E27FC236}">
                <a16:creationId xmlns:a16="http://schemas.microsoft.com/office/drawing/2014/main" id="{0B6F0E2C-84FD-44C8-9D8D-D0C5D3521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380" y="2200866"/>
            <a:ext cx="579543" cy="99039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4" name="Rectangle 37">
            <a:extLst>
              <a:ext uri="{FF2B5EF4-FFF2-40B4-BE49-F238E27FC236}">
                <a16:creationId xmlns:a16="http://schemas.microsoft.com/office/drawing/2014/main" id="{743FA615-5816-4E9B-A204-C1158117A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5934" y="2298899"/>
            <a:ext cx="337332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5" name="Rectangle 38">
            <a:extLst>
              <a:ext uri="{FF2B5EF4-FFF2-40B4-BE49-F238E27FC236}">
                <a16:creationId xmlns:a16="http://schemas.microsoft.com/office/drawing/2014/main" id="{C0C18B3B-8E7B-4265-8E78-6B7E46CC3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505" y="2456943"/>
            <a:ext cx="271609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endParaRPr lang="en-US" sz="688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6" name="Rectangle 39">
            <a:extLst>
              <a:ext uri="{FF2B5EF4-FFF2-40B4-BE49-F238E27FC236}">
                <a16:creationId xmlns:a16="http://schemas.microsoft.com/office/drawing/2014/main" id="{EC741D81-FE9D-45B1-A099-441F57ADB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098" y="2931789"/>
            <a:ext cx="419085" cy="21520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25" dirty="0">
                <a:solidFill>
                  <a:schemeClr val="tx1"/>
                </a:solidFill>
                <a:latin typeface="18 VAG Rounded Light   02390" pitchFamily="2" charset="0"/>
              </a:rPr>
              <a:t>IMEM</a:t>
            </a:r>
          </a:p>
        </p:txBody>
      </p:sp>
      <p:sp>
        <p:nvSpPr>
          <p:cNvPr id="87" name="Rectangle 36">
            <a:extLst>
              <a:ext uri="{FF2B5EF4-FFF2-40B4-BE49-F238E27FC236}">
                <a16:creationId xmlns:a16="http://schemas.microsoft.com/office/drawing/2014/main" id="{392B52C4-4427-4763-B534-39F324320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124" y="2361974"/>
            <a:ext cx="645166" cy="99039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0" name="Rectangle 37">
            <a:extLst>
              <a:ext uri="{FF2B5EF4-FFF2-40B4-BE49-F238E27FC236}">
                <a16:creationId xmlns:a16="http://schemas.microsoft.com/office/drawing/2014/main" id="{6A77939E-F8C1-41CF-93A2-506BE4C5F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9518" y="2658753"/>
            <a:ext cx="337332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3" name="Rectangle 39">
            <a:extLst>
              <a:ext uri="{FF2B5EF4-FFF2-40B4-BE49-F238E27FC236}">
                <a16:creationId xmlns:a16="http://schemas.microsoft.com/office/drawing/2014/main" id="{6FAA8BAF-A4B5-48F3-9091-0659AA782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6089" y="3042174"/>
            <a:ext cx="481603" cy="21520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25" dirty="0">
                <a:solidFill>
                  <a:schemeClr val="tx1"/>
                </a:solidFill>
                <a:latin typeface="18 VAG Rounded Light   02390" pitchFamily="2" charset="0"/>
              </a:rPr>
              <a:t>DMEM</a:t>
            </a:r>
          </a:p>
        </p:txBody>
      </p:sp>
      <p:sp>
        <p:nvSpPr>
          <p:cNvPr id="76" name="Rectangle 40">
            <a:extLst>
              <a:ext uri="{FF2B5EF4-FFF2-40B4-BE49-F238E27FC236}">
                <a16:creationId xmlns:a16="http://schemas.microsoft.com/office/drawing/2014/main" id="{0260D353-0D8A-480D-9453-9A466D2C5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840" y="2083761"/>
            <a:ext cx="219236" cy="62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8" name="Rectangle 42">
            <a:extLst>
              <a:ext uri="{FF2B5EF4-FFF2-40B4-BE49-F238E27FC236}">
                <a16:creationId xmlns:a16="http://schemas.microsoft.com/office/drawing/2014/main" id="{F6A3B51F-83B6-4BA2-84B2-0B64BF346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3606" y="2294509"/>
            <a:ext cx="210695" cy="1767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PC</a:t>
            </a:r>
          </a:p>
        </p:txBody>
      </p:sp>
      <p:sp>
        <p:nvSpPr>
          <p:cNvPr id="79" name="Freeform 43">
            <a:extLst>
              <a:ext uri="{FF2B5EF4-FFF2-40B4-BE49-F238E27FC236}">
                <a16:creationId xmlns:a16="http://schemas.microsoft.com/office/drawing/2014/main" id="{405290FD-BF60-48AF-877D-9FEAF9BA268D}"/>
              </a:ext>
            </a:extLst>
          </p:cNvPr>
          <p:cNvSpPr>
            <a:spLocks/>
          </p:cNvSpPr>
          <p:nvPr/>
        </p:nvSpPr>
        <p:spPr bwMode="auto">
          <a:xfrm>
            <a:off x="2267971" y="2626532"/>
            <a:ext cx="83926" cy="83098"/>
          </a:xfrm>
          <a:custGeom>
            <a:avLst/>
            <a:gdLst>
              <a:gd name="T0" fmla="*/ 0 w 49"/>
              <a:gd name="T1" fmla="*/ 48 h 49"/>
              <a:gd name="T2" fmla="*/ 24 w 49"/>
              <a:gd name="T3" fmla="*/ 0 h 49"/>
              <a:gd name="T4" fmla="*/ 48 w 49"/>
              <a:gd name="T5" fmla="*/ 48 h 49"/>
              <a:gd name="T6" fmla="*/ 0 60000 65536"/>
              <a:gd name="T7" fmla="*/ 0 60000 65536"/>
              <a:gd name="T8" fmla="*/ 0 60000 65536"/>
              <a:gd name="T9" fmla="*/ 0 w 49"/>
              <a:gd name="T10" fmla="*/ 0 h 49"/>
              <a:gd name="T11" fmla="*/ 49 w 49"/>
              <a:gd name="T12" fmla="*/ 49 h 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" h="49">
                <a:moveTo>
                  <a:pt x="0" y="48"/>
                </a:moveTo>
                <a:lnTo>
                  <a:pt x="24" y="0"/>
                </a:lnTo>
                <a:lnTo>
                  <a:pt x="48" y="48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1" name="Freeform 45">
            <a:extLst>
              <a:ext uri="{FF2B5EF4-FFF2-40B4-BE49-F238E27FC236}">
                <a16:creationId xmlns:a16="http://schemas.microsoft.com/office/drawing/2014/main" id="{61B644E4-9004-44AC-8B4E-CFC2F884DC0D}"/>
              </a:ext>
            </a:extLst>
          </p:cNvPr>
          <p:cNvSpPr>
            <a:spLocks/>
          </p:cNvSpPr>
          <p:nvPr/>
        </p:nvSpPr>
        <p:spPr bwMode="auto">
          <a:xfrm>
            <a:off x="2507438" y="1839645"/>
            <a:ext cx="343106" cy="596259"/>
          </a:xfrm>
          <a:custGeom>
            <a:avLst/>
            <a:gdLst>
              <a:gd name="T0" fmla="*/ 1 w 168"/>
              <a:gd name="T1" fmla="*/ 333 h 333"/>
              <a:gd name="T2" fmla="*/ 0 w 168"/>
              <a:gd name="T3" fmla="*/ 5 h 333"/>
              <a:gd name="T4" fmla="*/ 5 w 168"/>
              <a:gd name="T5" fmla="*/ 0 h 333"/>
              <a:gd name="T6" fmla="*/ 168 w 168"/>
              <a:gd name="T7" fmla="*/ 4 h 333"/>
              <a:gd name="T8" fmla="*/ 0 60000 65536"/>
              <a:gd name="T9" fmla="*/ 0 60000 65536"/>
              <a:gd name="T10" fmla="*/ 0 60000 65536"/>
              <a:gd name="T11" fmla="*/ 0 60000 65536"/>
              <a:gd name="T12" fmla="*/ 0 w 168"/>
              <a:gd name="T13" fmla="*/ 0 h 333"/>
              <a:gd name="T14" fmla="*/ 168 w 168"/>
              <a:gd name="T15" fmla="*/ 333 h 3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8" h="333">
                <a:moveTo>
                  <a:pt x="1" y="333"/>
                </a:moveTo>
                <a:lnTo>
                  <a:pt x="0" y="5"/>
                </a:lnTo>
                <a:lnTo>
                  <a:pt x="5" y="0"/>
                </a:lnTo>
                <a:lnTo>
                  <a:pt x="168" y="4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2" name="Rectangle 42">
            <a:extLst>
              <a:ext uri="{FF2B5EF4-FFF2-40B4-BE49-F238E27FC236}">
                <a16:creationId xmlns:a16="http://schemas.microsoft.com/office/drawing/2014/main" id="{11D6AB96-FD6E-4C80-9A3E-06E6339BA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408" y="1913472"/>
            <a:ext cx="359774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pc+4</a:t>
            </a:r>
          </a:p>
        </p:txBody>
      </p:sp>
      <p:sp>
        <p:nvSpPr>
          <p:cNvPr id="88" name="Freeform 48">
            <a:extLst>
              <a:ext uri="{FF2B5EF4-FFF2-40B4-BE49-F238E27FC236}">
                <a16:creationId xmlns:a16="http://schemas.microsoft.com/office/drawing/2014/main" id="{025F4AC0-1F57-483B-B4C8-6BEC3D2E2934}"/>
              </a:ext>
            </a:extLst>
          </p:cNvPr>
          <p:cNvSpPr>
            <a:spLocks/>
          </p:cNvSpPr>
          <p:nvPr/>
        </p:nvSpPr>
        <p:spPr bwMode="auto">
          <a:xfrm>
            <a:off x="3418490" y="2348910"/>
            <a:ext cx="897416" cy="233196"/>
          </a:xfrm>
          <a:custGeom>
            <a:avLst/>
            <a:gdLst>
              <a:gd name="T0" fmla="*/ 0 w 817"/>
              <a:gd name="T1" fmla="*/ 192 h 193"/>
              <a:gd name="T2" fmla="*/ 0 w 817"/>
              <a:gd name="T3" fmla="*/ 0 h 193"/>
              <a:gd name="T4" fmla="*/ 816 w 817"/>
              <a:gd name="T5" fmla="*/ 0 h 193"/>
              <a:gd name="T6" fmla="*/ 0 60000 65536"/>
              <a:gd name="T7" fmla="*/ 0 60000 65536"/>
              <a:gd name="T8" fmla="*/ 0 60000 65536"/>
              <a:gd name="T9" fmla="*/ 0 w 817"/>
              <a:gd name="T10" fmla="*/ 0 h 193"/>
              <a:gd name="T11" fmla="*/ 817 w 817"/>
              <a:gd name="T12" fmla="*/ 193 h 1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17" h="193">
                <a:moveTo>
                  <a:pt x="0" y="192"/>
                </a:moveTo>
                <a:lnTo>
                  <a:pt x="0" y="0"/>
                </a:ln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9" name="Freeform 49">
            <a:extLst>
              <a:ext uri="{FF2B5EF4-FFF2-40B4-BE49-F238E27FC236}">
                <a16:creationId xmlns:a16="http://schemas.microsoft.com/office/drawing/2014/main" id="{082656B7-C425-4423-B0D6-AE354E75728B}"/>
              </a:ext>
            </a:extLst>
          </p:cNvPr>
          <p:cNvSpPr>
            <a:spLocks/>
          </p:cNvSpPr>
          <p:nvPr/>
        </p:nvSpPr>
        <p:spPr bwMode="auto">
          <a:xfrm>
            <a:off x="3418489" y="2571846"/>
            <a:ext cx="897416" cy="1208"/>
          </a:xfrm>
          <a:custGeom>
            <a:avLst/>
            <a:gdLst>
              <a:gd name="T0" fmla="*/ 0 w 817"/>
              <a:gd name="T1" fmla="*/ 0 h 1"/>
              <a:gd name="T2" fmla="*/ 816 w 817"/>
              <a:gd name="T3" fmla="*/ 0 h 1"/>
              <a:gd name="T4" fmla="*/ 0 60000 65536"/>
              <a:gd name="T5" fmla="*/ 0 60000 65536"/>
              <a:gd name="T6" fmla="*/ 0 w 817"/>
              <a:gd name="T7" fmla="*/ 0 h 1"/>
              <a:gd name="T8" fmla="*/ 817 w 817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17" h="1">
                <a:moveTo>
                  <a:pt x="0" y="0"/>
                </a:move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90" name="Rectangle 56">
            <a:extLst>
              <a:ext uri="{FF2B5EF4-FFF2-40B4-BE49-F238E27FC236}">
                <a16:creationId xmlns:a16="http://schemas.microsoft.com/office/drawing/2014/main" id="{68E37CBC-F7CE-4FE7-A1AF-00E0F7DBE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7029" y="2571750"/>
            <a:ext cx="640299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[24:20]</a:t>
            </a:r>
          </a:p>
        </p:txBody>
      </p:sp>
      <p:sp>
        <p:nvSpPr>
          <p:cNvPr id="92" name="Freeform 61">
            <a:extLst>
              <a:ext uri="{FF2B5EF4-FFF2-40B4-BE49-F238E27FC236}">
                <a16:creationId xmlns:a16="http://schemas.microsoft.com/office/drawing/2014/main" id="{506DAC58-778E-434D-B838-C46DE7C812C1}"/>
              </a:ext>
            </a:extLst>
          </p:cNvPr>
          <p:cNvSpPr>
            <a:spLocks/>
          </p:cNvSpPr>
          <p:nvPr/>
        </p:nvSpPr>
        <p:spPr bwMode="auto">
          <a:xfrm>
            <a:off x="3420961" y="2750401"/>
            <a:ext cx="886158" cy="45719"/>
          </a:xfrm>
          <a:custGeom>
            <a:avLst/>
            <a:gdLst>
              <a:gd name="T0" fmla="*/ 0 w 817"/>
              <a:gd name="T1" fmla="*/ 0 h 1"/>
              <a:gd name="T2" fmla="*/ 816 w 817"/>
              <a:gd name="T3" fmla="*/ 0 h 1"/>
              <a:gd name="T4" fmla="*/ 0 60000 65536"/>
              <a:gd name="T5" fmla="*/ 0 60000 65536"/>
              <a:gd name="T6" fmla="*/ 0 w 817"/>
              <a:gd name="T7" fmla="*/ 0 h 1"/>
              <a:gd name="T8" fmla="*/ 817 w 817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17" h="1">
                <a:moveTo>
                  <a:pt x="0" y="0"/>
                </a:move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grpSp>
        <p:nvGrpSpPr>
          <p:cNvPr id="93" name="Group 62">
            <a:extLst>
              <a:ext uri="{FF2B5EF4-FFF2-40B4-BE49-F238E27FC236}">
                <a16:creationId xmlns:a16="http://schemas.microsoft.com/office/drawing/2014/main" id="{26CE999E-97CD-419B-8041-C80556536956}"/>
              </a:ext>
            </a:extLst>
          </p:cNvPr>
          <p:cNvGrpSpPr>
            <a:grpSpLocks/>
          </p:cNvGrpSpPr>
          <p:nvPr/>
        </p:nvGrpSpPr>
        <p:grpSpPr bwMode="auto">
          <a:xfrm>
            <a:off x="6441882" y="2374529"/>
            <a:ext cx="335748" cy="730621"/>
            <a:chOff x="4085" y="1630"/>
            <a:chExt cx="243" cy="385"/>
          </a:xfrm>
          <a:noFill/>
        </p:grpSpPr>
        <p:sp>
          <p:nvSpPr>
            <p:cNvPr id="152" name="Freeform 65">
              <a:extLst>
                <a:ext uri="{FF2B5EF4-FFF2-40B4-BE49-F238E27FC236}">
                  <a16:creationId xmlns:a16="http://schemas.microsoft.com/office/drawing/2014/main" id="{44BFF6C2-7A1C-4DE7-9168-AEF95EE26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5" y="1630"/>
              <a:ext cx="241" cy="385"/>
            </a:xfrm>
            <a:custGeom>
              <a:avLst/>
              <a:gdLst>
                <a:gd name="T0" fmla="*/ 0 w 241"/>
                <a:gd name="T1" fmla="*/ 0 h 385"/>
                <a:gd name="T2" fmla="*/ 0 w 241"/>
                <a:gd name="T3" fmla="*/ 160 h 385"/>
                <a:gd name="T4" fmla="*/ 48 w 241"/>
                <a:gd name="T5" fmla="*/ 192 h 385"/>
                <a:gd name="T6" fmla="*/ 0 w 241"/>
                <a:gd name="T7" fmla="*/ 224 h 385"/>
                <a:gd name="T8" fmla="*/ 0 w 241"/>
                <a:gd name="T9" fmla="*/ 384 h 385"/>
                <a:gd name="T10" fmla="*/ 240 w 241"/>
                <a:gd name="T11" fmla="*/ 288 h 385"/>
                <a:gd name="T12" fmla="*/ 240 w 241"/>
                <a:gd name="T13" fmla="*/ 96 h 385"/>
                <a:gd name="T14" fmla="*/ 0 w 241"/>
                <a:gd name="T15" fmla="*/ 0 h 3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1"/>
                <a:gd name="T25" fmla="*/ 0 h 385"/>
                <a:gd name="T26" fmla="*/ 241 w 241"/>
                <a:gd name="T27" fmla="*/ 385 h 38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1" h="385">
                  <a:moveTo>
                    <a:pt x="0" y="0"/>
                  </a:moveTo>
                  <a:lnTo>
                    <a:pt x="0" y="160"/>
                  </a:lnTo>
                  <a:lnTo>
                    <a:pt x="48" y="192"/>
                  </a:lnTo>
                  <a:lnTo>
                    <a:pt x="0" y="224"/>
                  </a:lnTo>
                  <a:lnTo>
                    <a:pt x="0" y="384"/>
                  </a:lnTo>
                  <a:lnTo>
                    <a:pt x="240" y="288"/>
                  </a:lnTo>
                  <a:lnTo>
                    <a:pt x="240" y="96"/>
                  </a:lnTo>
                  <a:lnTo>
                    <a:pt x="0" y="0"/>
                  </a:lnTo>
                </a:path>
              </a:pathLst>
            </a:custGeom>
            <a:grpFill/>
            <a:ln w="38100" cap="rnd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125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53" name="Rectangle 66">
              <a:extLst>
                <a:ext uri="{FF2B5EF4-FFF2-40B4-BE49-F238E27FC236}">
                  <a16:creationId xmlns:a16="http://schemas.microsoft.com/office/drawing/2014/main" id="{8B63DB52-687F-4FCB-B1B9-D25FA1D36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" y="1711"/>
              <a:ext cx="238" cy="113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125" dirty="0">
                  <a:solidFill>
                    <a:schemeClr val="tx1"/>
                  </a:solidFill>
                  <a:latin typeface="18 VAG Rounded Light   02390" pitchFamily="2" charset="0"/>
                </a:rPr>
                <a:t>ALU</a:t>
              </a:r>
            </a:p>
          </p:txBody>
        </p:sp>
      </p:grpSp>
      <p:sp>
        <p:nvSpPr>
          <p:cNvPr id="94" name="Rectangle 72">
            <a:extLst>
              <a:ext uri="{FF2B5EF4-FFF2-40B4-BE49-F238E27FC236}">
                <a16:creationId xmlns:a16="http://schemas.microsoft.com/office/drawing/2014/main" id="{E11E2148-3E95-4976-A151-72F2C32A1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9828" y="3218567"/>
            <a:ext cx="231534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clk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95" name="Rectangle 74">
            <a:extLst>
              <a:ext uri="{FF2B5EF4-FFF2-40B4-BE49-F238E27FC236}">
                <a16:creationId xmlns:a16="http://schemas.microsoft.com/office/drawing/2014/main" id="{2A4904DD-5982-4DDC-9DA8-54C055606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9087" y="1784959"/>
            <a:ext cx="877380" cy="143978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96" name="Rectangle 76">
            <a:extLst>
              <a:ext uri="{FF2B5EF4-FFF2-40B4-BE49-F238E27FC236}">
                <a16:creationId xmlns:a16="http://schemas.microsoft.com/office/drawing/2014/main" id="{10E551AE-6B38-41FA-A060-FE91ED813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1756" y="3006234"/>
            <a:ext cx="465573" cy="21520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25" dirty="0" err="1">
                <a:solidFill>
                  <a:schemeClr val="tx1"/>
                </a:solidFill>
                <a:latin typeface="18 VAG Rounded Light   02390" pitchFamily="2" charset="0"/>
              </a:rPr>
              <a:t>Reg</a:t>
            </a:r>
            <a:r>
              <a:rPr lang="en-US" sz="1125" dirty="0">
                <a:solidFill>
                  <a:schemeClr val="tx1"/>
                </a:solidFill>
                <a:latin typeface="18 VAG Rounded Light   02390" pitchFamily="2" charset="0"/>
              </a:rPr>
              <a:t> [ ]</a:t>
            </a:r>
          </a:p>
        </p:txBody>
      </p:sp>
      <p:sp>
        <p:nvSpPr>
          <p:cNvPr id="98" name="Freeform 53">
            <a:extLst>
              <a:ext uri="{FF2B5EF4-FFF2-40B4-BE49-F238E27FC236}">
                <a16:creationId xmlns:a16="http://schemas.microsoft.com/office/drawing/2014/main" id="{0D7ABEF3-269C-4686-ACE9-FE165FBC7E3A}"/>
              </a:ext>
            </a:extLst>
          </p:cNvPr>
          <p:cNvSpPr>
            <a:spLocks/>
          </p:cNvSpPr>
          <p:nvPr/>
        </p:nvSpPr>
        <p:spPr bwMode="auto">
          <a:xfrm>
            <a:off x="5204756" y="2519569"/>
            <a:ext cx="2210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99" name="Line 86">
            <a:extLst>
              <a:ext uri="{FF2B5EF4-FFF2-40B4-BE49-F238E27FC236}">
                <a16:creationId xmlns:a16="http://schemas.microsoft.com/office/drawing/2014/main" id="{511E4E4F-3048-429D-AD59-0478ACE20E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90365" y="1326057"/>
            <a:ext cx="4184" cy="101709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00" name="Line 86">
            <a:extLst>
              <a:ext uri="{FF2B5EF4-FFF2-40B4-BE49-F238E27FC236}">
                <a16:creationId xmlns:a16="http://schemas.microsoft.com/office/drawing/2014/main" id="{D0718223-F6CD-4103-9563-9D20251BA2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9182" y="1306136"/>
            <a:ext cx="4405368" cy="9924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01" name="Line 86">
            <a:extLst>
              <a:ext uri="{FF2B5EF4-FFF2-40B4-BE49-F238E27FC236}">
                <a16:creationId xmlns:a16="http://schemas.microsoft.com/office/drawing/2014/main" id="{91EC750C-5FFE-4772-A5BF-B858E2EC95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6269" y="1304531"/>
            <a:ext cx="5656" cy="7308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02" name="Freeform 53">
            <a:extLst>
              <a:ext uri="{FF2B5EF4-FFF2-40B4-BE49-F238E27FC236}">
                <a16:creationId xmlns:a16="http://schemas.microsoft.com/office/drawing/2014/main" id="{06052B64-C7FC-409C-8330-D3B41C34C934}"/>
              </a:ext>
            </a:extLst>
          </p:cNvPr>
          <p:cNvSpPr>
            <a:spLocks/>
          </p:cNvSpPr>
          <p:nvPr/>
        </p:nvSpPr>
        <p:spPr bwMode="auto">
          <a:xfrm flipV="1">
            <a:off x="3689181" y="2005856"/>
            <a:ext cx="627556" cy="29488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03" name="Freeform 43">
            <a:extLst>
              <a:ext uri="{FF2B5EF4-FFF2-40B4-BE49-F238E27FC236}">
                <a16:creationId xmlns:a16="http://schemas.microsoft.com/office/drawing/2014/main" id="{7FE222B9-AE92-4F55-B75A-B1A08A58FB6D}"/>
              </a:ext>
            </a:extLst>
          </p:cNvPr>
          <p:cNvSpPr>
            <a:spLocks/>
          </p:cNvSpPr>
          <p:nvPr/>
        </p:nvSpPr>
        <p:spPr bwMode="auto">
          <a:xfrm>
            <a:off x="4900099" y="3138899"/>
            <a:ext cx="83926" cy="83098"/>
          </a:xfrm>
          <a:custGeom>
            <a:avLst/>
            <a:gdLst>
              <a:gd name="T0" fmla="*/ 0 w 49"/>
              <a:gd name="T1" fmla="*/ 48 h 49"/>
              <a:gd name="T2" fmla="*/ 24 w 49"/>
              <a:gd name="T3" fmla="*/ 0 h 49"/>
              <a:gd name="T4" fmla="*/ 48 w 49"/>
              <a:gd name="T5" fmla="*/ 48 h 49"/>
              <a:gd name="T6" fmla="*/ 0 60000 65536"/>
              <a:gd name="T7" fmla="*/ 0 60000 65536"/>
              <a:gd name="T8" fmla="*/ 0 60000 65536"/>
              <a:gd name="T9" fmla="*/ 0 w 49"/>
              <a:gd name="T10" fmla="*/ 0 h 49"/>
              <a:gd name="T11" fmla="*/ 49 w 49"/>
              <a:gd name="T12" fmla="*/ 49 h 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" h="49">
                <a:moveTo>
                  <a:pt x="0" y="48"/>
                </a:moveTo>
                <a:lnTo>
                  <a:pt x="24" y="0"/>
                </a:lnTo>
                <a:lnTo>
                  <a:pt x="48" y="48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9" name="Line 85">
            <a:extLst>
              <a:ext uri="{FF2B5EF4-FFF2-40B4-BE49-F238E27FC236}">
                <a16:creationId xmlns:a16="http://schemas.microsoft.com/office/drawing/2014/main" id="{2FAB5AEE-1C73-47C5-A2C2-CCB8E298CF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42061" y="3238303"/>
            <a:ext cx="0" cy="14366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0" name="Rectangle 56">
            <a:extLst>
              <a:ext uri="{FF2B5EF4-FFF2-40B4-BE49-F238E27FC236}">
                <a16:creationId xmlns:a16="http://schemas.microsoft.com/office/drawing/2014/main" id="{4FB05D05-78A7-439F-9B29-CBB7FA472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7029" y="2367495"/>
            <a:ext cx="592209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[19:15]</a:t>
            </a:r>
          </a:p>
        </p:txBody>
      </p:sp>
      <p:sp>
        <p:nvSpPr>
          <p:cNvPr id="131" name="Rectangle 56">
            <a:extLst>
              <a:ext uri="{FF2B5EF4-FFF2-40B4-BE49-F238E27FC236}">
                <a16:creationId xmlns:a16="http://schemas.microsoft.com/office/drawing/2014/main" id="{0D5748A3-0C90-4C5F-A672-B64CBE67B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6142" y="2147183"/>
            <a:ext cx="518471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[11:7]</a:t>
            </a:r>
          </a:p>
        </p:txBody>
      </p:sp>
      <p:sp>
        <p:nvSpPr>
          <p:cNvPr id="133" name="Rectangle 76">
            <a:extLst>
              <a:ext uri="{FF2B5EF4-FFF2-40B4-BE49-F238E27FC236}">
                <a16:creationId xmlns:a16="http://schemas.microsoft.com/office/drawing/2014/main" id="{B0AC7351-7FB7-40CD-9034-592301F62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4578" y="2700870"/>
            <a:ext cx="417483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AddrB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4" name="Rectangle 76">
            <a:extLst>
              <a:ext uri="{FF2B5EF4-FFF2-40B4-BE49-F238E27FC236}">
                <a16:creationId xmlns:a16="http://schemas.microsoft.com/office/drawing/2014/main" id="{BEBE2F27-9BA7-4A07-9739-CDD3C31C3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4578" y="2462745"/>
            <a:ext cx="422291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AddrA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6" name="Rectangle 76">
            <a:extLst>
              <a:ext uri="{FF2B5EF4-FFF2-40B4-BE49-F238E27FC236}">
                <a16:creationId xmlns:a16="http://schemas.microsoft.com/office/drawing/2014/main" id="{80869AEB-098A-4ACF-933F-6CF114420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0089" y="2449068"/>
            <a:ext cx="417483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DataA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8" name="Rectangle 76">
            <a:extLst>
              <a:ext uri="{FF2B5EF4-FFF2-40B4-BE49-F238E27FC236}">
                <a16:creationId xmlns:a16="http://schemas.microsoft.com/office/drawing/2014/main" id="{B8EFE784-8671-421E-AA55-30B7A0C36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0089" y="2743028"/>
            <a:ext cx="40786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DataB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9" name="Rectangle 76">
            <a:extLst>
              <a:ext uri="{FF2B5EF4-FFF2-40B4-BE49-F238E27FC236}">
                <a16:creationId xmlns:a16="http://schemas.microsoft.com/office/drawing/2014/main" id="{5B9E3BDB-7878-404E-8CE9-C90D6DCEC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436" y="2250926"/>
            <a:ext cx="42389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AddrD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2" name="Rectangle 76">
            <a:extLst>
              <a:ext uri="{FF2B5EF4-FFF2-40B4-BE49-F238E27FC236}">
                <a16:creationId xmlns:a16="http://schemas.microsoft.com/office/drawing/2014/main" id="{842CC90C-1869-4F95-88CB-CB0BB95BF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4578" y="1939426"/>
            <a:ext cx="41908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DataD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3" name="Rectangle 72">
            <a:extLst>
              <a:ext uri="{FF2B5EF4-FFF2-40B4-BE49-F238E27FC236}">
                <a16:creationId xmlns:a16="http://schemas.microsoft.com/office/drawing/2014/main" id="{15CCE4F7-851D-4A77-8654-0352F472D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3291" y="2146999"/>
            <a:ext cx="250770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alu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5" name="Rectangle 76">
            <a:extLst>
              <a:ext uri="{FF2B5EF4-FFF2-40B4-BE49-F238E27FC236}">
                <a16:creationId xmlns:a16="http://schemas.microsoft.com/office/drawing/2014/main" id="{D0936E18-FFDA-4F03-833B-71551A07E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95" y="1851603"/>
            <a:ext cx="356568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R[rs1]</a:t>
            </a:r>
          </a:p>
        </p:txBody>
      </p:sp>
      <p:sp>
        <p:nvSpPr>
          <p:cNvPr id="147" name="Rectangle 76">
            <a:extLst>
              <a:ext uri="{FF2B5EF4-FFF2-40B4-BE49-F238E27FC236}">
                <a16:creationId xmlns:a16="http://schemas.microsoft.com/office/drawing/2014/main" id="{E734EC37-4805-4659-87EC-345910149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6956" y="3402134"/>
            <a:ext cx="380613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R[rs2]</a:t>
            </a:r>
          </a:p>
        </p:txBody>
      </p:sp>
      <p:sp>
        <p:nvSpPr>
          <p:cNvPr id="149" name="Rectangle 56">
            <a:extLst>
              <a:ext uri="{FF2B5EF4-FFF2-40B4-BE49-F238E27FC236}">
                <a16:creationId xmlns:a16="http://schemas.microsoft.com/office/drawing/2014/main" id="{349084F9-9B1F-47E8-B209-9030D0489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6113" y="4114293"/>
            <a:ext cx="54732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[31:0]</a:t>
            </a:r>
          </a:p>
        </p:txBody>
      </p:sp>
      <p:sp>
        <p:nvSpPr>
          <p:cNvPr id="151" name="Freeform 53">
            <a:extLst>
              <a:ext uri="{FF2B5EF4-FFF2-40B4-BE49-F238E27FC236}">
                <a16:creationId xmlns:a16="http://schemas.microsoft.com/office/drawing/2014/main" id="{2F97B989-C9BE-4B1C-81F7-39C537E85170}"/>
              </a:ext>
            </a:extLst>
          </p:cNvPr>
          <p:cNvSpPr>
            <a:spLocks/>
          </p:cNvSpPr>
          <p:nvPr/>
        </p:nvSpPr>
        <p:spPr bwMode="auto">
          <a:xfrm>
            <a:off x="5216006" y="2879877"/>
            <a:ext cx="211501" cy="53913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D285805-23B3-4B9E-B1A8-68D5489D9B73}"/>
              </a:ext>
            </a:extLst>
          </p:cNvPr>
          <p:cNvGrpSpPr/>
          <p:nvPr/>
        </p:nvGrpSpPr>
        <p:grpSpPr>
          <a:xfrm>
            <a:off x="1513489" y="3247128"/>
            <a:ext cx="6622666" cy="1382021"/>
            <a:chOff x="1442576" y="4222262"/>
            <a:chExt cx="10596266" cy="2211235"/>
          </a:xfrm>
          <a:noFill/>
        </p:grpSpPr>
        <p:sp>
          <p:nvSpPr>
            <p:cNvPr id="156" name="Rectangle 74">
              <a:extLst>
                <a:ext uri="{FF2B5EF4-FFF2-40B4-BE49-F238E27FC236}">
                  <a16:creationId xmlns:a16="http://schemas.microsoft.com/office/drawing/2014/main" id="{EEB79B59-4862-4AFE-9178-8FA7B8F33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2576" y="5548410"/>
              <a:ext cx="10596266" cy="885087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125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57" name="Rectangle 39">
              <a:extLst>
                <a:ext uri="{FF2B5EF4-FFF2-40B4-BE49-F238E27FC236}">
                  <a16:creationId xmlns:a16="http://schemas.microsoft.com/office/drawing/2014/main" id="{DBBFBA2A-FF83-409C-97E7-E677BD5AB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851" y="6069327"/>
              <a:ext cx="1339950" cy="344325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125" dirty="0">
                  <a:solidFill>
                    <a:schemeClr val="tx1"/>
                  </a:solidFill>
                  <a:latin typeface="18 VAG Rounded Light   02390" pitchFamily="2" charset="0"/>
                </a:rPr>
                <a:t>Control logic</a:t>
              </a:r>
            </a:p>
          </p:txBody>
        </p:sp>
        <p:sp>
          <p:nvSpPr>
            <p:cNvPr id="158" name="Rectangle 39">
              <a:extLst>
                <a:ext uri="{FF2B5EF4-FFF2-40B4-BE49-F238E27FC236}">
                  <a16:creationId xmlns:a16="http://schemas.microsoft.com/office/drawing/2014/main" id="{C05216CA-CA60-48AC-AE26-86A01215D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714" y="5611733"/>
              <a:ext cx="850072" cy="313547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000" dirty="0" err="1">
                  <a:solidFill>
                    <a:schemeClr val="tx1"/>
                  </a:solidFill>
                  <a:latin typeface="18 VAG Rounded Light   02390" pitchFamily="2" charset="0"/>
                </a:rPr>
                <a:t>RegWEn</a:t>
              </a:r>
              <a:endParaRPr lang="en-US" sz="10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F46B2570-F707-4A3E-9A57-919613BFF4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05264" y="4222262"/>
              <a:ext cx="0" cy="1306503"/>
            </a:xfrm>
            <a:prstGeom prst="straightConnector1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AF3EB63-580D-4265-98D4-D7C0A4A53A43}"/>
              </a:ext>
            </a:extLst>
          </p:cNvPr>
          <p:cNvGrpSpPr/>
          <p:nvPr/>
        </p:nvGrpSpPr>
        <p:grpSpPr>
          <a:xfrm>
            <a:off x="6140793" y="2797994"/>
            <a:ext cx="173296" cy="458658"/>
            <a:chOff x="5791200" y="1352550"/>
            <a:chExt cx="152400" cy="533400"/>
          </a:xfrm>
        </p:grpSpPr>
        <p:sp>
          <p:nvSpPr>
            <p:cNvPr id="105" name="Trapezoid 104">
              <a:extLst>
                <a:ext uri="{FF2B5EF4-FFF2-40B4-BE49-F238E27FC236}">
                  <a16:creationId xmlns:a16="http://schemas.microsoft.com/office/drawing/2014/main" id="{18ADDF91-FB7E-4640-8CB1-5EA94638B1A7}"/>
                </a:ext>
              </a:extLst>
            </p:cNvPr>
            <p:cNvSpPr/>
            <p:nvPr/>
          </p:nvSpPr>
          <p:spPr>
            <a:xfrm rot="5400000">
              <a:off x="5600700" y="1543050"/>
              <a:ext cx="533400" cy="152400"/>
            </a:xfrm>
            <a:prstGeom prst="trapezoid">
              <a:avLst>
                <a:gd name="adj" fmla="val 62709"/>
              </a:avLst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375">
                <a:latin typeface="18 VAG Rounded Light   02390" pitchFamily="2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5AE6B79-F2FB-4EE4-95D7-8E26017BC478}"/>
                </a:ext>
              </a:extLst>
            </p:cNvPr>
            <p:cNvSpPr txBox="1"/>
            <p:nvPr/>
          </p:nvSpPr>
          <p:spPr>
            <a:xfrm>
              <a:off x="5807075" y="1390650"/>
              <a:ext cx="76200" cy="156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75" dirty="0">
                  <a:solidFill>
                    <a:schemeClr val="tx1"/>
                  </a:solidFill>
                  <a:latin typeface="18 VAG Rounded Light   02390" pitchFamily="2" charset="0"/>
                </a:rPr>
                <a:t>0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2EE3FAD-7B79-4A07-B9F8-A46307B0CB49}"/>
                </a:ext>
              </a:extLst>
            </p:cNvPr>
            <p:cNvSpPr txBox="1"/>
            <p:nvPr/>
          </p:nvSpPr>
          <p:spPr>
            <a:xfrm>
              <a:off x="5821935" y="1638300"/>
              <a:ext cx="35244" cy="1565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75" dirty="0">
                  <a:solidFill>
                    <a:schemeClr val="tx1"/>
                  </a:solidFill>
                  <a:latin typeface="18 VAG Rounded Light   02390" pitchFamily="2" charset="0"/>
                </a:rPr>
                <a:t>1</a:t>
              </a:r>
            </a:p>
          </p:txBody>
        </p:sp>
      </p:grpSp>
      <p:sp>
        <p:nvSpPr>
          <p:cNvPr id="108" name="Freeform 53">
            <a:extLst>
              <a:ext uri="{FF2B5EF4-FFF2-40B4-BE49-F238E27FC236}">
                <a16:creationId xmlns:a16="http://schemas.microsoft.com/office/drawing/2014/main" id="{2E7DA787-8E69-4B24-BB67-8D5C09A4779B}"/>
              </a:ext>
            </a:extLst>
          </p:cNvPr>
          <p:cNvSpPr>
            <a:spLocks/>
          </p:cNvSpPr>
          <p:nvPr/>
        </p:nvSpPr>
        <p:spPr bwMode="auto">
          <a:xfrm flipV="1">
            <a:off x="6032034" y="3095805"/>
            <a:ext cx="1231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109" name="Line 86">
            <a:extLst>
              <a:ext uri="{FF2B5EF4-FFF2-40B4-BE49-F238E27FC236}">
                <a16:creationId xmlns:a16="http://schemas.microsoft.com/office/drawing/2014/main" id="{32C18C58-FEB1-4AB0-AEF5-262D760AF4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8773" y="3156274"/>
            <a:ext cx="4" cy="4386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10" name="Freeform 53">
            <a:extLst>
              <a:ext uri="{FF2B5EF4-FFF2-40B4-BE49-F238E27FC236}">
                <a16:creationId xmlns:a16="http://schemas.microsoft.com/office/drawing/2014/main" id="{55F78D96-4983-4084-9955-EE2C7CFA2811}"/>
              </a:ext>
            </a:extLst>
          </p:cNvPr>
          <p:cNvSpPr>
            <a:spLocks/>
          </p:cNvSpPr>
          <p:nvPr/>
        </p:nvSpPr>
        <p:spPr bwMode="auto">
          <a:xfrm>
            <a:off x="6336453" y="2998676"/>
            <a:ext cx="108617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5" name="Rectangle 76">
            <a:extLst>
              <a:ext uri="{FF2B5EF4-FFF2-40B4-BE49-F238E27FC236}">
                <a16:creationId xmlns:a16="http://schemas.microsoft.com/office/drawing/2014/main" id="{C9ED7DEE-75BE-49F7-9186-92C60B8EF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0140" y="3606237"/>
            <a:ext cx="601827" cy="1959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Imm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[31:0]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A866699-37AD-47C7-ADE3-3570AD42108C}"/>
              </a:ext>
            </a:extLst>
          </p:cNvPr>
          <p:cNvCxnSpPr>
            <a:cxnSpLocks/>
          </p:cNvCxnSpPr>
          <p:nvPr/>
        </p:nvCxnSpPr>
        <p:spPr bwMode="auto">
          <a:xfrm flipV="1">
            <a:off x="6221591" y="3212637"/>
            <a:ext cx="5850" cy="84637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ectangle 39">
            <a:extLst>
              <a:ext uri="{FF2B5EF4-FFF2-40B4-BE49-F238E27FC236}">
                <a16:creationId xmlns:a16="http://schemas.microsoft.com/office/drawing/2014/main" id="{6A9E40A1-4BFA-4670-9061-920A4875E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0656" y="4071147"/>
            <a:ext cx="334126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Bsel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 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C2EC051-7E6C-4880-81E9-5628FAEB3331}"/>
              </a:ext>
            </a:extLst>
          </p:cNvPr>
          <p:cNvGrpSpPr/>
          <p:nvPr/>
        </p:nvGrpSpPr>
        <p:grpSpPr>
          <a:xfrm>
            <a:off x="3815100" y="3228757"/>
            <a:ext cx="521515" cy="717808"/>
            <a:chOff x="3789405" y="3105151"/>
            <a:chExt cx="533400" cy="762000"/>
          </a:xfrm>
        </p:grpSpPr>
        <p:sp>
          <p:nvSpPr>
            <p:cNvPr id="113" name="Trapezoid 112">
              <a:extLst>
                <a:ext uri="{FF2B5EF4-FFF2-40B4-BE49-F238E27FC236}">
                  <a16:creationId xmlns:a16="http://schemas.microsoft.com/office/drawing/2014/main" id="{E7D1C109-C137-4804-B832-2BBC518CCECD}"/>
                </a:ext>
              </a:extLst>
            </p:cNvPr>
            <p:cNvSpPr/>
            <p:nvPr/>
          </p:nvSpPr>
          <p:spPr>
            <a:xfrm rot="5400000">
              <a:off x="3675105" y="3219451"/>
              <a:ext cx="762000" cy="533400"/>
            </a:xfrm>
            <a:prstGeom prst="trapezoid">
              <a:avLst>
                <a:gd name="adj" fmla="val 30656"/>
              </a:avLst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040" dirty="0">
                <a:latin typeface="18 VAG Rounded Light   02390" pitchFamily="2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AF28F40-BC89-43E7-986F-17C0BB46A989}"/>
                </a:ext>
              </a:extLst>
            </p:cNvPr>
            <p:cNvSpPr txBox="1"/>
            <p:nvPr/>
          </p:nvSpPr>
          <p:spPr>
            <a:xfrm>
              <a:off x="3818311" y="3253521"/>
              <a:ext cx="502026" cy="4655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25" dirty="0" err="1">
                  <a:solidFill>
                    <a:schemeClr val="tx1"/>
                  </a:solidFill>
                  <a:latin typeface="18 VAG Rounded Light   02390" pitchFamily="2" charset="0"/>
                </a:rPr>
                <a:t>Imm</a:t>
              </a:r>
              <a:r>
                <a:rPr lang="en-US" sz="1125" dirty="0">
                  <a:solidFill>
                    <a:schemeClr val="tx1"/>
                  </a:solidFill>
                  <a:latin typeface="18 VAG Rounded Light   02390" pitchFamily="2" charset="0"/>
                </a:rPr>
                <a:t>.</a:t>
              </a:r>
            </a:p>
            <a:p>
              <a:r>
                <a:rPr lang="en-US" sz="1125" dirty="0">
                  <a:solidFill>
                    <a:schemeClr val="tx1"/>
                  </a:solidFill>
                  <a:latin typeface="18 VAG Rounded Light   02390" pitchFamily="2" charset="0"/>
                </a:rPr>
                <a:t>Gen</a:t>
              </a:r>
            </a:p>
          </p:txBody>
        </p:sp>
      </p:grpSp>
      <p:sp>
        <p:nvSpPr>
          <p:cNvPr id="117" name="Rectangle 56">
            <a:extLst>
              <a:ext uri="{FF2B5EF4-FFF2-40B4-BE49-F238E27FC236}">
                <a16:creationId xmlns:a16="http://schemas.microsoft.com/office/drawing/2014/main" id="{2249A50E-7A3E-4E2E-ADAB-AEDBD4796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3013" y="3305554"/>
            <a:ext cx="430307" cy="3498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b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</a:b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[31:20]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5CBFAB8-68CC-4C39-9B66-F81892878DC4}"/>
              </a:ext>
            </a:extLst>
          </p:cNvPr>
          <p:cNvCxnSpPr>
            <a:cxnSpLocks/>
            <a:endCxn id="113" idx="3"/>
          </p:cNvCxnSpPr>
          <p:nvPr/>
        </p:nvCxnSpPr>
        <p:spPr bwMode="auto">
          <a:xfrm flipH="1" flipV="1">
            <a:off x="4075858" y="3866628"/>
            <a:ext cx="5942" cy="17137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Rectangle 39">
            <a:extLst>
              <a:ext uri="{FF2B5EF4-FFF2-40B4-BE49-F238E27FC236}">
                <a16:creationId xmlns:a16="http://schemas.microsoft.com/office/drawing/2014/main" id="{2AAE59D5-8D07-45E8-A576-A1A128816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7105" y="4118331"/>
            <a:ext cx="484809" cy="34985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ImmSel</a:t>
            </a:r>
            <a:b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</a:b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1" name="Freeform 61">
            <a:extLst>
              <a:ext uri="{FF2B5EF4-FFF2-40B4-BE49-F238E27FC236}">
                <a16:creationId xmlns:a16="http://schemas.microsoft.com/office/drawing/2014/main" id="{561FDB16-26A8-4D93-A7EA-91551376733D}"/>
              </a:ext>
            </a:extLst>
          </p:cNvPr>
          <p:cNvSpPr>
            <a:spLocks/>
          </p:cNvSpPr>
          <p:nvPr/>
        </p:nvSpPr>
        <p:spPr bwMode="auto">
          <a:xfrm>
            <a:off x="3432999" y="3587660"/>
            <a:ext cx="382101" cy="45719"/>
          </a:xfrm>
          <a:custGeom>
            <a:avLst/>
            <a:gdLst>
              <a:gd name="T0" fmla="*/ 0 w 817"/>
              <a:gd name="T1" fmla="*/ 0 h 1"/>
              <a:gd name="T2" fmla="*/ 816 w 817"/>
              <a:gd name="T3" fmla="*/ 0 h 1"/>
              <a:gd name="T4" fmla="*/ 0 60000 65536"/>
              <a:gd name="T5" fmla="*/ 0 60000 65536"/>
              <a:gd name="T6" fmla="*/ 0 w 817"/>
              <a:gd name="T7" fmla="*/ 0 h 1"/>
              <a:gd name="T8" fmla="*/ 817 w 817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17" h="1">
                <a:moveTo>
                  <a:pt x="0" y="0"/>
                </a:move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2" name="Line 85">
            <a:extLst>
              <a:ext uri="{FF2B5EF4-FFF2-40B4-BE49-F238E27FC236}">
                <a16:creationId xmlns:a16="http://schemas.microsoft.com/office/drawing/2014/main" id="{3F1BF7E2-7C78-4F8B-9A36-3519990D51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8500" y="3589761"/>
            <a:ext cx="1663521" cy="5208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15" name="Rectangle 76">
            <a:extLst>
              <a:ext uri="{FF2B5EF4-FFF2-40B4-BE49-F238E27FC236}">
                <a16:creationId xmlns:a16="http://schemas.microsoft.com/office/drawing/2014/main" id="{A5647F8A-FB34-4267-AAF7-A2E76C642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9310" y="2428254"/>
            <a:ext cx="40786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DataB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16" name="Line 86">
            <a:extLst>
              <a:ext uri="{FF2B5EF4-FFF2-40B4-BE49-F238E27FC236}">
                <a16:creationId xmlns:a16="http://schemas.microsoft.com/office/drawing/2014/main" id="{D81ADB33-0737-4505-86BF-6075792AEA0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11385" y="2343150"/>
            <a:ext cx="7898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4D355E3-C505-42B1-8BF7-7EEE182B682E}"/>
              </a:ext>
            </a:extLst>
          </p:cNvPr>
          <p:cNvCxnSpPr>
            <a:cxnSpLocks/>
          </p:cNvCxnSpPr>
          <p:nvPr/>
        </p:nvCxnSpPr>
        <p:spPr bwMode="auto">
          <a:xfrm flipV="1">
            <a:off x="7228489" y="3362681"/>
            <a:ext cx="6734" cy="69633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5" name="Rectangle 39">
            <a:extLst>
              <a:ext uri="{FF2B5EF4-FFF2-40B4-BE49-F238E27FC236}">
                <a16:creationId xmlns:a16="http://schemas.microsoft.com/office/drawing/2014/main" id="{F439F464-9A64-4DB9-B566-D2B0B2979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0863" y="4105031"/>
            <a:ext cx="431909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WBSel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8" name="Trapezoid 127">
            <a:extLst>
              <a:ext uri="{FF2B5EF4-FFF2-40B4-BE49-F238E27FC236}">
                <a16:creationId xmlns:a16="http://schemas.microsoft.com/office/drawing/2014/main" id="{EFB53943-9D5C-441E-9153-FEBBA539F621}"/>
              </a:ext>
            </a:extLst>
          </p:cNvPr>
          <p:cNvSpPr/>
          <p:nvPr/>
        </p:nvSpPr>
        <p:spPr>
          <a:xfrm rot="5400000">
            <a:off x="7537461" y="2107661"/>
            <a:ext cx="778862" cy="181697"/>
          </a:xfrm>
          <a:prstGeom prst="trapezoid">
            <a:avLst>
              <a:gd name="adj" fmla="val 62709"/>
            </a:avLst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375">
              <a:latin typeface="18 VAG Rounded Light   02390" pitchFamily="2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F3EBA22-51DF-47CF-85F0-CFCAFA0BF558}"/>
              </a:ext>
            </a:extLst>
          </p:cNvPr>
          <p:cNvSpPr txBox="1"/>
          <p:nvPr/>
        </p:nvSpPr>
        <p:spPr>
          <a:xfrm>
            <a:off x="7868430" y="2374378"/>
            <a:ext cx="86648" cy="1346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09BB171-C87D-4A89-B6D1-3A7C9C58284D}"/>
              </a:ext>
            </a:extLst>
          </p:cNvPr>
          <p:cNvSpPr txBox="1"/>
          <p:nvPr/>
        </p:nvSpPr>
        <p:spPr>
          <a:xfrm>
            <a:off x="7868430" y="2152754"/>
            <a:ext cx="40076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1</a:t>
            </a:r>
          </a:p>
        </p:txBody>
      </p:sp>
      <p:sp>
        <p:nvSpPr>
          <p:cNvPr id="137" name="Line 86">
            <a:extLst>
              <a:ext uri="{FF2B5EF4-FFF2-40B4-BE49-F238E27FC236}">
                <a16:creationId xmlns:a16="http://schemas.microsoft.com/office/drawing/2014/main" id="{2EA22C46-0124-4DA4-B204-7AA1DCDA36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55014" y="2446890"/>
            <a:ext cx="183075" cy="2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 type="triangl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0" name="Line 86">
            <a:extLst>
              <a:ext uri="{FF2B5EF4-FFF2-40B4-BE49-F238E27FC236}">
                <a16:creationId xmlns:a16="http://schemas.microsoft.com/office/drawing/2014/main" id="{740B9511-F327-46DC-B0FE-EEA617577E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8984" y="1123950"/>
            <a:ext cx="1542" cy="1629043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1" name="Line 86">
            <a:extLst>
              <a:ext uri="{FF2B5EF4-FFF2-40B4-BE49-F238E27FC236}">
                <a16:creationId xmlns:a16="http://schemas.microsoft.com/office/drawing/2014/main" id="{A7F2C532-A968-4CAD-9F64-C276386571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3852" y="2196462"/>
            <a:ext cx="932468" cy="3099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 type="triangl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4" name="Rectangle 39">
            <a:extLst>
              <a:ext uri="{FF2B5EF4-FFF2-40B4-BE49-F238E27FC236}">
                <a16:creationId xmlns:a16="http://schemas.microsoft.com/office/drawing/2014/main" id="{4E2EB9BB-0452-464A-85CC-9C8CEE53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673" y="4115743"/>
            <a:ext cx="555340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MemRW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3" name="Rectangle 72">
            <a:extLst>
              <a:ext uri="{FF2B5EF4-FFF2-40B4-BE49-F238E27FC236}">
                <a16:creationId xmlns:a16="http://schemas.microsoft.com/office/drawing/2014/main" id="{935851EE-D663-4C9C-9CF4-2B23F49EB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3561" y="3337218"/>
            <a:ext cx="231534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clk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4" name="Freeform 43">
            <a:extLst>
              <a:ext uri="{FF2B5EF4-FFF2-40B4-BE49-F238E27FC236}">
                <a16:creationId xmlns:a16="http://schemas.microsoft.com/office/drawing/2014/main" id="{25970377-6E78-48A2-9C9A-6DAFC5D5988E}"/>
              </a:ext>
            </a:extLst>
          </p:cNvPr>
          <p:cNvSpPr>
            <a:spLocks/>
          </p:cNvSpPr>
          <p:nvPr/>
        </p:nvSpPr>
        <p:spPr bwMode="auto">
          <a:xfrm>
            <a:off x="7483832" y="3257550"/>
            <a:ext cx="83926" cy="83098"/>
          </a:xfrm>
          <a:custGeom>
            <a:avLst/>
            <a:gdLst>
              <a:gd name="T0" fmla="*/ 0 w 49"/>
              <a:gd name="T1" fmla="*/ 48 h 49"/>
              <a:gd name="T2" fmla="*/ 24 w 49"/>
              <a:gd name="T3" fmla="*/ 0 h 49"/>
              <a:gd name="T4" fmla="*/ 48 w 49"/>
              <a:gd name="T5" fmla="*/ 48 h 49"/>
              <a:gd name="T6" fmla="*/ 0 60000 65536"/>
              <a:gd name="T7" fmla="*/ 0 60000 65536"/>
              <a:gd name="T8" fmla="*/ 0 60000 65536"/>
              <a:gd name="T9" fmla="*/ 0 w 49"/>
              <a:gd name="T10" fmla="*/ 0 h 49"/>
              <a:gd name="T11" fmla="*/ 49 w 49"/>
              <a:gd name="T12" fmla="*/ 49 h 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" h="49">
                <a:moveTo>
                  <a:pt x="0" y="48"/>
                </a:moveTo>
                <a:lnTo>
                  <a:pt x="24" y="0"/>
                </a:lnTo>
                <a:lnTo>
                  <a:pt x="48" y="48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6" name="Line 85">
            <a:extLst>
              <a:ext uri="{FF2B5EF4-FFF2-40B4-BE49-F238E27FC236}">
                <a16:creationId xmlns:a16="http://schemas.microsoft.com/office/drawing/2014/main" id="{7AB62058-19FC-4A3F-BBB3-6ED42AF96F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33289" y="3333750"/>
            <a:ext cx="0" cy="14366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CDCAE83F-2209-4EC0-878A-785CF6AB7EC1}"/>
              </a:ext>
            </a:extLst>
          </p:cNvPr>
          <p:cNvCxnSpPr>
            <a:cxnSpLocks/>
          </p:cNvCxnSpPr>
          <p:nvPr/>
        </p:nvCxnSpPr>
        <p:spPr bwMode="auto">
          <a:xfrm flipV="1">
            <a:off x="7924193" y="2512908"/>
            <a:ext cx="9724" cy="154610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6" name="Trapezoid 145">
            <a:extLst>
              <a:ext uri="{FF2B5EF4-FFF2-40B4-BE49-F238E27FC236}">
                <a16:creationId xmlns:a16="http://schemas.microsoft.com/office/drawing/2014/main" id="{7EFFA162-8B82-4164-9164-F9F0F719FB72}"/>
              </a:ext>
            </a:extLst>
          </p:cNvPr>
          <p:cNvSpPr/>
          <p:nvPr/>
        </p:nvSpPr>
        <p:spPr>
          <a:xfrm rot="5400000">
            <a:off x="5992463" y="2408173"/>
            <a:ext cx="458658" cy="173296"/>
          </a:xfrm>
          <a:prstGeom prst="trapezoid">
            <a:avLst>
              <a:gd name="adj" fmla="val 62709"/>
            </a:avLst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375">
              <a:latin typeface="18 VAG Rounded Light   02390" pitchFamily="2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56D9889-5B10-49F6-BC6A-F968CDEE142E}"/>
              </a:ext>
            </a:extLst>
          </p:cNvPr>
          <p:cNvSpPr txBox="1"/>
          <p:nvPr/>
        </p:nvSpPr>
        <p:spPr>
          <a:xfrm>
            <a:off x="6165485" y="2526778"/>
            <a:ext cx="86648" cy="1346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6469D3A-2243-482E-B687-BCAE3AA4767B}"/>
              </a:ext>
            </a:extLst>
          </p:cNvPr>
          <p:cNvSpPr txBox="1"/>
          <p:nvPr/>
        </p:nvSpPr>
        <p:spPr>
          <a:xfrm>
            <a:off x="6165485" y="2305154"/>
            <a:ext cx="40076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1</a:t>
            </a:r>
          </a:p>
        </p:txBody>
      </p:sp>
      <p:sp>
        <p:nvSpPr>
          <p:cNvPr id="160" name="Freeform 53">
            <a:extLst>
              <a:ext uri="{FF2B5EF4-FFF2-40B4-BE49-F238E27FC236}">
                <a16:creationId xmlns:a16="http://schemas.microsoft.com/office/drawing/2014/main" id="{142AEEA9-ADFD-4868-90C9-B836F1202178}"/>
              </a:ext>
            </a:extLst>
          </p:cNvPr>
          <p:cNvSpPr>
            <a:spLocks/>
          </p:cNvSpPr>
          <p:nvPr/>
        </p:nvSpPr>
        <p:spPr bwMode="auto">
          <a:xfrm>
            <a:off x="6336439" y="2516665"/>
            <a:ext cx="108617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2AA3D17-1E0F-4D80-9074-04964FEE358C}"/>
              </a:ext>
            </a:extLst>
          </p:cNvPr>
          <p:cNvGrpSpPr/>
          <p:nvPr/>
        </p:nvGrpSpPr>
        <p:grpSpPr>
          <a:xfrm>
            <a:off x="5374075" y="2337322"/>
            <a:ext cx="591829" cy="694020"/>
            <a:chOff x="3504668" y="4010988"/>
            <a:chExt cx="632945" cy="433763"/>
          </a:xfrm>
          <a:effectLst/>
        </p:grpSpPr>
        <p:sp>
          <p:nvSpPr>
            <p:cNvPr id="162" name="Trapezoid 161">
              <a:extLst>
                <a:ext uri="{FF2B5EF4-FFF2-40B4-BE49-F238E27FC236}">
                  <a16:creationId xmlns:a16="http://schemas.microsoft.com/office/drawing/2014/main" id="{17A7729A-7AB4-48B6-8598-A42FE979B235}"/>
                </a:ext>
              </a:extLst>
            </p:cNvPr>
            <p:cNvSpPr/>
            <p:nvPr/>
          </p:nvSpPr>
          <p:spPr>
            <a:xfrm rot="5400000">
              <a:off x="3583284" y="4000115"/>
              <a:ext cx="433763" cy="455509"/>
            </a:xfrm>
            <a:prstGeom prst="trapezoid">
              <a:avLst>
                <a:gd name="adj" fmla="val 30656"/>
              </a:avLst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46304" tIns="73152" rIns="146304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600" dirty="0">
                <a:latin typeface="18 VAG Rounded Light   02390" pitchFamily="2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429C3E4-6D69-4A88-A93D-4629E93DFF7A}"/>
                </a:ext>
              </a:extLst>
            </p:cNvPr>
            <p:cNvSpPr txBox="1"/>
            <p:nvPr/>
          </p:nvSpPr>
          <p:spPr>
            <a:xfrm>
              <a:off x="3504668" y="4108644"/>
              <a:ext cx="632945" cy="2693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</a:rPr>
                <a:t>Branch</a:t>
              </a:r>
            </a:p>
            <a:p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</a:rPr>
                <a:t>Comp</a:t>
              </a:r>
            </a:p>
          </p:txBody>
        </p:sp>
      </p:grpSp>
      <p:sp>
        <p:nvSpPr>
          <p:cNvPr id="7" name="Line 86">
            <a:extLst>
              <a:ext uri="{FF2B5EF4-FFF2-40B4-BE49-F238E27FC236}">
                <a16:creationId xmlns:a16="http://schemas.microsoft.com/office/drawing/2014/main" id="{C4CDA898-50BA-451E-8728-55ACF98E19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4197" y="2902414"/>
            <a:ext cx="4073" cy="5043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66" name="Line 85">
            <a:extLst>
              <a:ext uri="{FF2B5EF4-FFF2-40B4-BE49-F238E27FC236}">
                <a16:creationId xmlns:a16="http://schemas.microsoft.com/office/drawing/2014/main" id="{F44784CA-431D-4DAA-A34E-DA467676D10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05212" y="3408875"/>
            <a:ext cx="1542277" cy="13321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67" name="Line 86">
            <a:extLst>
              <a:ext uri="{FF2B5EF4-FFF2-40B4-BE49-F238E27FC236}">
                <a16:creationId xmlns:a16="http://schemas.microsoft.com/office/drawing/2014/main" id="{26DCC4E3-F924-4B31-9631-0693FC5E3F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4240" y="3138899"/>
            <a:ext cx="2212" cy="27563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68" name="Freeform 53">
            <a:extLst>
              <a:ext uri="{FF2B5EF4-FFF2-40B4-BE49-F238E27FC236}">
                <a16:creationId xmlns:a16="http://schemas.microsoft.com/office/drawing/2014/main" id="{740A9671-1E3A-46CC-B45B-984544841F82}"/>
              </a:ext>
            </a:extLst>
          </p:cNvPr>
          <p:cNvSpPr>
            <a:spLocks/>
          </p:cNvSpPr>
          <p:nvPr/>
        </p:nvSpPr>
        <p:spPr bwMode="auto">
          <a:xfrm>
            <a:off x="6854240" y="3135631"/>
            <a:ext cx="145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69" name="Freeform 53">
            <a:extLst>
              <a:ext uri="{FF2B5EF4-FFF2-40B4-BE49-F238E27FC236}">
                <a16:creationId xmlns:a16="http://schemas.microsoft.com/office/drawing/2014/main" id="{FBBFD2BF-2B47-4405-8F8B-431B16B02C70}"/>
              </a:ext>
            </a:extLst>
          </p:cNvPr>
          <p:cNvSpPr>
            <a:spLocks/>
          </p:cNvSpPr>
          <p:nvPr/>
        </p:nvSpPr>
        <p:spPr bwMode="auto">
          <a:xfrm>
            <a:off x="6788892" y="2769953"/>
            <a:ext cx="229465" cy="48738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70" name="Line 86">
            <a:extLst>
              <a:ext uri="{FF2B5EF4-FFF2-40B4-BE49-F238E27FC236}">
                <a16:creationId xmlns:a16="http://schemas.microsoft.com/office/drawing/2014/main" id="{657CC48C-40C1-41BF-B79D-828815656E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01463" y="2132870"/>
            <a:ext cx="3749" cy="3837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71" name="Line 85">
            <a:extLst>
              <a:ext uri="{FF2B5EF4-FFF2-40B4-BE49-F238E27FC236}">
                <a16:creationId xmlns:a16="http://schemas.microsoft.com/office/drawing/2014/main" id="{E4F01C06-4B75-48D5-A1CC-3DF47A0DDA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11798" y="2125748"/>
            <a:ext cx="617544" cy="1254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73" name="Freeform 53">
            <a:extLst>
              <a:ext uri="{FF2B5EF4-FFF2-40B4-BE49-F238E27FC236}">
                <a16:creationId xmlns:a16="http://schemas.microsoft.com/office/drawing/2014/main" id="{4C634BBB-B75C-4986-A086-63F234F291F2}"/>
              </a:ext>
            </a:extLst>
          </p:cNvPr>
          <p:cNvSpPr>
            <a:spLocks/>
          </p:cNvSpPr>
          <p:nvPr/>
        </p:nvSpPr>
        <p:spPr bwMode="auto">
          <a:xfrm flipV="1">
            <a:off x="5933090" y="2571749"/>
            <a:ext cx="219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174" name="Line 86">
            <a:extLst>
              <a:ext uri="{FF2B5EF4-FFF2-40B4-BE49-F238E27FC236}">
                <a16:creationId xmlns:a16="http://schemas.microsoft.com/office/drawing/2014/main" id="{17A5FA9C-70A9-47AD-B1E3-BC13AA7F76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3090" y="2135393"/>
            <a:ext cx="0" cy="472562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75" name="Freeform 53">
            <a:extLst>
              <a:ext uri="{FF2B5EF4-FFF2-40B4-BE49-F238E27FC236}">
                <a16:creationId xmlns:a16="http://schemas.microsoft.com/office/drawing/2014/main" id="{CE303E76-34DF-4EE1-ACD6-21E1B2D8F337}"/>
              </a:ext>
            </a:extLst>
          </p:cNvPr>
          <p:cNvSpPr>
            <a:spLocks/>
          </p:cNvSpPr>
          <p:nvPr/>
        </p:nvSpPr>
        <p:spPr bwMode="auto">
          <a:xfrm flipV="1">
            <a:off x="6032033" y="2342442"/>
            <a:ext cx="1231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176" name="Line 86">
            <a:extLst>
              <a:ext uri="{FF2B5EF4-FFF2-40B4-BE49-F238E27FC236}">
                <a16:creationId xmlns:a16="http://schemas.microsoft.com/office/drawing/2014/main" id="{62921AA0-99FB-4B44-B0D7-79BCB48055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2033" y="1657350"/>
            <a:ext cx="0" cy="7308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77" name="Freeform 53">
            <a:extLst>
              <a:ext uri="{FF2B5EF4-FFF2-40B4-BE49-F238E27FC236}">
                <a16:creationId xmlns:a16="http://schemas.microsoft.com/office/drawing/2014/main" id="{68870AF6-CC61-41F1-997D-87881F6189E0}"/>
              </a:ext>
            </a:extLst>
          </p:cNvPr>
          <p:cNvSpPr>
            <a:spLocks/>
          </p:cNvSpPr>
          <p:nvPr/>
        </p:nvSpPr>
        <p:spPr bwMode="auto">
          <a:xfrm flipV="1">
            <a:off x="5939366" y="2846425"/>
            <a:ext cx="219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178" name="Line 86">
            <a:extLst>
              <a:ext uri="{FF2B5EF4-FFF2-40B4-BE49-F238E27FC236}">
                <a16:creationId xmlns:a16="http://schemas.microsoft.com/office/drawing/2014/main" id="{35578188-7DDC-4AF1-A3B8-158F23925FA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7751" y="2897278"/>
            <a:ext cx="728" cy="491282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79" name="Line 85">
            <a:extLst>
              <a:ext uri="{FF2B5EF4-FFF2-40B4-BE49-F238E27FC236}">
                <a16:creationId xmlns:a16="http://schemas.microsoft.com/office/drawing/2014/main" id="{5C101DBD-B20C-4615-818E-7AC79DA52A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6142" y="1636021"/>
            <a:ext cx="2488505" cy="2467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80" name="Line 86">
            <a:extLst>
              <a:ext uri="{FF2B5EF4-FFF2-40B4-BE49-F238E27FC236}">
                <a16:creationId xmlns:a16="http://schemas.microsoft.com/office/drawing/2014/main" id="{103114CD-3F21-40D6-8340-293BDC0878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40640" y="1644248"/>
            <a:ext cx="3749" cy="3837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81" name="Line 85">
            <a:extLst>
              <a:ext uri="{FF2B5EF4-FFF2-40B4-BE49-F238E27FC236}">
                <a16:creationId xmlns:a16="http://schemas.microsoft.com/office/drawing/2014/main" id="{9035C5E4-F0E6-46FB-9DC2-CC05946378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3032" y="2045902"/>
            <a:ext cx="1011514" cy="977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4780ED4E-0E35-44F7-A459-55C6A6E7CA14}"/>
              </a:ext>
            </a:extLst>
          </p:cNvPr>
          <p:cNvCxnSpPr>
            <a:cxnSpLocks/>
          </p:cNvCxnSpPr>
          <p:nvPr/>
        </p:nvCxnSpPr>
        <p:spPr bwMode="auto">
          <a:xfrm flipV="1">
            <a:off x="6240105" y="2660700"/>
            <a:ext cx="0" cy="10701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3" name="Line 85">
            <a:extLst>
              <a:ext uri="{FF2B5EF4-FFF2-40B4-BE49-F238E27FC236}">
                <a16:creationId xmlns:a16="http://schemas.microsoft.com/office/drawing/2014/main" id="{1B357AEA-7FA9-451B-AC0B-BBEB52A4A6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253716" y="2769090"/>
            <a:ext cx="108617" cy="0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84" name="Line 86">
            <a:extLst>
              <a:ext uri="{FF2B5EF4-FFF2-40B4-BE49-F238E27FC236}">
                <a16:creationId xmlns:a16="http://schemas.microsoft.com/office/drawing/2014/main" id="{FCDF9C8F-C8C1-4179-BA2D-E1A18F45DB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64415" y="2772405"/>
            <a:ext cx="4426" cy="1294197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4A52E58E-2811-4FA1-A0F7-211E8320801B}"/>
              </a:ext>
            </a:extLst>
          </p:cNvPr>
          <p:cNvCxnSpPr>
            <a:cxnSpLocks/>
          </p:cNvCxnSpPr>
          <p:nvPr/>
        </p:nvCxnSpPr>
        <p:spPr bwMode="auto">
          <a:xfrm flipV="1">
            <a:off x="5538416" y="3025288"/>
            <a:ext cx="5850" cy="104131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A2F972D-B3A1-4E61-96C3-8F2D4827BA00}"/>
              </a:ext>
            </a:extLst>
          </p:cNvPr>
          <p:cNvCxnSpPr>
            <a:cxnSpLocks/>
          </p:cNvCxnSpPr>
          <p:nvPr/>
        </p:nvCxnSpPr>
        <p:spPr bwMode="auto">
          <a:xfrm flipH="1">
            <a:off x="5687569" y="2966427"/>
            <a:ext cx="1" cy="1092584"/>
          </a:xfrm>
          <a:prstGeom prst="straightConnector1">
            <a:avLst/>
          </a:prstGeom>
          <a:solidFill>
            <a:schemeClr val="accent1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3AE3C03-5A56-414B-AAC7-96DA3C9C7AF9}"/>
              </a:ext>
            </a:extLst>
          </p:cNvPr>
          <p:cNvCxnSpPr>
            <a:cxnSpLocks/>
          </p:cNvCxnSpPr>
          <p:nvPr/>
        </p:nvCxnSpPr>
        <p:spPr bwMode="auto">
          <a:xfrm>
            <a:off x="5801416" y="2934190"/>
            <a:ext cx="5151" cy="1124821"/>
          </a:xfrm>
          <a:prstGeom prst="straightConnector1">
            <a:avLst/>
          </a:prstGeom>
          <a:solidFill>
            <a:schemeClr val="accent1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9" name="Rectangle 72">
            <a:extLst>
              <a:ext uri="{FF2B5EF4-FFF2-40B4-BE49-F238E27FC236}">
                <a16:creationId xmlns:a16="http://schemas.microsoft.com/office/drawing/2014/main" id="{D02842DD-6F42-47E4-AFDE-926DB4FFD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876" y="2571578"/>
            <a:ext cx="367789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mem</a:t>
            </a:r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F1FDA431-B56D-4D46-8D03-412DDF1B2C5A}"/>
              </a:ext>
            </a:extLst>
          </p:cNvPr>
          <p:cNvSpPr/>
          <p:nvPr/>
        </p:nvSpPr>
        <p:spPr>
          <a:xfrm rot="5400000">
            <a:off x="1801462" y="2301777"/>
            <a:ext cx="458658" cy="173296"/>
          </a:xfrm>
          <a:prstGeom prst="trapezoid">
            <a:avLst>
              <a:gd name="adj" fmla="val 62709"/>
            </a:avLst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375">
              <a:latin typeface="18 VAG Rounded Light   0239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0518C3-7A65-433C-8741-2B1B35740251}"/>
              </a:ext>
            </a:extLst>
          </p:cNvPr>
          <p:cNvSpPr txBox="1"/>
          <p:nvPr/>
        </p:nvSpPr>
        <p:spPr>
          <a:xfrm>
            <a:off x="1971079" y="2227183"/>
            <a:ext cx="86648" cy="1346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C9DF3E-9A27-4460-B1CD-ED14FDB35EE6}"/>
              </a:ext>
            </a:extLst>
          </p:cNvPr>
          <p:cNvSpPr txBox="1"/>
          <p:nvPr/>
        </p:nvSpPr>
        <p:spPr>
          <a:xfrm>
            <a:off x="1963066" y="2423746"/>
            <a:ext cx="40076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1</a:t>
            </a:r>
          </a:p>
        </p:txBody>
      </p:sp>
      <p:sp>
        <p:nvSpPr>
          <p:cNvPr id="27" name="Freeform 53">
            <a:extLst>
              <a:ext uri="{FF2B5EF4-FFF2-40B4-BE49-F238E27FC236}">
                <a16:creationId xmlns:a16="http://schemas.microsoft.com/office/drawing/2014/main" id="{F6D7A59B-DEEE-48D0-9710-3B61D5DB5FA6}"/>
              </a:ext>
            </a:extLst>
          </p:cNvPr>
          <p:cNvSpPr>
            <a:spLocks/>
          </p:cNvSpPr>
          <p:nvPr/>
        </p:nvSpPr>
        <p:spPr bwMode="auto">
          <a:xfrm flipV="1">
            <a:off x="1747925" y="2247867"/>
            <a:ext cx="219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28" name="Line 86">
            <a:extLst>
              <a:ext uri="{FF2B5EF4-FFF2-40B4-BE49-F238E27FC236}">
                <a16:creationId xmlns:a16="http://schemas.microsoft.com/office/drawing/2014/main" id="{8A93C7F9-883E-450A-A667-A96D2F8A13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45438" y="1227201"/>
            <a:ext cx="7030" cy="10613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29" name="Freeform 53">
            <a:extLst>
              <a:ext uri="{FF2B5EF4-FFF2-40B4-BE49-F238E27FC236}">
                <a16:creationId xmlns:a16="http://schemas.microsoft.com/office/drawing/2014/main" id="{250067ED-DD8A-4633-9F3F-009C62DEED97}"/>
              </a:ext>
            </a:extLst>
          </p:cNvPr>
          <p:cNvSpPr>
            <a:spLocks/>
          </p:cNvSpPr>
          <p:nvPr/>
        </p:nvSpPr>
        <p:spPr bwMode="auto">
          <a:xfrm flipV="1">
            <a:off x="1623540" y="2439806"/>
            <a:ext cx="332275" cy="56132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202" name="Rectangle 31">
            <a:extLst>
              <a:ext uri="{FF2B5EF4-FFF2-40B4-BE49-F238E27FC236}">
                <a16:creationId xmlns:a16="http://schemas.microsoft.com/office/drawing/2014/main" id="{F6703989-B3FD-4988-89AB-F6A120551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979" y="2436659"/>
            <a:ext cx="213901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pc</a:t>
            </a:r>
          </a:p>
        </p:txBody>
      </p:sp>
      <p:sp>
        <p:nvSpPr>
          <p:cNvPr id="203" name="Freeform 53">
            <a:extLst>
              <a:ext uri="{FF2B5EF4-FFF2-40B4-BE49-F238E27FC236}">
                <a16:creationId xmlns:a16="http://schemas.microsoft.com/office/drawing/2014/main" id="{70ED40A3-7BCD-4E14-89B0-F8A1BC98090A}"/>
              </a:ext>
            </a:extLst>
          </p:cNvPr>
          <p:cNvSpPr>
            <a:spLocks/>
          </p:cNvSpPr>
          <p:nvPr/>
        </p:nvSpPr>
        <p:spPr bwMode="auto">
          <a:xfrm flipV="1">
            <a:off x="2123089" y="2343150"/>
            <a:ext cx="1231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204" name="Line 86">
            <a:extLst>
              <a:ext uri="{FF2B5EF4-FFF2-40B4-BE49-F238E27FC236}">
                <a16:creationId xmlns:a16="http://schemas.microsoft.com/office/drawing/2014/main" id="{C904B6EF-F57C-486F-ADCC-DE1CA929B3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38539" y="1233947"/>
            <a:ext cx="3749" cy="3837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205" name="Line 86">
            <a:extLst>
              <a:ext uri="{FF2B5EF4-FFF2-40B4-BE49-F238E27FC236}">
                <a16:creationId xmlns:a16="http://schemas.microsoft.com/office/drawing/2014/main" id="{8253448A-1806-4E53-9FCD-B7933E7610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38539" y="1196740"/>
            <a:ext cx="4306750" cy="3776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206" name="Line 86">
            <a:extLst>
              <a:ext uri="{FF2B5EF4-FFF2-40B4-BE49-F238E27FC236}">
                <a16:creationId xmlns:a16="http://schemas.microsoft.com/office/drawing/2014/main" id="{5E790511-532F-4B40-B7A6-B6531E4286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8285" y="1620265"/>
            <a:ext cx="90254" cy="977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207" name="Line 86">
            <a:extLst>
              <a:ext uri="{FF2B5EF4-FFF2-40B4-BE49-F238E27FC236}">
                <a16:creationId xmlns:a16="http://schemas.microsoft.com/office/drawing/2014/main" id="{EB7D75FF-5827-4066-B92F-08A163F873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2025" y="1121144"/>
            <a:ext cx="5278285" cy="2806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208" name="Line 86">
            <a:extLst>
              <a:ext uri="{FF2B5EF4-FFF2-40B4-BE49-F238E27FC236}">
                <a16:creationId xmlns:a16="http://schemas.microsoft.com/office/drawing/2014/main" id="{C06246E2-5C92-4544-95F8-4ABD6AFBC7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00006" y="1126694"/>
            <a:ext cx="1986" cy="1366877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B53549EB-63D4-48A0-8F5C-01CD5110EFDD}"/>
              </a:ext>
            </a:extLst>
          </p:cNvPr>
          <p:cNvCxnSpPr>
            <a:cxnSpLocks/>
          </p:cNvCxnSpPr>
          <p:nvPr/>
        </p:nvCxnSpPr>
        <p:spPr bwMode="auto">
          <a:xfrm flipV="1">
            <a:off x="2030041" y="2553194"/>
            <a:ext cx="11644" cy="149574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E16544A-10BD-4F1B-B8D0-1A9B7CA10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5307" y="4070869"/>
            <a:ext cx="460864" cy="2366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00" dirty="0" err="1">
                <a:solidFill>
                  <a:schemeClr val="tx1"/>
                </a:solidFill>
                <a:latin typeface="18 VAG Rounded Light   02390" pitchFamily="2" charset="0"/>
              </a:rPr>
              <a:t>PCSel</a:t>
            </a:r>
            <a:endParaRPr lang="en-US" sz="1100" dirty="0">
              <a:solidFill>
                <a:srgbClr val="D8E156"/>
              </a:solidFill>
              <a:latin typeface="18 VAG Rounded Light   0239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8C23AE-8052-4B5C-923A-5ED2190C6B03}"/>
              </a:ext>
            </a:extLst>
          </p:cNvPr>
          <p:cNvSpPr txBox="1"/>
          <p:nvPr/>
        </p:nvSpPr>
        <p:spPr>
          <a:xfrm>
            <a:off x="5320688" y="4100944"/>
            <a:ext cx="28373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 err="1">
                <a:solidFill>
                  <a:schemeClr val="tx1"/>
                </a:solidFill>
                <a:latin typeface="18 VAG Rounded Light   02390" pitchFamily="2" charset="0"/>
              </a:rPr>
              <a:t>BrUn</a:t>
            </a:r>
            <a:endParaRPr lang="en-US" sz="105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67FD7E-D109-4FC7-A5D4-46A4588F2385}"/>
              </a:ext>
            </a:extLst>
          </p:cNvPr>
          <p:cNvSpPr txBox="1"/>
          <p:nvPr/>
        </p:nvSpPr>
        <p:spPr>
          <a:xfrm>
            <a:off x="5569824" y="4324350"/>
            <a:ext cx="24846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tx1"/>
                </a:solidFill>
                <a:latin typeface="18 VAG Rounded Light   02390" pitchFamily="2" charset="0"/>
              </a:rPr>
              <a:t>BrEq</a:t>
            </a:r>
            <a:endParaRPr lang="en-US" sz="105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7158BF-CAA2-499F-98FF-6128FBF0F698}"/>
              </a:ext>
            </a:extLst>
          </p:cNvPr>
          <p:cNvSpPr txBox="1"/>
          <p:nvPr/>
        </p:nvSpPr>
        <p:spPr>
          <a:xfrm>
            <a:off x="5745603" y="4112164"/>
            <a:ext cx="22602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 err="1">
                <a:solidFill>
                  <a:schemeClr val="tx1"/>
                </a:solidFill>
                <a:latin typeface="18 VAG Rounded Light   02390" pitchFamily="2" charset="0"/>
              </a:rPr>
              <a:t>BrLT</a:t>
            </a:r>
            <a:endParaRPr lang="en-US" sz="105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214" name="Rectangle 39">
            <a:extLst>
              <a:ext uri="{FF2B5EF4-FFF2-40B4-BE49-F238E27FC236}">
                <a16:creationId xmlns:a16="http://schemas.microsoft.com/office/drawing/2014/main" id="{BF69195C-865C-4FE3-8B46-CF0920822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5880" y="4066534"/>
            <a:ext cx="313991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Asel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64" name="Line 86">
            <a:extLst>
              <a:ext uri="{FF2B5EF4-FFF2-40B4-BE49-F238E27FC236}">
                <a16:creationId xmlns:a16="http://schemas.microsoft.com/office/drawing/2014/main" id="{A73D360A-F681-4507-BF82-3B2FE4C125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55012" y="1962150"/>
            <a:ext cx="215728" cy="7684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 type="triangl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65" name="Line 86">
            <a:extLst>
              <a:ext uri="{FF2B5EF4-FFF2-40B4-BE49-F238E27FC236}">
                <a16:creationId xmlns:a16="http://schemas.microsoft.com/office/drawing/2014/main" id="{23EFFA0D-085E-412F-AC33-C38DE8FC275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2977" y="1210248"/>
            <a:ext cx="2312" cy="749806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297BF6A-F5DE-4257-8DAB-B9E5CA015300}"/>
              </a:ext>
            </a:extLst>
          </p:cNvPr>
          <p:cNvSpPr txBox="1"/>
          <p:nvPr/>
        </p:nvSpPr>
        <p:spPr>
          <a:xfrm>
            <a:off x="7858183" y="1885950"/>
            <a:ext cx="60914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2</a:t>
            </a:r>
          </a:p>
        </p:txBody>
      </p:sp>
      <p:sp>
        <p:nvSpPr>
          <p:cNvPr id="185" name="Line 86">
            <a:extLst>
              <a:ext uri="{FF2B5EF4-FFF2-40B4-BE49-F238E27FC236}">
                <a16:creationId xmlns:a16="http://schemas.microsoft.com/office/drawing/2014/main" id="{37684DCD-D56B-4871-B0CC-88DE1CF26CD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54954" y="1201961"/>
            <a:ext cx="1570183" cy="2868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1BF5F011-5FAA-4B5D-B33B-D0C1F7B57711}"/>
              </a:ext>
            </a:extLst>
          </p:cNvPr>
          <p:cNvSpPr/>
          <p:nvPr/>
        </p:nvSpPr>
        <p:spPr>
          <a:xfrm flipV="1">
            <a:off x="3446746" y="2297431"/>
            <a:ext cx="856972" cy="45719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9ED354FC-B43B-4D32-A8AE-054DA3AA231E}"/>
              </a:ext>
            </a:extLst>
          </p:cNvPr>
          <p:cNvSpPr/>
          <p:nvPr/>
        </p:nvSpPr>
        <p:spPr>
          <a:xfrm rot="5400000">
            <a:off x="7122961" y="3250027"/>
            <a:ext cx="1483640" cy="114163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8E652DD5-4D51-4367-B84A-B05CBB0E859D}"/>
              </a:ext>
            </a:extLst>
          </p:cNvPr>
          <p:cNvSpPr/>
          <p:nvPr/>
        </p:nvSpPr>
        <p:spPr>
          <a:xfrm flipV="1">
            <a:off x="3266089" y="2526031"/>
            <a:ext cx="158495" cy="45719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032B49C9-BBD1-49E0-92DD-550C76F6E38D}"/>
              </a:ext>
            </a:extLst>
          </p:cNvPr>
          <p:cNvSpPr/>
          <p:nvPr/>
        </p:nvSpPr>
        <p:spPr>
          <a:xfrm flipV="1">
            <a:off x="3420027" y="2525320"/>
            <a:ext cx="856972" cy="45719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7FEDE86C-613E-4CE5-BC0B-13619005B23B}"/>
              </a:ext>
            </a:extLst>
          </p:cNvPr>
          <p:cNvSpPr/>
          <p:nvPr/>
        </p:nvSpPr>
        <p:spPr>
          <a:xfrm flipV="1">
            <a:off x="3418489" y="2724150"/>
            <a:ext cx="856972" cy="45719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7055D10-EDC7-4706-8CFB-7525885BD4E8}"/>
              </a:ext>
            </a:extLst>
          </p:cNvPr>
          <p:cNvSpPr/>
          <p:nvPr/>
        </p:nvSpPr>
        <p:spPr>
          <a:xfrm>
            <a:off x="5206174" y="2118250"/>
            <a:ext cx="907821" cy="499960"/>
          </a:xfrm>
          <a:custGeom>
            <a:avLst/>
            <a:gdLst>
              <a:gd name="connsiteX0" fmla="*/ 0 w 907821"/>
              <a:gd name="connsiteY0" fmla="*/ 397995 h 499960"/>
              <a:gd name="connsiteX1" fmla="*/ 101965 w 907821"/>
              <a:gd name="connsiteY1" fmla="*/ 397995 h 499960"/>
              <a:gd name="connsiteX2" fmla="*/ 92098 w 907821"/>
              <a:gd name="connsiteY2" fmla="*/ 0 h 499960"/>
              <a:gd name="connsiteX3" fmla="*/ 723626 w 907821"/>
              <a:gd name="connsiteY3" fmla="*/ 0 h 499960"/>
              <a:gd name="connsiteX4" fmla="*/ 726915 w 907821"/>
              <a:gd name="connsiteY4" fmla="*/ 499960 h 499960"/>
              <a:gd name="connsiteX5" fmla="*/ 907821 w 907821"/>
              <a:gd name="connsiteY5" fmla="*/ 499960 h 49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7821" h="499960">
                <a:moveTo>
                  <a:pt x="0" y="397995"/>
                </a:moveTo>
                <a:lnTo>
                  <a:pt x="101965" y="397995"/>
                </a:lnTo>
                <a:lnTo>
                  <a:pt x="92098" y="0"/>
                </a:lnTo>
                <a:lnTo>
                  <a:pt x="723626" y="0"/>
                </a:lnTo>
                <a:cubicBezTo>
                  <a:pt x="724722" y="166653"/>
                  <a:pt x="725819" y="333307"/>
                  <a:pt x="726915" y="499960"/>
                </a:cubicBezTo>
                <a:lnTo>
                  <a:pt x="907821" y="499960"/>
                </a:lnTo>
              </a:path>
            </a:pathLst>
          </a:custGeom>
          <a:noFill/>
          <a:ln w="76200">
            <a:solidFill>
              <a:srgbClr val="D8E156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E44976-55B5-4442-B80F-21AAB74C6A7B}"/>
              </a:ext>
            </a:extLst>
          </p:cNvPr>
          <p:cNvCxnSpPr>
            <a:cxnSpLocks/>
          </p:cNvCxnSpPr>
          <p:nvPr/>
        </p:nvCxnSpPr>
        <p:spPr>
          <a:xfrm flipV="1">
            <a:off x="2309933" y="2710866"/>
            <a:ext cx="0" cy="195967"/>
          </a:xfrm>
          <a:prstGeom prst="line">
            <a:avLst/>
          </a:prstGeom>
          <a:ln w="76200">
            <a:solidFill>
              <a:srgbClr val="D8E1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D00BAF-5D61-4A49-9E1A-A5D24497E5EF}"/>
              </a:ext>
            </a:extLst>
          </p:cNvPr>
          <p:cNvCxnSpPr>
            <a:cxnSpLocks/>
          </p:cNvCxnSpPr>
          <p:nvPr/>
        </p:nvCxnSpPr>
        <p:spPr>
          <a:xfrm flipV="1">
            <a:off x="2442076" y="2419350"/>
            <a:ext cx="214413" cy="1"/>
          </a:xfrm>
          <a:prstGeom prst="line">
            <a:avLst/>
          </a:prstGeom>
          <a:ln w="76200">
            <a:solidFill>
              <a:srgbClr val="D8E1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E3EC439-026C-454E-85B3-0FB913530EA4}"/>
              </a:ext>
            </a:extLst>
          </p:cNvPr>
          <p:cNvSpPr/>
          <p:nvPr/>
        </p:nvSpPr>
        <p:spPr>
          <a:xfrm>
            <a:off x="2509301" y="1855607"/>
            <a:ext cx="321679" cy="545065"/>
          </a:xfrm>
          <a:custGeom>
            <a:avLst/>
            <a:gdLst>
              <a:gd name="connsiteX0" fmla="*/ 0 w 321679"/>
              <a:gd name="connsiteY0" fmla="*/ 545065 h 545065"/>
              <a:gd name="connsiteX1" fmla="*/ 5957 w 321679"/>
              <a:gd name="connsiteY1" fmla="*/ 0 h 545065"/>
              <a:gd name="connsiteX2" fmla="*/ 321679 w 321679"/>
              <a:gd name="connsiteY2" fmla="*/ 0 h 54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679" h="545065">
                <a:moveTo>
                  <a:pt x="0" y="545065"/>
                </a:moveTo>
                <a:cubicBezTo>
                  <a:pt x="1986" y="363377"/>
                  <a:pt x="3971" y="181688"/>
                  <a:pt x="5957" y="0"/>
                </a:cubicBezTo>
                <a:lnTo>
                  <a:pt x="321679" y="0"/>
                </a:lnTo>
              </a:path>
            </a:pathLst>
          </a:custGeom>
          <a:noFill/>
          <a:ln w="76200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7CAB70E-718B-401B-928A-AA487A981DE2}"/>
              </a:ext>
            </a:extLst>
          </p:cNvPr>
          <p:cNvSpPr/>
          <p:nvPr/>
        </p:nvSpPr>
        <p:spPr>
          <a:xfrm>
            <a:off x="1755740" y="1191401"/>
            <a:ext cx="1587542" cy="1102045"/>
          </a:xfrm>
          <a:custGeom>
            <a:avLst/>
            <a:gdLst>
              <a:gd name="connsiteX0" fmla="*/ 1483294 w 1587542"/>
              <a:gd name="connsiteY0" fmla="*/ 425925 h 1102045"/>
              <a:gd name="connsiteX1" fmla="*/ 1587542 w 1587542"/>
              <a:gd name="connsiteY1" fmla="*/ 422947 h 1102045"/>
              <a:gd name="connsiteX2" fmla="*/ 1578606 w 1587542"/>
              <a:gd name="connsiteY2" fmla="*/ 5957 h 1102045"/>
              <a:gd name="connsiteX3" fmla="*/ 2979 w 1587542"/>
              <a:gd name="connsiteY3" fmla="*/ 0 h 1102045"/>
              <a:gd name="connsiteX4" fmla="*/ 0 w 1587542"/>
              <a:gd name="connsiteY4" fmla="*/ 1096088 h 1102045"/>
              <a:gd name="connsiteX5" fmla="*/ 163818 w 1587542"/>
              <a:gd name="connsiteY5" fmla="*/ 1102045 h 110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542" h="1102045">
                <a:moveTo>
                  <a:pt x="1483294" y="425925"/>
                </a:moveTo>
                <a:lnTo>
                  <a:pt x="1587542" y="422947"/>
                </a:lnTo>
                <a:lnTo>
                  <a:pt x="1578606" y="5957"/>
                </a:lnTo>
                <a:lnTo>
                  <a:pt x="2979" y="0"/>
                </a:lnTo>
                <a:lnTo>
                  <a:pt x="0" y="1096088"/>
                </a:lnTo>
                <a:lnTo>
                  <a:pt x="163818" y="1102045"/>
                </a:lnTo>
              </a:path>
            </a:pathLst>
          </a:custGeom>
          <a:noFill/>
          <a:ln w="76200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0E404B-0201-4533-8BA7-004A806222F8}"/>
              </a:ext>
            </a:extLst>
          </p:cNvPr>
          <p:cNvCxnSpPr>
            <a:cxnSpLocks/>
          </p:cNvCxnSpPr>
          <p:nvPr/>
        </p:nvCxnSpPr>
        <p:spPr>
          <a:xfrm flipH="1">
            <a:off x="2269575" y="4352559"/>
            <a:ext cx="1682314" cy="0"/>
          </a:xfrm>
          <a:prstGeom prst="straightConnector1">
            <a:avLst/>
          </a:prstGeom>
          <a:ln w="76200">
            <a:solidFill>
              <a:srgbClr val="D8E156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A4A1D6B7-A4C4-4B50-B631-5F6DB8FFBCC6}"/>
              </a:ext>
            </a:extLst>
          </p:cNvPr>
          <p:cNvSpPr txBox="1"/>
          <p:nvPr/>
        </p:nvSpPr>
        <p:spPr>
          <a:xfrm>
            <a:off x="1634651" y="4248663"/>
            <a:ext cx="5952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=pc+4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129E828-7DFD-4DB1-BC8B-916FFC163F51}"/>
              </a:ext>
            </a:extLst>
          </p:cNvPr>
          <p:cNvSpPr txBox="1"/>
          <p:nvPr/>
        </p:nvSpPr>
        <p:spPr>
          <a:xfrm>
            <a:off x="3945494" y="4230533"/>
            <a:ext cx="5952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=S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B293B7B-5275-4F08-BA0C-47EF0D1232F4}"/>
              </a:ext>
            </a:extLst>
          </p:cNvPr>
          <p:cNvSpPr txBox="1"/>
          <p:nvPr/>
        </p:nvSpPr>
        <p:spPr>
          <a:xfrm>
            <a:off x="4436979" y="4221754"/>
            <a:ext cx="4263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=0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182FA24C-6682-4CBF-BC3D-5384C42AD80F}"/>
              </a:ext>
            </a:extLst>
          </p:cNvPr>
          <p:cNvSpPr txBox="1"/>
          <p:nvPr/>
        </p:nvSpPr>
        <p:spPr>
          <a:xfrm>
            <a:off x="5323489" y="4194273"/>
            <a:ext cx="3247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=*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A576D142-BF07-46DF-86DB-1CF88849C886}"/>
              </a:ext>
            </a:extLst>
          </p:cNvPr>
          <p:cNvSpPr txBox="1"/>
          <p:nvPr/>
        </p:nvSpPr>
        <p:spPr>
          <a:xfrm>
            <a:off x="5737594" y="4272346"/>
            <a:ext cx="3247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=*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B3B6D8AF-59F5-4F85-A85A-7412E9956904}"/>
              </a:ext>
            </a:extLst>
          </p:cNvPr>
          <p:cNvSpPr txBox="1"/>
          <p:nvPr/>
        </p:nvSpPr>
        <p:spPr>
          <a:xfrm>
            <a:off x="5747699" y="4171950"/>
            <a:ext cx="3247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=*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19E9893-5B8C-4558-B10A-FA7FC268FF33}"/>
              </a:ext>
            </a:extLst>
          </p:cNvPr>
          <p:cNvSpPr txBox="1"/>
          <p:nvPr/>
        </p:nvSpPr>
        <p:spPr>
          <a:xfrm>
            <a:off x="6009289" y="4196922"/>
            <a:ext cx="3247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=1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A29983F9-899D-448B-A5E2-6DF906A943F2}"/>
              </a:ext>
            </a:extLst>
          </p:cNvPr>
          <p:cNvSpPr txBox="1"/>
          <p:nvPr/>
        </p:nvSpPr>
        <p:spPr>
          <a:xfrm>
            <a:off x="6237889" y="4186235"/>
            <a:ext cx="3484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=0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86F0947-D37E-498D-9FA7-C1C9FF78F3E7}"/>
              </a:ext>
            </a:extLst>
          </p:cNvPr>
          <p:cNvSpPr txBox="1"/>
          <p:nvPr/>
        </p:nvSpPr>
        <p:spPr>
          <a:xfrm>
            <a:off x="6466489" y="4215140"/>
            <a:ext cx="5958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=add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4EF468CB-A558-415A-A22B-62FAFC4805FF}"/>
              </a:ext>
            </a:extLst>
          </p:cNvPr>
          <p:cNvSpPr txBox="1"/>
          <p:nvPr/>
        </p:nvSpPr>
        <p:spPr>
          <a:xfrm>
            <a:off x="7096451" y="4224323"/>
            <a:ext cx="5958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=Write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DE2494D-79B2-49DA-B725-FA2B1477AB1C}"/>
              </a:ext>
            </a:extLst>
          </p:cNvPr>
          <p:cNvSpPr txBox="1"/>
          <p:nvPr/>
        </p:nvSpPr>
        <p:spPr>
          <a:xfrm>
            <a:off x="7740892" y="4233691"/>
            <a:ext cx="4319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=*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C89B46A6-5B1E-4FA2-B3D4-76F8BCD5924F}"/>
              </a:ext>
            </a:extLst>
          </p:cNvPr>
          <p:cNvSpPr/>
          <p:nvPr/>
        </p:nvSpPr>
        <p:spPr>
          <a:xfrm rot="5400000">
            <a:off x="2452234" y="3201016"/>
            <a:ext cx="1793259" cy="133724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4E269A6D-34EF-48F0-B8C0-A21FC9BD7EA1}"/>
              </a:ext>
            </a:extLst>
          </p:cNvPr>
          <p:cNvSpPr/>
          <p:nvPr/>
        </p:nvSpPr>
        <p:spPr>
          <a:xfrm rot="5400000">
            <a:off x="1257955" y="3266139"/>
            <a:ext cx="1462966" cy="105307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30F87598-1746-458D-889A-14492C9B405E}"/>
              </a:ext>
            </a:extLst>
          </p:cNvPr>
          <p:cNvSpPr/>
          <p:nvPr/>
        </p:nvSpPr>
        <p:spPr>
          <a:xfrm rot="5400000">
            <a:off x="4153180" y="3573471"/>
            <a:ext cx="786989" cy="136989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96697412-45C2-4C16-AF65-040D583FA065}"/>
              </a:ext>
            </a:extLst>
          </p:cNvPr>
          <p:cNvSpPr/>
          <p:nvPr/>
        </p:nvSpPr>
        <p:spPr>
          <a:xfrm rot="5400000">
            <a:off x="6862510" y="3676224"/>
            <a:ext cx="652287" cy="93137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E2FC58ED-30D6-4BEE-98D7-7A869D34AB25}"/>
              </a:ext>
            </a:extLst>
          </p:cNvPr>
          <p:cNvSpPr/>
          <p:nvPr/>
        </p:nvSpPr>
        <p:spPr>
          <a:xfrm>
            <a:off x="6237464" y="2687164"/>
            <a:ext cx="134995" cy="1375421"/>
          </a:xfrm>
          <a:custGeom>
            <a:avLst/>
            <a:gdLst>
              <a:gd name="connsiteX0" fmla="*/ 127354 w 134995"/>
              <a:gd name="connsiteY0" fmla="*/ 1375421 h 1375421"/>
              <a:gd name="connsiteX1" fmla="*/ 134995 w 134995"/>
              <a:gd name="connsiteY1" fmla="*/ 78960 h 1375421"/>
              <a:gd name="connsiteX2" fmla="*/ 7642 w 134995"/>
              <a:gd name="connsiteY2" fmla="*/ 81507 h 1375421"/>
              <a:gd name="connsiteX3" fmla="*/ 0 w 134995"/>
              <a:gd name="connsiteY3" fmla="*/ 0 h 137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995" h="1375421">
                <a:moveTo>
                  <a:pt x="127354" y="1375421"/>
                </a:moveTo>
                <a:lnTo>
                  <a:pt x="134995" y="78960"/>
                </a:lnTo>
                <a:lnTo>
                  <a:pt x="7642" y="81507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rgbClr val="D8E156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CDDF6C4F-9EF4-4D0D-B535-5A01DCBFE418}"/>
              </a:ext>
            </a:extLst>
          </p:cNvPr>
          <p:cNvSpPr/>
          <p:nvPr/>
        </p:nvSpPr>
        <p:spPr>
          <a:xfrm rot="5400000">
            <a:off x="5769425" y="3578136"/>
            <a:ext cx="801604" cy="114413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C69AB6E8-BC30-47AA-8639-DE7F5D228DED}"/>
              </a:ext>
            </a:extLst>
          </p:cNvPr>
          <p:cNvSpPr/>
          <p:nvPr/>
        </p:nvSpPr>
        <p:spPr>
          <a:xfrm rot="5400000">
            <a:off x="6125231" y="3470903"/>
            <a:ext cx="1013583" cy="106340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ADC729C-4924-4C4E-BE40-DD75E20CC615}"/>
              </a:ext>
            </a:extLst>
          </p:cNvPr>
          <p:cNvSpPr/>
          <p:nvPr/>
        </p:nvSpPr>
        <p:spPr>
          <a:xfrm>
            <a:off x="1941627" y="2296633"/>
            <a:ext cx="276446" cy="85060"/>
          </a:xfrm>
          <a:custGeom>
            <a:avLst/>
            <a:gdLst>
              <a:gd name="connsiteX0" fmla="*/ 0 w 276446"/>
              <a:gd name="connsiteY0" fmla="*/ 0 h 85060"/>
              <a:gd name="connsiteX1" fmla="*/ 182880 w 276446"/>
              <a:gd name="connsiteY1" fmla="*/ 85060 h 85060"/>
              <a:gd name="connsiteX2" fmla="*/ 276446 w 276446"/>
              <a:gd name="connsiteY2" fmla="*/ 85060 h 85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446" h="85060">
                <a:moveTo>
                  <a:pt x="0" y="0"/>
                </a:moveTo>
                <a:lnTo>
                  <a:pt x="182880" y="85060"/>
                </a:lnTo>
                <a:lnTo>
                  <a:pt x="276446" y="8506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88512FF-3EFE-4600-AF61-6C6B18F198C6}"/>
              </a:ext>
            </a:extLst>
          </p:cNvPr>
          <p:cNvSpPr/>
          <p:nvPr/>
        </p:nvSpPr>
        <p:spPr>
          <a:xfrm>
            <a:off x="6122349" y="2509284"/>
            <a:ext cx="306217" cy="114831"/>
          </a:xfrm>
          <a:custGeom>
            <a:avLst/>
            <a:gdLst>
              <a:gd name="connsiteX0" fmla="*/ 0 w 306217"/>
              <a:gd name="connsiteY0" fmla="*/ 114831 h 114831"/>
              <a:gd name="connsiteX1" fmla="*/ 191386 w 306217"/>
              <a:gd name="connsiteY1" fmla="*/ 8506 h 114831"/>
              <a:gd name="connsiteX2" fmla="*/ 306217 w 306217"/>
              <a:gd name="connsiteY2" fmla="*/ 0 h 114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217" h="114831">
                <a:moveTo>
                  <a:pt x="0" y="114831"/>
                </a:moveTo>
                <a:lnTo>
                  <a:pt x="191386" y="8506"/>
                </a:lnTo>
                <a:lnTo>
                  <a:pt x="306217" y="0"/>
                </a:lnTo>
              </a:path>
            </a:pathLst>
          </a:custGeom>
          <a:noFill/>
          <a:ln w="76200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3CCC7D-CAA4-4D45-BB6E-6B84FB3A1EBC}"/>
              </a:ext>
            </a:extLst>
          </p:cNvPr>
          <p:cNvCxnSpPr/>
          <p:nvPr/>
        </p:nvCxnSpPr>
        <p:spPr>
          <a:xfrm flipV="1">
            <a:off x="7533289" y="3362681"/>
            <a:ext cx="0" cy="200759"/>
          </a:xfrm>
          <a:prstGeom prst="line">
            <a:avLst/>
          </a:prstGeom>
          <a:ln w="76200" cap="rnd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4B72A64-E4DE-4C15-AC2D-7B3313E67BF0}"/>
              </a:ext>
            </a:extLst>
          </p:cNvPr>
          <p:cNvCxnSpPr/>
          <p:nvPr/>
        </p:nvCxnSpPr>
        <p:spPr>
          <a:xfrm flipV="1">
            <a:off x="2307179" y="2708573"/>
            <a:ext cx="0" cy="200759"/>
          </a:xfrm>
          <a:prstGeom prst="line">
            <a:avLst/>
          </a:prstGeom>
          <a:ln w="76200" cap="rnd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D7C819D5-D464-4E37-9A95-6154495D0FDE}"/>
              </a:ext>
            </a:extLst>
          </p:cNvPr>
          <p:cNvSpPr/>
          <p:nvPr/>
        </p:nvSpPr>
        <p:spPr>
          <a:xfrm rot="5400000">
            <a:off x="3967371" y="3966016"/>
            <a:ext cx="139785" cy="45719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5F111B37-E3F5-45A3-986E-606CE00306E0}"/>
              </a:ext>
            </a:extLst>
          </p:cNvPr>
          <p:cNvSpPr/>
          <p:nvPr/>
        </p:nvSpPr>
        <p:spPr>
          <a:xfrm flipV="1">
            <a:off x="3418489" y="3552638"/>
            <a:ext cx="359172" cy="53598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FB9E2A5-2482-4898-9419-52A21B69D1EF}"/>
              </a:ext>
            </a:extLst>
          </p:cNvPr>
          <p:cNvSpPr/>
          <p:nvPr/>
        </p:nvSpPr>
        <p:spPr>
          <a:xfrm>
            <a:off x="4352596" y="3145221"/>
            <a:ext cx="1773621" cy="469024"/>
          </a:xfrm>
          <a:custGeom>
            <a:avLst/>
            <a:gdLst>
              <a:gd name="connsiteX0" fmla="*/ 0 w 1773621"/>
              <a:gd name="connsiteY0" fmla="*/ 449317 h 469024"/>
              <a:gd name="connsiteX1" fmla="*/ 1682969 w 1773621"/>
              <a:gd name="connsiteY1" fmla="*/ 469024 h 469024"/>
              <a:gd name="connsiteX2" fmla="*/ 1679027 w 1773621"/>
              <a:gd name="connsiteY2" fmla="*/ 0 h 469024"/>
              <a:gd name="connsiteX3" fmla="*/ 1773621 w 1773621"/>
              <a:gd name="connsiteY3" fmla="*/ 0 h 46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3621" h="469024">
                <a:moveTo>
                  <a:pt x="0" y="449317"/>
                </a:moveTo>
                <a:lnTo>
                  <a:pt x="1682969" y="469024"/>
                </a:lnTo>
                <a:lnTo>
                  <a:pt x="1679027" y="0"/>
                </a:lnTo>
                <a:lnTo>
                  <a:pt x="1773621" y="0"/>
                </a:lnTo>
              </a:path>
            </a:pathLst>
          </a:custGeom>
          <a:noFill/>
          <a:ln w="76200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2BC4BC2-5859-48D4-AF82-BB0C207E305C}"/>
              </a:ext>
            </a:extLst>
          </p:cNvPr>
          <p:cNvSpPr/>
          <p:nvPr/>
        </p:nvSpPr>
        <p:spPr>
          <a:xfrm>
            <a:off x="6122275" y="3023038"/>
            <a:ext cx="323193" cy="122183"/>
          </a:xfrm>
          <a:custGeom>
            <a:avLst/>
            <a:gdLst>
              <a:gd name="connsiteX0" fmla="*/ 0 w 323193"/>
              <a:gd name="connsiteY0" fmla="*/ 122183 h 122183"/>
              <a:gd name="connsiteX1" fmla="*/ 197069 w 323193"/>
              <a:gd name="connsiteY1" fmla="*/ 0 h 122183"/>
              <a:gd name="connsiteX2" fmla="*/ 323193 w 323193"/>
              <a:gd name="connsiteY2" fmla="*/ 7883 h 122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193" h="122183">
                <a:moveTo>
                  <a:pt x="0" y="122183"/>
                </a:moveTo>
                <a:lnTo>
                  <a:pt x="197069" y="0"/>
                </a:lnTo>
                <a:lnTo>
                  <a:pt x="323193" y="7883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316247-7D5C-4FD9-84ED-41887D968693}"/>
              </a:ext>
            </a:extLst>
          </p:cNvPr>
          <p:cNvCxnSpPr>
            <a:endCxn id="169" idx="1"/>
          </p:cNvCxnSpPr>
          <p:nvPr/>
        </p:nvCxnSpPr>
        <p:spPr>
          <a:xfrm>
            <a:off x="6788892" y="2767545"/>
            <a:ext cx="229202" cy="2408"/>
          </a:xfrm>
          <a:prstGeom prst="line">
            <a:avLst/>
          </a:prstGeom>
          <a:ln w="76200">
            <a:solidFill>
              <a:srgbClr val="D8E1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FF5564D-3BCE-4BE9-AD87-E93695B2B746}"/>
              </a:ext>
            </a:extLst>
          </p:cNvPr>
          <p:cNvSpPr/>
          <p:nvPr/>
        </p:nvSpPr>
        <p:spPr>
          <a:xfrm>
            <a:off x="5196051" y="2877207"/>
            <a:ext cx="1797269" cy="539969"/>
          </a:xfrm>
          <a:custGeom>
            <a:avLst/>
            <a:gdLst>
              <a:gd name="connsiteX0" fmla="*/ 0 w 1797269"/>
              <a:gd name="connsiteY0" fmla="*/ 0 h 539969"/>
              <a:gd name="connsiteX1" fmla="*/ 110359 w 1797269"/>
              <a:gd name="connsiteY1" fmla="*/ 3941 h 539969"/>
              <a:gd name="connsiteX2" fmla="*/ 98535 w 1797269"/>
              <a:gd name="connsiteY2" fmla="*/ 532086 h 539969"/>
              <a:gd name="connsiteX3" fmla="*/ 1667204 w 1797269"/>
              <a:gd name="connsiteY3" fmla="*/ 539969 h 539969"/>
              <a:gd name="connsiteX4" fmla="*/ 1671145 w 1797269"/>
              <a:gd name="connsiteY4" fmla="*/ 256190 h 539969"/>
              <a:gd name="connsiteX5" fmla="*/ 1797269 w 1797269"/>
              <a:gd name="connsiteY5" fmla="*/ 256190 h 53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7269" h="539969">
                <a:moveTo>
                  <a:pt x="0" y="0"/>
                </a:moveTo>
                <a:lnTo>
                  <a:pt x="110359" y="3941"/>
                </a:lnTo>
                <a:lnTo>
                  <a:pt x="98535" y="532086"/>
                </a:lnTo>
                <a:lnTo>
                  <a:pt x="1667204" y="539969"/>
                </a:lnTo>
                <a:cubicBezTo>
                  <a:pt x="1668518" y="445376"/>
                  <a:pt x="1669831" y="350783"/>
                  <a:pt x="1671145" y="256190"/>
                </a:cubicBezTo>
                <a:lnTo>
                  <a:pt x="1797269" y="25619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6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2" grpId="0" animBg="1"/>
      <p:bldP spid="194" grpId="0" animBg="1"/>
      <p:bldP spid="195" grpId="0" animBg="1"/>
      <p:bldP spid="196" grpId="0" animBg="1"/>
      <p:bldP spid="8" grpId="0" animBg="1"/>
      <p:bldP spid="15" grpId="0" animBg="1"/>
      <p:bldP spid="16" grpId="0" animBg="1"/>
      <p:bldP spid="197" grpId="0"/>
      <p:bldP spid="198" grpId="0"/>
      <p:bldP spid="199" grpId="0"/>
      <p:bldP spid="200" grpId="0"/>
      <p:bldP spid="210" grpId="0"/>
      <p:bldP spid="211" grpId="0"/>
      <p:bldP spid="212" grpId="0"/>
      <p:bldP spid="213" grpId="0"/>
      <p:bldP spid="215" grpId="0"/>
      <p:bldP spid="216" grpId="0"/>
      <p:bldP spid="217" grpId="0"/>
      <p:bldP spid="218" grpId="0" animBg="1"/>
      <p:bldP spid="219" grpId="0" animBg="1"/>
      <p:bldP spid="222" grpId="0" animBg="1"/>
      <p:bldP spid="223" grpId="0" animBg="1"/>
      <p:bldP spid="224" grpId="0" animBg="1"/>
      <p:bldP spid="225" grpId="0" animBg="1"/>
      <p:bldP spid="228" grpId="0" animBg="1"/>
      <p:bldP spid="30" grpId="0" animBg="1"/>
      <p:bldP spid="35" grpId="0" animBg="1"/>
      <p:bldP spid="201" grpId="0" animBg="1"/>
      <p:bldP spid="220" grpId="0" animBg="1"/>
      <p:bldP spid="11" grpId="0" animBg="1"/>
      <p:bldP spid="13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Line 58">
            <a:extLst>
              <a:ext uri="{FF2B5EF4-FFF2-40B4-BE49-F238E27FC236}">
                <a16:creationId xmlns:a16="http://schemas.microsoft.com/office/drawing/2014/main" id="{B035E432-9D16-4214-9352-B11D4F426E7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3745" y="2353742"/>
            <a:ext cx="6094" cy="174657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1D5B9B37-C6EB-4366-8C4B-32D6A9B27CFC}"/>
              </a:ext>
            </a:extLst>
          </p:cNvPr>
          <p:cNvCxnSpPr>
            <a:cxnSpLocks/>
          </p:cNvCxnSpPr>
          <p:nvPr/>
        </p:nvCxnSpPr>
        <p:spPr bwMode="auto">
          <a:xfrm flipV="1">
            <a:off x="7929448" y="2512908"/>
            <a:ext cx="9724" cy="154610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b="1" dirty="0" err="1">
                <a:latin typeface="Courier"/>
              </a:rPr>
              <a:t>beq</a:t>
            </a:r>
            <a:r>
              <a:rPr lang="en-US" b="1" dirty="0">
                <a:latin typeface="Courier"/>
              </a:rPr>
              <a:t> reg1, reg2, Label</a:t>
            </a:r>
          </a:p>
        </p:txBody>
      </p:sp>
      <p:cxnSp>
        <p:nvCxnSpPr>
          <p:cNvPr id="111" name="Straight Arrow Connector 110"/>
          <p:cNvCxnSpPr>
            <a:cxnSpLocks/>
          </p:cNvCxnSpPr>
          <p:nvPr/>
        </p:nvCxnSpPr>
        <p:spPr bwMode="auto">
          <a:xfrm flipV="1">
            <a:off x="6683458" y="3020534"/>
            <a:ext cx="5568" cy="103886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6" name="Rectangle 39"/>
          <p:cNvSpPr>
            <a:spLocks noChangeArrowheads="1"/>
          </p:cNvSpPr>
          <p:nvPr/>
        </p:nvSpPr>
        <p:spPr bwMode="auto">
          <a:xfrm>
            <a:off x="6530287" y="4095750"/>
            <a:ext cx="457557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ALUSel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67" name="Line 26">
            <a:extLst>
              <a:ext uri="{FF2B5EF4-FFF2-40B4-BE49-F238E27FC236}">
                <a16:creationId xmlns:a16="http://schemas.microsoft.com/office/drawing/2014/main" id="{C46246D5-3219-49A4-9CDA-187DCC95DA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46689" y="2551681"/>
            <a:ext cx="17595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68" name="Rectangle 27">
            <a:extLst>
              <a:ext uri="{FF2B5EF4-FFF2-40B4-BE49-F238E27FC236}">
                <a16:creationId xmlns:a16="http://schemas.microsoft.com/office/drawing/2014/main" id="{DD0673BC-FE0E-4E62-9A99-593691CA8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788" y="1314277"/>
            <a:ext cx="231534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+4</a:t>
            </a:r>
          </a:p>
        </p:txBody>
      </p:sp>
      <p:sp>
        <p:nvSpPr>
          <p:cNvPr id="69" name="Freeform 28">
            <a:extLst>
              <a:ext uri="{FF2B5EF4-FFF2-40B4-BE49-F238E27FC236}">
                <a16:creationId xmlns:a16="http://schemas.microsoft.com/office/drawing/2014/main" id="{C09BEA44-8E69-4E86-B61B-571D49EC563A}"/>
              </a:ext>
            </a:extLst>
          </p:cNvPr>
          <p:cNvSpPr>
            <a:spLocks/>
          </p:cNvSpPr>
          <p:nvPr/>
        </p:nvSpPr>
        <p:spPr bwMode="auto">
          <a:xfrm>
            <a:off x="2858562" y="1307140"/>
            <a:ext cx="388127" cy="652913"/>
          </a:xfrm>
          <a:custGeom>
            <a:avLst/>
            <a:gdLst>
              <a:gd name="T0" fmla="*/ 0 w 241"/>
              <a:gd name="T1" fmla="*/ 0 h 385"/>
              <a:gd name="T2" fmla="*/ 0 w 241"/>
              <a:gd name="T3" fmla="*/ 160 h 385"/>
              <a:gd name="T4" fmla="*/ 48 w 241"/>
              <a:gd name="T5" fmla="*/ 192 h 385"/>
              <a:gd name="T6" fmla="*/ 0 w 241"/>
              <a:gd name="T7" fmla="*/ 224 h 385"/>
              <a:gd name="T8" fmla="*/ 0 w 241"/>
              <a:gd name="T9" fmla="*/ 384 h 385"/>
              <a:gd name="T10" fmla="*/ 240 w 241"/>
              <a:gd name="T11" fmla="*/ 288 h 385"/>
              <a:gd name="T12" fmla="*/ 240 w 241"/>
              <a:gd name="T13" fmla="*/ 96 h 385"/>
              <a:gd name="T14" fmla="*/ 0 w 241"/>
              <a:gd name="T15" fmla="*/ 0 h 38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1"/>
              <a:gd name="T25" fmla="*/ 0 h 385"/>
              <a:gd name="T26" fmla="*/ 241 w 241"/>
              <a:gd name="T27" fmla="*/ 385 h 38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1" h="385">
                <a:moveTo>
                  <a:pt x="0" y="0"/>
                </a:moveTo>
                <a:lnTo>
                  <a:pt x="0" y="160"/>
                </a:lnTo>
                <a:lnTo>
                  <a:pt x="48" y="192"/>
                </a:lnTo>
                <a:lnTo>
                  <a:pt x="0" y="224"/>
                </a:lnTo>
                <a:lnTo>
                  <a:pt x="0" y="384"/>
                </a:lnTo>
                <a:lnTo>
                  <a:pt x="240" y="288"/>
                </a:lnTo>
                <a:lnTo>
                  <a:pt x="240" y="96"/>
                </a:lnTo>
                <a:lnTo>
                  <a:pt x="0" y="0"/>
                </a:lnTo>
              </a:path>
            </a:pathLst>
          </a:custGeom>
          <a:solidFill>
            <a:schemeClr val="bg1"/>
          </a:solidFill>
          <a:ln w="381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0" name="Line 29">
            <a:extLst>
              <a:ext uri="{FF2B5EF4-FFF2-40B4-BE49-F238E27FC236}">
                <a16:creationId xmlns:a16="http://schemas.microsoft.com/office/drawing/2014/main" id="{CE61774B-1D4B-48DF-AE52-9FD56A78B58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2322" y="1387531"/>
            <a:ext cx="99389" cy="100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1" name="Rectangle 30">
            <a:extLst>
              <a:ext uri="{FF2B5EF4-FFF2-40B4-BE49-F238E27FC236}">
                <a16:creationId xmlns:a16="http://schemas.microsoft.com/office/drawing/2014/main" id="{352DD4BD-29E9-4AAE-B1DB-C3B9A1B5C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8141" y="1530996"/>
            <a:ext cx="305272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72" name="Rectangle 31">
            <a:extLst>
              <a:ext uri="{FF2B5EF4-FFF2-40B4-BE49-F238E27FC236}">
                <a16:creationId xmlns:a16="http://schemas.microsoft.com/office/drawing/2014/main" id="{4841AE1E-942D-407F-9F3C-6DE166A69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9313" y="2790652"/>
            <a:ext cx="231534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clk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3" name="Line 32">
            <a:extLst>
              <a:ext uri="{FF2B5EF4-FFF2-40B4-BE49-F238E27FC236}">
                <a16:creationId xmlns:a16="http://schemas.microsoft.com/office/drawing/2014/main" id="{D9031487-C1D2-48DF-805B-E0D2976410B0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0850" y="2704543"/>
            <a:ext cx="0" cy="14075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4" name="Freeform 34">
            <a:extLst>
              <a:ext uri="{FF2B5EF4-FFF2-40B4-BE49-F238E27FC236}">
                <a16:creationId xmlns:a16="http://schemas.microsoft.com/office/drawing/2014/main" id="{7C34D209-3B0B-4F78-A1B9-A89F19576764}"/>
              </a:ext>
            </a:extLst>
          </p:cNvPr>
          <p:cNvSpPr>
            <a:spLocks/>
          </p:cNvSpPr>
          <p:nvPr/>
        </p:nvSpPr>
        <p:spPr bwMode="auto">
          <a:xfrm flipV="1">
            <a:off x="2416865" y="2397588"/>
            <a:ext cx="234411" cy="45719"/>
          </a:xfrm>
          <a:custGeom>
            <a:avLst/>
            <a:gdLst>
              <a:gd name="T0" fmla="*/ 0 w 193"/>
              <a:gd name="T1" fmla="*/ 0 h 1"/>
              <a:gd name="T2" fmla="*/ 144 w 193"/>
              <a:gd name="T3" fmla="*/ 0 h 1"/>
              <a:gd name="T4" fmla="*/ 192 w 193"/>
              <a:gd name="T5" fmla="*/ 0 h 1"/>
              <a:gd name="T6" fmla="*/ 0 60000 65536"/>
              <a:gd name="T7" fmla="*/ 0 60000 65536"/>
              <a:gd name="T8" fmla="*/ 0 60000 65536"/>
              <a:gd name="T9" fmla="*/ 0 w 193"/>
              <a:gd name="T10" fmla="*/ 0 h 1"/>
              <a:gd name="T11" fmla="*/ 193 w 193"/>
              <a:gd name="T12" fmla="*/ 1 h 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3" h="1">
                <a:moveTo>
                  <a:pt x="0" y="0"/>
                </a:moveTo>
                <a:lnTo>
                  <a:pt x="144" y="0"/>
                </a:lnTo>
                <a:lnTo>
                  <a:pt x="19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3" name="Rectangle 36">
            <a:extLst>
              <a:ext uri="{FF2B5EF4-FFF2-40B4-BE49-F238E27FC236}">
                <a16:creationId xmlns:a16="http://schemas.microsoft.com/office/drawing/2014/main" id="{0B6F0E2C-84FD-44C8-9D8D-D0C5D3521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2635" y="2200866"/>
            <a:ext cx="579543" cy="99039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4" name="Rectangle 37">
            <a:extLst>
              <a:ext uri="{FF2B5EF4-FFF2-40B4-BE49-F238E27FC236}">
                <a16:creationId xmlns:a16="http://schemas.microsoft.com/office/drawing/2014/main" id="{743FA615-5816-4E9B-A204-C1158117A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1189" y="2298899"/>
            <a:ext cx="337332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5" name="Rectangle 38">
            <a:extLst>
              <a:ext uri="{FF2B5EF4-FFF2-40B4-BE49-F238E27FC236}">
                <a16:creationId xmlns:a16="http://schemas.microsoft.com/office/drawing/2014/main" id="{C0C18B3B-8E7B-4265-8E78-6B7E46CC3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760" y="2456943"/>
            <a:ext cx="271609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endParaRPr lang="en-US" sz="688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6" name="Rectangle 39">
            <a:extLst>
              <a:ext uri="{FF2B5EF4-FFF2-40B4-BE49-F238E27FC236}">
                <a16:creationId xmlns:a16="http://schemas.microsoft.com/office/drawing/2014/main" id="{EC741D81-FE9D-45B1-A099-441F57ADB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353" y="2931789"/>
            <a:ext cx="419085" cy="21520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25" dirty="0">
                <a:solidFill>
                  <a:schemeClr val="tx1"/>
                </a:solidFill>
                <a:latin typeface="18 VAG Rounded Light   02390" pitchFamily="2" charset="0"/>
              </a:rPr>
              <a:t>IMEM</a:t>
            </a:r>
          </a:p>
        </p:txBody>
      </p:sp>
      <p:sp>
        <p:nvSpPr>
          <p:cNvPr id="87" name="Rectangle 36">
            <a:extLst>
              <a:ext uri="{FF2B5EF4-FFF2-40B4-BE49-F238E27FC236}">
                <a16:creationId xmlns:a16="http://schemas.microsoft.com/office/drawing/2014/main" id="{392B52C4-4427-4763-B534-39F324320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5379" y="2361974"/>
            <a:ext cx="645166" cy="99039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0" name="Rectangle 37">
            <a:extLst>
              <a:ext uri="{FF2B5EF4-FFF2-40B4-BE49-F238E27FC236}">
                <a16:creationId xmlns:a16="http://schemas.microsoft.com/office/drawing/2014/main" id="{6A77939E-F8C1-41CF-93A2-506BE4C5F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4773" y="2658753"/>
            <a:ext cx="337332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3" name="Rectangle 39">
            <a:extLst>
              <a:ext uri="{FF2B5EF4-FFF2-40B4-BE49-F238E27FC236}">
                <a16:creationId xmlns:a16="http://schemas.microsoft.com/office/drawing/2014/main" id="{6FAA8BAF-A4B5-48F3-9091-0659AA782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1344" y="3042174"/>
            <a:ext cx="481603" cy="21520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25" dirty="0">
                <a:solidFill>
                  <a:schemeClr val="tx1"/>
                </a:solidFill>
                <a:latin typeface="18 VAG Rounded Light   02390" pitchFamily="2" charset="0"/>
              </a:rPr>
              <a:t>DMEM</a:t>
            </a:r>
          </a:p>
        </p:txBody>
      </p:sp>
      <p:sp>
        <p:nvSpPr>
          <p:cNvPr id="76" name="Rectangle 40">
            <a:extLst>
              <a:ext uri="{FF2B5EF4-FFF2-40B4-BE49-F238E27FC236}">
                <a16:creationId xmlns:a16="http://schemas.microsoft.com/office/drawing/2014/main" id="{0260D353-0D8A-480D-9453-9A466D2C5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8095" y="2083761"/>
            <a:ext cx="219236" cy="6240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78" name="Rectangle 42">
            <a:extLst>
              <a:ext uri="{FF2B5EF4-FFF2-40B4-BE49-F238E27FC236}">
                <a16:creationId xmlns:a16="http://schemas.microsoft.com/office/drawing/2014/main" id="{F6A3B51F-83B6-4BA2-84B2-0B64BF346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8861" y="2294509"/>
            <a:ext cx="210695" cy="1767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PC</a:t>
            </a:r>
          </a:p>
        </p:txBody>
      </p:sp>
      <p:sp>
        <p:nvSpPr>
          <p:cNvPr id="79" name="Freeform 43">
            <a:extLst>
              <a:ext uri="{FF2B5EF4-FFF2-40B4-BE49-F238E27FC236}">
                <a16:creationId xmlns:a16="http://schemas.microsoft.com/office/drawing/2014/main" id="{405290FD-BF60-48AF-877D-9FEAF9BA268D}"/>
              </a:ext>
            </a:extLst>
          </p:cNvPr>
          <p:cNvSpPr>
            <a:spLocks/>
          </p:cNvSpPr>
          <p:nvPr/>
        </p:nvSpPr>
        <p:spPr bwMode="auto">
          <a:xfrm>
            <a:off x="2273226" y="2626532"/>
            <a:ext cx="83926" cy="83098"/>
          </a:xfrm>
          <a:custGeom>
            <a:avLst/>
            <a:gdLst>
              <a:gd name="T0" fmla="*/ 0 w 49"/>
              <a:gd name="T1" fmla="*/ 48 h 49"/>
              <a:gd name="T2" fmla="*/ 24 w 49"/>
              <a:gd name="T3" fmla="*/ 0 h 49"/>
              <a:gd name="T4" fmla="*/ 48 w 49"/>
              <a:gd name="T5" fmla="*/ 48 h 49"/>
              <a:gd name="T6" fmla="*/ 0 60000 65536"/>
              <a:gd name="T7" fmla="*/ 0 60000 65536"/>
              <a:gd name="T8" fmla="*/ 0 60000 65536"/>
              <a:gd name="T9" fmla="*/ 0 w 49"/>
              <a:gd name="T10" fmla="*/ 0 h 49"/>
              <a:gd name="T11" fmla="*/ 49 w 49"/>
              <a:gd name="T12" fmla="*/ 49 h 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" h="49">
                <a:moveTo>
                  <a:pt x="0" y="48"/>
                </a:moveTo>
                <a:lnTo>
                  <a:pt x="24" y="0"/>
                </a:lnTo>
                <a:lnTo>
                  <a:pt x="48" y="48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1" name="Freeform 45">
            <a:extLst>
              <a:ext uri="{FF2B5EF4-FFF2-40B4-BE49-F238E27FC236}">
                <a16:creationId xmlns:a16="http://schemas.microsoft.com/office/drawing/2014/main" id="{61B644E4-9004-44AC-8B4E-CFC2F884DC0D}"/>
              </a:ext>
            </a:extLst>
          </p:cNvPr>
          <p:cNvSpPr>
            <a:spLocks/>
          </p:cNvSpPr>
          <p:nvPr/>
        </p:nvSpPr>
        <p:spPr bwMode="auto">
          <a:xfrm>
            <a:off x="2512693" y="1839645"/>
            <a:ext cx="343106" cy="596259"/>
          </a:xfrm>
          <a:custGeom>
            <a:avLst/>
            <a:gdLst>
              <a:gd name="T0" fmla="*/ 1 w 168"/>
              <a:gd name="T1" fmla="*/ 333 h 333"/>
              <a:gd name="T2" fmla="*/ 0 w 168"/>
              <a:gd name="T3" fmla="*/ 5 h 333"/>
              <a:gd name="T4" fmla="*/ 5 w 168"/>
              <a:gd name="T5" fmla="*/ 0 h 333"/>
              <a:gd name="T6" fmla="*/ 168 w 168"/>
              <a:gd name="T7" fmla="*/ 4 h 333"/>
              <a:gd name="T8" fmla="*/ 0 60000 65536"/>
              <a:gd name="T9" fmla="*/ 0 60000 65536"/>
              <a:gd name="T10" fmla="*/ 0 60000 65536"/>
              <a:gd name="T11" fmla="*/ 0 60000 65536"/>
              <a:gd name="T12" fmla="*/ 0 w 168"/>
              <a:gd name="T13" fmla="*/ 0 h 333"/>
              <a:gd name="T14" fmla="*/ 168 w 168"/>
              <a:gd name="T15" fmla="*/ 333 h 3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8" h="333">
                <a:moveTo>
                  <a:pt x="1" y="333"/>
                </a:moveTo>
                <a:lnTo>
                  <a:pt x="0" y="5"/>
                </a:lnTo>
                <a:lnTo>
                  <a:pt x="5" y="0"/>
                </a:lnTo>
                <a:lnTo>
                  <a:pt x="168" y="4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2" name="Rectangle 42">
            <a:extLst>
              <a:ext uri="{FF2B5EF4-FFF2-40B4-BE49-F238E27FC236}">
                <a16:creationId xmlns:a16="http://schemas.microsoft.com/office/drawing/2014/main" id="{11D6AB96-FD6E-4C80-9A3E-06E6339BA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5663" y="1913472"/>
            <a:ext cx="359774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pc+4</a:t>
            </a:r>
          </a:p>
        </p:txBody>
      </p:sp>
      <p:sp>
        <p:nvSpPr>
          <p:cNvPr id="88" name="Freeform 48">
            <a:extLst>
              <a:ext uri="{FF2B5EF4-FFF2-40B4-BE49-F238E27FC236}">
                <a16:creationId xmlns:a16="http://schemas.microsoft.com/office/drawing/2014/main" id="{025F4AC0-1F57-483B-B4C8-6BEC3D2E2934}"/>
              </a:ext>
            </a:extLst>
          </p:cNvPr>
          <p:cNvSpPr>
            <a:spLocks/>
          </p:cNvSpPr>
          <p:nvPr/>
        </p:nvSpPr>
        <p:spPr bwMode="auto">
          <a:xfrm>
            <a:off x="3423745" y="2348910"/>
            <a:ext cx="897416" cy="233196"/>
          </a:xfrm>
          <a:custGeom>
            <a:avLst/>
            <a:gdLst>
              <a:gd name="T0" fmla="*/ 0 w 817"/>
              <a:gd name="T1" fmla="*/ 192 h 193"/>
              <a:gd name="T2" fmla="*/ 0 w 817"/>
              <a:gd name="T3" fmla="*/ 0 h 193"/>
              <a:gd name="T4" fmla="*/ 816 w 817"/>
              <a:gd name="T5" fmla="*/ 0 h 193"/>
              <a:gd name="T6" fmla="*/ 0 60000 65536"/>
              <a:gd name="T7" fmla="*/ 0 60000 65536"/>
              <a:gd name="T8" fmla="*/ 0 60000 65536"/>
              <a:gd name="T9" fmla="*/ 0 w 817"/>
              <a:gd name="T10" fmla="*/ 0 h 193"/>
              <a:gd name="T11" fmla="*/ 817 w 817"/>
              <a:gd name="T12" fmla="*/ 193 h 1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17" h="193">
                <a:moveTo>
                  <a:pt x="0" y="192"/>
                </a:moveTo>
                <a:lnTo>
                  <a:pt x="0" y="0"/>
                </a:ln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89" name="Freeform 49">
            <a:extLst>
              <a:ext uri="{FF2B5EF4-FFF2-40B4-BE49-F238E27FC236}">
                <a16:creationId xmlns:a16="http://schemas.microsoft.com/office/drawing/2014/main" id="{082656B7-C425-4423-B0D6-AE354E75728B}"/>
              </a:ext>
            </a:extLst>
          </p:cNvPr>
          <p:cNvSpPr>
            <a:spLocks/>
          </p:cNvSpPr>
          <p:nvPr/>
        </p:nvSpPr>
        <p:spPr bwMode="auto">
          <a:xfrm>
            <a:off x="3423744" y="2571846"/>
            <a:ext cx="897416" cy="1208"/>
          </a:xfrm>
          <a:custGeom>
            <a:avLst/>
            <a:gdLst>
              <a:gd name="T0" fmla="*/ 0 w 817"/>
              <a:gd name="T1" fmla="*/ 0 h 1"/>
              <a:gd name="T2" fmla="*/ 816 w 817"/>
              <a:gd name="T3" fmla="*/ 0 h 1"/>
              <a:gd name="T4" fmla="*/ 0 60000 65536"/>
              <a:gd name="T5" fmla="*/ 0 60000 65536"/>
              <a:gd name="T6" fmla="*/ 0 w 817"/>
              <a:gd name="T7" fmla="*/ 0 h 1"/>
              <a:gd name="T8" fmla="*/ 817 w 817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17" h="1">
                <a:moveTo>
                  <a:pt x="0" y="0"/>
                </a:move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90" name="Rectangle 56">
            <a:extLst>
              <a:ext uri="{FF2B5EF4-FFF2-40B4-BE49-F238E27FC236}">
                <a16:creationId xmlns:a16="http://schemas.microsoft.com/office/drawing/2014/main" id="{68E37CBC-F7CE-4FE7-A1AF-00E0F7DBE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2284" y="2571750"/>
            <a:ext cx="640299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[24:20]</a:t>
            </a:r>
          </a:p>
        </p:txBody>
      </p:sp>
      <p:sp>
        <p:nvSpPr>
          <p:cNvPr id="92" name="Freeform 61">
            <a:extLst>
              <a:ext uri="{FF2B5EF4-FFF2-40B4-BE49-F238E27FC236}">
                <a16:creationId xmlns:a16="http://schemas.microsoft.com/office/drawing/2014/main" id="{506DAC58-778E-434D-B838-C46DE7C812C1}"/>
              </a:ext>
            </a:extLst>
          </p:cNvPr>
          <p:cNvSpPr>
            <a:spLocks/>
          </p:cNvSpPr>
          <p:nvPr/>
        </p:nvSpPr>
        <p:spPr bwMode="auto">
          <a:xfrm>
            <a:off x="3426216" y="2750401"/>
            <a:ext cx="886158" cy="45719"/>
          </a:xfrm>
          <a:custGeom>
            <a:avLst/>
            <a:gdLst>
              <a:gd name="T0" fmla="*/ 0 w 817"/>
              <a:gd name="T1" fmla="*/ 0 h 1"/>
              <a:gd name="T2" fmla="*/ 816 w 817"/>
              <a:gd name="T3" fmla="*/ 0 h 1"/>
              <a:gd name="T4" fmla="*/ 0 60000 65536"/>
              <a:gd name="T5" fmla="*/ 0 60000 65536"/>
              <a:gd name="T6" fmla="*/ 0 w 817"/>
              <a:gd name="T7" fmla="*/ 0 h 1"/>
              <a:gd name="T8" fmla="*/ 817 w 817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17" h="1">
                <a:moveTo>
                  <a:pt x="0" y="0"/>
                </a:move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grpSp>
        <p:nvGrpSpPr>
          <p:cNvPr id="93" name="Group 62">
            <a:extLst>
              <a:ext uri="{FF2B5EF4-FFF2-40B4-BE49-F238E27FC236}">
                <a16:creationId xmlns:a16="http://schemas.microsoft.com/office/drawing/2014/main" id="{26CE999E-97CD-419B-8041-C80556536956}"/>
              </a:ext>
            </a:extLst>
          </p:cNvPr>
          <p:cNvGrpSpPr>
            <a:grpSpLocks/>
          </p:cNvGrpSpPr>
          <p:nvPr/>
        </p:nvGrpSpPr>
        <p:grpSpPr bwMode="auto">
          <a:xfrm>
            <a:off x="6447137" y="2374529"/>
            <a:ext cx="335748" cy="730621"/>
            <a:chOff x="4085" y="1630"/>
            <a:chExt cx="243" cy="385"/>
          </a:xfrm>
          <a:noFill/>
        </p:grpSpPr>
        <p:sp>
          <p:nvSpPr>
            <p:cNvPr id="152" name="Freeform 65">
              <a:extLst>
                <a:ext uri="{FF2B5EF4-FFF2-40B4-BE49-F238E27FC236}">
                  <a16:creationId xmlns:a16="http://schemas.microsoft.com/office/drawing/2014/main" id="{44BFF6C2-7A1C-4DE7-9168-AEF95EE26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5" y="1630"/>
              <a:ext cx="241" cy="385"/>
            </a:xfrm>
            <a:custGeom>
              <a:avLst/>
              <a:gdLst>
                <a:gd name="T0" fmla="*/ 0 w 241"/>
                <a:gd name="T1" fmla="*/ 0 h 385"/>
                <a:gd name="T2" fmla="*/ 0 w 241"/>
                <a:gd name="T3" fmla="*/ 160 h 385"/>
                <a:gd name="T4" fmla="*/ 48 w 241"/>
                <a:gd name="T5" fmla="*/ 192 h 385"/>
                <a:gd name="T6" fmla="*/ 0 w 241"/>
                <a:gd name="T7" fmla="*/ 224 h 385"/>
                <a:gd name="T8" fmla="*/ 0 w 241"/>
                <a:gd name="T9" fmla="*/ 384 h 385"/>
                <a:gd name="T10" fmla="*/ 240 w 241"/>
                <a:gd name="T11" fmla="*/ 288 h 385"/>
                <a:gd name="T12" fmla="*/ 240 w 241"/>
                <a:gd name="T13" fmla="*/ 96 h 385"/>
                <a:gd name="T14" fmla="*/ 0 w 241"/>
                <a:gd name="T15" fmla="*/ 0 h 3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1"/>
                <a:gd name="T25" fmla="*/ 0 h 385"/>
                <a:gd name="T26" fmla="*/ 241 w 241"/>
                <a:gd name="T27" fmla="*/ 385 h 38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1" h="385">
                  <a:moveTo>
                    <a:pt x="0" y="0"/>
                  </a:moveTo>
                  <a:lnTo>
                    <a:pt x="0" y="160"/>
                  </a:lnTo>
                  <a:lnTo>
                    <a:pt x="48" y="192"/>
                  </a:lnTo>
                  <a:lnTo>
                    <a:pt x="0" y="224"/>
                  </a:lnTo>
                  <a:lnTo>
                    <a:pt x="0" y="384"/>
                  </a:lnTo>
                  <a:lnTo>
                    <a:pt x="240" y="288"/>
                  </a:lnTo>
                  <a:lnTo>
                    <a:pt x="240" y="96"/>
                  </a:lnTo>
                  <a:lnTo>
                    <a:pt x="0" y="0"/>
                  </a:lnTo>
                </a:path>
              </a:pathLst>
            </a:custGeom>
            <a:grpFill/>
            <a:ln w="38100" cap="rnd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125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53" name="Rectangle 66">
              <a:extLst>
                <a:ext uri="{FF2B5EF4-FFF2-40B4-BE49-F238E27FC236}">
                  <a16:creationId xmlns:a16="http://schemas.microsoft.com/office/drawing/2014/main" id="{8B63DB52-687F-4FCB-B1B9-D25FA1D36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" y="1711"/>
              <a:ext cx="238" cy="113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125" dirty="0">
                  <a:solidFill>
                    <a:schemeClr val="tx1"/>
                  </a:solidFill>
                  <a:latin typeface="18 VAG Rounded Light   02390" pitchFamily="2" charset="0"/>
                </a:rPr>
                <a:t>ALU</a:t>
              </a:r>
            </a:p>
          </p:txBody>
        </p:sp>
      </p:grpSp>
      <p:sp>
        <p:nvSpPr>
          <p:cNvPr id="94" name="Rectangle 72">
            <a:extLst>
              <a:ext uri="{FF2B5EF4-FFF2-40B4-BE49-F238E27FC236}">
                <a16:creationId xmlns:a16="http://schemas.microsoft.com/office/drawing/2014/main" id="{E11E2148-3E95-4976-A151-72F2C32A1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5083" y="3218567"/>
            <a:ext cx="231534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clk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95" name="Rectangle 74">
            <a:extLst>
              <a:ext uri="{FF2B5EF4-FFF2-40B4-BE49-F238E27FC236}">
                <a16:creationId xmlns:a16="http://schemas.microsoft.com/office/drawing/2014/main" id="{2A4904DD-5982-4DDC-9DA8-54C055606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342" y="1784959"/>
            <a:ext cx="877380" cy="143978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96" name="Rectangle 76">
            <a:extLst>
              <a:ext uri="{FF2B5EF4-FFF2-40B4-BE49-F238E27FC236}">
                <a16:creationId xmlns:a16="http://schemas.microsoft.com/office/drawing/2014/main" id="{10E551AE-6B38-41FA-A060-FE91ED813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7011" y="3006234"/>
            <a:ext cx="465573" cy="21520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25" dirty="0" err="1">
                <a:solidFill>
                  <a:schemeClr val="tx1"/>
                </a:solidFill>
                <a:latin typeface="18 VAG Rounded Light   02390" pitchFamily="2" charset="0"/>
              </a:rPr>
              <a:t>Reg</a:t>
            </a:r>
            <a:r>
              <a:rPr lang="en-US" sz="1125" dirty="0">
                <a:solidFill>
                  <a:schemeClr val="tx1"/>
                </a:solidFill>
                <a:latin typeface="18 VAG Rounded Light   02390" pitchFamily="2" charset="0"/>
              </a:rPr>
              <a:t> [ ]</a:t>
            </a:r>
          </a:p>
        </p:txBody>
      </p:sp>
      <p:sp>
        <p:nvSpPr>
          <p:cNvPr id="98" name="Freeform 53">
            <a:extLst>
              <a:ext uri="{FF2B5EF4-FFF2-40B4-BE49-F238E27FC236}">
                <a16:creationId xmlns:a16="http://schemas.microsoft.com/office/drawing/2014/main" id="{0D7ABEF3-269C-4686-ACE9-FE165FBC7E3A}"/>
              </a:ext>
            </a:extLst>
          </p:cNvPr>
          <p:cNvSpPr>
            <a:spLocks/>
          </p:cNvSpPr>
          <p:nvPr/>
        </p:nvSpPr>
        <p:spPr bwMode="auto">
          <a:xfrm>
            <a:off x="5210011" y="2519569"/>
            <a:ext cx="2210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99" name="Line 86">
            <a:extLst>
              <a:ext uri="{FF2B5EF4-FFF2-40B4-BE49-F238E27FC236}">
                <a16:creationId xmlns:a16="http://schemas.microsoft.com/office/drawing/2014/main" id="{511E4E4F-3048-429D-AD59-0478ACE20E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95620" y="1326057"/>
            <a:ext cx="4184" cy="101709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00" name="Line 86">
            <a:extLst>
              <a:ext uri="{FF2B5EF4-FFF2-40B4-BE49-F238E27FC236}">
                <a16:creationId xmlns:a16="http://schemas.microsoft.com/office/drawing/2014/main" id="{D0718223-F6CD-4103-9563-9D20251BA2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4437" y="1306136"/>
            <a:ext cx="4405368" cy="9924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01" name="Line 86">
            <a:extLst>
              <a:ext uri="{FF2B5EF4-FFF2-40B4-BE49-F238E27FC236}">
                <a16:creationId xmlns:a16="http://schemas.microsoft.com/office/drawing/2014/main" id="{91EC750C-5FFE-4772-A5BF-B858E2EC95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1524" y="1304531"/>
            <a:ext cx="5656" cy="7308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02" name="Freeform 53">
            <a:extLst>
              <a:ext uri="{FF2B5EF4-FFF2-40B4-BE49-F238E27FC236}">
                <a16:creationId xmlns:a16="http://schemas.microsoft.com/office/drawing/2014/main" id="{06052B64-C7FC-409C-8330-D3B41C34C934}"/>
              </a:ext>
            </a:extLst>
          </p:cNvPr>
          <p:cNvSpPr>
            <a:spLocks/>
          </p:cNvSpPr>
          <p:nvPr/>
        </p:nvSpPr>
        <p:spPr bwMode="auto">
          <a:xfrm flipV="1">
            <a:off x="3694436" y="2005856"/>
            <a:ext cx="627556" cy="29488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03" name="Freeform 43">
            <a:extLst>
              <a:ext uri="{FF2B5EF4-FFF2-40B4-BE49-F238E27FC236}">
                <a16:creationId xmlns:a16="http://schemas.microsoft.com/office/drawing/2014/main" id="{7FE222B9-AE92-4F55-B75A-B1A08A58FB6D}"/>
              </a:ext>
            </a:extLst>
          </p:cNvPr>
          <p:cNvSpPr>
            <a:spLocks/>
          </p:cNvSpPr>
          <p:nvPr/>
        </p:nvSpPr>
        <p:spPr bwMode="auto">
          <a:xfrm>
            <a:off x="4905354" y="3138899"/>
            <a:ext cx="83926" cy="83098"/>
          </a:xfrm>
          <a:custGeom>
            <a:avLst/>
            <a:gdLst>
              <a:gd name="T0" fmla="*/ 0 w 49"/>
              <a:gd name="T1" fmla="*/ 48 h 49"/>
              <a:gd name="T2" fmla="*/ 24 w 49"/>
              <a:gd name="T3" fmla="*/ 0 h 49"/>
              <a:gd name="T4" fmla="*/ 48 w 49"/>
              <a:gd name="T5" fmla="*/ 48 h 49"/>
              <a:gd name="T6" fmla="*/ 0 60000 65536"/>
              <a:gd name="T7" fmla="*/ 0 60000 65536"/>
              <a:gd name="T8" fmla="*/ 0 60000 65536"/>
              <a:gd name="T9" fmla="*/ 0 w 49"/>
              <a:gd name="T10" fmla="*/ 0 h 49"/>
              <a:gd name="T11" fmla="*/ 49 w 49"/>
              <a:gd name="T12" fmla="*/ 49 h 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" h="49">
                <a:moveTo>
                  <a:pt x="0" y="48"/>
                </a:moveTo>
                <a:lnTo>
                  <a:pt x="24" y="0"/>
                </a:lnTo>
                <a:lnTo>
                  <a:pt x="48" y="48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9" name="Line 85">
            <a:extLst>
              <a:ext uri="{FF2B5EF4-FFF2-40B4-BE49-F238E27FC236}">
                <a16:creationId xmlns:a16="http://schemas.microsoft.com/office/drawing/2014/main" id="{2FAB5AEE-1C73-47C5-A2C2-CCB8E298CF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47316" y="3238303"/>
            <a:ext cx="0" cy="14366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0" name="Rectangle 56">
            <a:extLst>
              <a:ext uri="{FF2B5EF4-FFF2-40B4-BE49-F238E27FC236}">
                <a16:creationId xmlns:a16="http://schemas.microsoft.com/office/drawing/2014/main" id="{4FB05D05-78A7-439F-9B29-CBB7FA472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2284" y="2367495"/>
            <a:ext cx="592209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[19:15]</a:t>
            </a:r>
          </a:p>
        </p:txBody>
      </p:sp>
      <p:sp>
        <p:nvSpPr>
          <p:cNvPr id="131" name="Rectangle 56">
            <a:extLst>
              <a:ext uri="{FF2B5EF4-FFF2-40B4-BE49-F238E27FC236}">
                <a16:creationId xmlns:a16="http://schemas.microsoft.com/office/drawing/2014/main" id="{0D5748A3-0C90-4C5F-A672-B64CBE67B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1397" y="2147183"/>
            <a:ext cx="518471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[11:7]</a:t>
            </a:r>
          </a:p>
        </p:txBody>
      </p:sp>
      <p:sp>
        <p:nvSpPr>
          <p:cNvPr id="133" name="Rectangle 76">
            <a:extLst>
              <a:ext uri="{FF2B5EF4-FFF2-40B4-BE49-F238E27FC236}">
                <a16:creationId xmlns:a16="http://schemas.microsoft.com/office/drawing/2014/main" id="{B0AC7351-7FB7-40CD-9034-592301F62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833" y="2700870"/>
            <a:ext cx="417483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AddrB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4" name="Rectangle 76">
            <a:extLst>
              <a:ext uri="{FF2B5EF4-FFF2-40B4-BE49-F238E27FC236}">
                <a16:creationId xmlns:a16="http://schemas.microsoft.com/office/drawing/2014/main" id="{BEBE2F27-9BA7-4A07-9739-CDD3C31C3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833" y="2462745"/>
            <a:ext cx="422291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AddrA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6" name="Rectangle 76">
            <a:extLst>
              <a:ext uri="{FF2B5EF4-FFF2-40B4-BE49-F238E27FC236}">
                <a16:creationId xmlns:a16="http://schemas.microsoft.com/office/drawing/2014/main" id="{80869AEB-098A-4ACF-933F-6CF114420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5344" y="2449068"/>
            <a:ext cx="417483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DataA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8" name="Rectangle 76">
            <a:extLst>
              <a:ext uri="{FF2B5EF4-FFF2-40B4-BE49-F238E27FC236}">
                <a16:creationId xmlns:a16="http://schemas.microsoft.com/office/drawing/2014/main" id="{B8EFE784-8671-421E-AA55-30B7A0C36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5344" y="2743028"/>
            <a:ext cx="40786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DataB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39" name="Rectangle 76">
            <a:extLst>
              <a:ext uri="{FF2B5EF4-FFF2-40B4-BE49-F238E27FC236}">
                <a16:creationId xmlns:a16="http://schemas.microsoft.com/office/drawing/2014/main" id="{5B9E3BDB-7878-404E-8CE9-C90D6DCEC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6691" y="2250926"/>
            <a:ext cx="42389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AddrD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2" name="Rectangle 76">
            <a:extLst>
              <a:ext uri="{FF2B5EF4-FFF2-40B4-BE49-F238E27FC236}">
                <a16:creationId xmlns:a16="http://schemas.microsoft.com/office/drawing/2014/main" id="{842CC90C-1869-4F95-88CB-CB0BB95BF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833" y="1939426"/>
            <a:ext cx="41908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DataD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3" name="Rectangle 72">
            <a:extLst>
              <a:ext uri="{FF2B5EF4-FFF2-40B4-BE49-F238E27FC236}">
                <a16:creationId xmlns:a16="http://schemas.microsoft.com/office/drawing/2014/main" id="{15CCE4F7-851D-4A77-8654-0352F472D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8546" y="2146999"/>
            <a:ext cx="250770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alu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5" name="Rectangle 76">
            <a:extLst>
              <a:ext uri="{FF2B5EF4-FFF2-40B4-BE49-F238E27FC236}">
                <a16:creationId xmlns:a16="http://schemas.microsoft.com/office/drawing/2014/main" id="{D0936E18-FFDA-4F03-833B-71551A07E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4250" y="1851603"/>
            <a:ext cx="356568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R[rs1]</a:t>
            </a:r>
          </a:p>
        </p:txBody>
      </p:sp>
      <p:sp>
        <p:nvSpPr>
          <p:cNvPr id="147" name="Rectangle 76">
            <a:extLst>
              <a:ext uri="{FF2B5EF4-FFF2-40B4-BE49-F238E27FC236}">
                <a16:creationId xmlns:a16="http://schemas.microsoft.com/office/drawing/2014/main" id="{E734EC37-4805-4659-87EC-345910149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2211" y="3402134"/>
            <a:ext cx="380613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R[rs2]</a:t>
            </a:r>
          </a:p>
        </p:txBody>
      </p:sp>
      <p:sp>
        <p:nvSpPr>
          <p:cNvPr id="149" name="Rectangle 56">
            <a:extLst>
              <a:ext uri="{FF2B5EF4-FFF2-40B4-BE49-F238E27FC236}">
                <a16:creationId xmlns:a16="http://schemas.microsoft.com/office/drawing/2014/main" id="{349084F9-9B1F-47E8-B209-9030D0489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1368" y="4114293"/>
            <a:ext cx="54732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[31:0]</a:t>
            </a:r>
          </a:p>
        </p:txBody>
      </p:sp>
      <p:sp>
        <p:nvSpPr>
          <p:cNvPr id="151" name="Freeform 53">
            <a:extLst>
              <a:ext uri="{FF2B5EF4-FFF2-40B4-BE49-F238E27FC236}">
                <a16:creationId xmlns:a16="http://schemas.microsoft.com/office/drawing/2014/main" id="{2F97B989-C9BE-4B1C-81F7-39C537E85170}"/>
              </a:ext>
            </a:extLst>
          </p:cNvPr>
          <p:cNvSpPr>
            <a:spLocks/>
          </p:cNvSpPr>
          <p:nvPr/>
        </p:nvSpPr>
        <p:spPr bwMode="auto">
          <a:xfrm>
            <a:off x="5221261" y="2879877"/>
            <a:ext cx="211501" cy="53913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D285805-23B3-4B9E-B1A8-68D5489D9B73}"/>
              </a:ext>
            </a:extLst>
          </p:cNvPr>
          <p:cNvGrpSpPr/>
          <p:nvPr/>
        </p:nvGrpSpPr>
        <p:grpSpPr>
          <a:xfrm>
            <a:off x="1518744" y="3247128"/>
            <a:ext cx="6622666" cy="1382021"/>
            <a:chOff x="1442576" y="4222262"/>
            <a:chExt cx="10596266" cy="2211235"/>
          </a:xfrm>
          <a:noFill/>
        </p:grpSpPr>
        <p:sp>
          <p:nvSpPr>
            <p:cNvPr id="156" name="Rectangle 74">
              <a:extLst>
                <a:ext uri="{FF2B5EF4-FFF2-40B4-BE49-F238E27FC236}">
                  <a16:creationId xmlns:a16="http://schemas.microsoft.com/office/drawing/2014/main" id="{EEB79B59-4862-4AFE-9178-8FA7B8F33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2576" y="5548410"/>
              <a:ext cx="10596266" cy="885087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125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57" name="Rectangle 39">
              <a:extLst>
                <a:ext uri="{FF2B5EF4-FFF2-40B4-BE49-F238E27FC236}">
                  <a16:creationId xmlns:a16="http://schemas.microsoft.com/office/drawing/2014/main" id="{DBBFBA2A-FF83-409C-97E7-E677BD5AB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851" y="6069327"/>
              <a:ext cx="1339950" cy="344325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125" dirty="0">
                  <a:solidFill>
                    <a:schemeClr val="tx1"/>
                  </a:solidFill>
                  <a:latin typeface="18 VAG Rounded Light   02390" pitchFamily="2" charset="0"/>
                </a:rPr>
                <a:t>Control logic</a:t>
              </a:r>
            </a:p>
          </p:txBody>
        </p:sp>
        <p:sp>
          <p:nvSpPr>
            <p:cNvPr id="158" name="Rectangle 39">
              <a:extLst>
                <a:ext uri="{FF2B5EF4-FFF2-40B4-BE49-F238E27FC236}">
                  <a16:creationId xmlns:a16="http://schemas.microsoft.com/office/drawing/2014/main" id="{C05216CA-CA60-48AC-AE26-86A01215D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714" y="5611733"/>
              <a:ext cx="850072" cy="313547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</p:spPr>
          <p:txBody>
            <a:bodyPr wrap="none" lIns="42416" tIns="20836" rIns="42416" bIns="20836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000" dirty="0" err="1">
                  <a:solidFill>
                    <a:schemeClr val="tx1"/>
                  </a:solidFill>
                  <a:latin typeface="18 VAG Rounded Light   02390" pitchFamily="2" charset="0"/>
                </a:rPr>
                <a:t>RegWEn</a:t>
              </a:r>
              <a:endParaRPr lang="en-US" sz="1000" dirty="0">
                <a:solidFill>
                  <a:schemeClr val="tx1"/>
                </a:solidFill>
                <a:latin typeface="18 VAG Rounded Light   02390" pitchFamily="2" charset="0"/>
              </a:endParaRPr>
            </a:p>
          </p:txBody>
        </p: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F46B2570-F707-4A3E-9A57-919613BFF4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05264" y="4222262"/>
              <a:ext cx="0" cy="1306503"/>
            </a:xfrm>
            <a:prstGeom prst="straightConnector1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AF3EB63-580D-4265-98D4-D7C0A4A53A43}"/>
              </a:ext>
            </a:extLst>
          </p:cNvPr>
          <p:cNvGrpSpPr/>
          <p:nvPr/>
        </p:nvGrpSpPr>
        <p:grpSpPr>
          <a:xfrm>
            <a:off x="6146048" y="2797994"/>
            <a:ext cx="173296" cy="458658"/>
            <a:chOff x="5791200" y="1352550"/>
            <a:chExt cx="152400" cy="533400"/>
          </a:xfrm>
        </p:grpSpPr>
        <p:sp>
          <p:nvSpPr>
            <p:cNvPr id="105" name="Trapezoid 104">
              <a:extLst>
                <a:ext uri="{FF2B5EF4-FFF2-40B4-BE49-F238E27FC236}">
                  <a16:creationId xmlns:a16="http://schemas.microsoft.com/office/drawing/2014/main" id="{18ADDF91-FB7E-4640-8CB1-5EA94638B1A7}"/>
                </a:ext>
              </a:extLst>
            </p:cNvPr>
            <p:cNvSpPr/>
            <p:nvPr/>
          </p:nvSpPr>
          <p:spPr>
            <a:xfrm rot="5400000">
              <a:off x="5600700" y="1543050"/>
              <a:ext cx="533400" cy="152400"/>
            </a:xfrm>
            <a:prstGeom prst="trapezoid">
              <a:avLst>
                <a:gd name="adj" fmla="val 62709"/>
              </a:avLst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375">
                <a:latin typeface="18 VAG Rounded Light   02390" pitchFamily="2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5AE6B79-F2FB-4EE4-95D7-8E26017BC478}"/>
                </a:ext>
              </a:extLst>
            </p:cNvPr>
            <p:cNvSpPr txBox="1"/>
            <p:nvPr/>
          </p:nvSpPr>
          <p:spPr>
            <a:xfrm>
              <a:off x="5807075" y="1390650"/>
              <a:ext cx="76200" cy="156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75" dirty="0">
                  <a:solidFill>
                    <a:schemeClr val="tx1"/>
                  </a:solidFill>
                  <a:latin typeface="18 VAG Rounded Light   02390" pitchFamily="2" charset="0"/>
                </a:rPr>
                <a:t>0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2EE3FAD-7B79-4A07-B9F8-A46307B0CB49}"/>
                </a:ext>
              </a:extLst>
            </p:cNvPr>
            <p:cNvSpPr txBox="1"/>
            <p:nvPr/>
          </p:nvSpPr>
          <p:spPr>
            <a:xfrm>
              <a:off x="5821935" y="1638300"/>
              <a:ext cx="35244" cy="1565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75" dirty="0">
                  <a:solidFill>
                    <a:schemeClr val="tx1"/>
                  </a:solidFill>
                  <a:latin typeface="18 VAG Rounded Light   02390" pitchFamily="2" charset="0"/>
                </a:rPr>
                <a:t>1</a:t>
              </a:r>
            </a:p>
          </p:txBody>
        </p:sp>
      </p:grpSp>
      <p:sp>
        <p:nvSpPr>
          <p:cNvPr id="108" name="Freeform 53">
            <a:extLst>
              <a:ext uri="{FF2B5EF4-FFF2-40B4-BE49-F238E27FC236}">
                <a16:creationId xmlns:a16="http://schemas.microsoft.com/office/drawing/2014/main" id="{2E7DA787-8E69-4B24-BB67-8D5C09A4779B}"/>
              </a:ext>
            </a:extLst>
          </p:cNvPr>
          <p:cNvSpPr>
            <a:spLocks/>
          </p:cNvSpPr>
          <p:nvPr/>
        </p:nvSpPr>
        <p:spPr bwMode="auto">
          <a:xfrm flipV="1">
            <a:off x="6037289" y="3095805"/>
            <a:ext cx="1231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109" name="Line 86">
            <a:extLst>
              <a:ext uri="{FF2B5EF4-FFF2-40B4-BE49-F238E27FC236}">
                <a16:creationId xmlns:a16="http://schemas.microsoft.com/office/drawing/2014/main" id="{32C18C58-FEB1-4AB0-AEF5-262D760AF4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24028" y="3156274"/>
            <a:ext cx="4" cy="4386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10" name="Freeform 53">
            <a:extLst>
              <a:ext uri="{FF2B5EF4-FFF2-40B4-BE49-F238E27FC236}">
                <a16:creationId xmlns:a16="http://schemas.microsoft.com/office/drawing/2014/main" id="{55F78D96-4983-4084-9955-EE2C7CFA2811}"/>
              </a:ext>
            </a:extLst>
          </p:cNvPr>
          <p:cNvSpPr>
            <a:spLocks/>
          </p:cNvSpPr>
          <p:nvPr/>
        </p:nvSpPr>
        <p:spPr bwMode="auto">
          <a:xfrm>
            <a:off x="6341708" y="2998676"/>
            <a:ext cx="108617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5" name="Rectangle 76">
            <a:extLst>
              <a:ext uri="{FF2B5EF4-FFF2-40B4-BE49-F238E27FC236}">
                <a16:creationId xmlns:a16="http://schemas.microsoft.com/office/drawing/2014/main" id="{C9ED7DEE-75BE-49F7-9186-92C60B8EF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5395" y="3606237"/>
            <a:ext cx="601827" cy="1959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Imm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[31:0]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A866699-37AD-47C7-ADE3-3570AD42108C}"/>
              </a:ext>
            </a:extLst>
          </p:cNvPr>
          <p:cNvCxnSpPr>
            <a:cxnSpLocks/>
          </p:cNvCxnSpPr>
          <p:nvPr/>
        </p:nvCxnSpPr>
        <p:spPr bwMode="auto">
          <a:xfrm flipV="1">
            <a:off x="6226846" y="3212637"/>
            <a:ext cx="5850" cy="84637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ectangle 39">
            <a:extLst>
              <a:ext uri="{FF2B5EF4-FFF2-40B4-BE49-F238E27FC236}">
                <a16:creationId xmlns:a16="http://schemas.microsoft.com/office/drawing/2014/main" id="{6A9E40A1-4BFA-4670-9061-920A4875E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5911" y="4071147"/>
            <a:ext cx="334126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Bsel</a:t>
            </a: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 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C2EC051-7E6C-4880-81E9-5628FAEB3331}"/>
              </a:ext>
            </a:extLst>
          </p:cNvPr>
          <p:cNvGrpSpPr/>
          <p:nvPr/>
        </p:nvGrpSpPr>
        <p:grpSpPr>
          <a:xfrm>
            <a:off x="3820355" y="3228757"/>
            <a:ext cx="521515" cy="717808"/>
            <a:chOff x="3789405" y="3105151"/>
            <a:chExt cx="533400" cy="762000"/>
          </a:xfrm>
        </p:grpSpPr>
        <p:sp>
          <p:nvSpPr>
            <p:cNvPr id="113" name="Trapezoid 112">
              <a:extLst>
                <a:ext uri="{FF2B5EF4-FFF2-40B4-BE49-F238E27FC236}">
                  <a16:creationId xmlns:a16="http://schemas.microsoft.com/office/drawing/2014/main" id="{E7D1C109-C137-4804-B832-2BBC518CCECD}"/>
                </a:ext>
              </a:extLst>
            </p:cNvPr>
            <p:cNvSpPr/>
            <p:nvPr/>
          </p:nvSpPr>
          <p:spPr>
            <a:xfrm rot="5400000">
              <a:off x="3675105" y="3219451"/>
              <a:ext cx="762000" cy="533400"/>
            </a:xfrm>
            <a:prstGeom prst="trapezoid">
              <a:avLst>
                <a:gd name="adj" fmla="val 30656"/>
              </a:avLst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040" dirty="0">
                <a:latin typeface="18 VAG Rounded Light   02390" pitchFamily="2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AF28F40-BC89-43E7-986F-17C0BB46A989}"/>
                </a:ext>
              </a:extLst>
            </p:cNvPr>
            <p:cNvSpPr txBox="1"/>
            <p:nvPr/>
          </p:nvSpPr>
          <p:spPr>
            <a:xfrm>
              <a:off x="3818311" y="3253521"/>
              <a:ext cx="502026" cy="4655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25" dirty="0" err="1">
                  <a:solidFill>
                    <a:schemeClr val="tx1"/>
                  </a:solidFill>
                  <a:latin typeface="18 VAG Rounded Light   02390" pitchFamily="2" charset="0"/>
                </a:rPr>
                <a:t>Imm</a:t>
              </a:r>
              <a:r>
                <a:rPr lang="en-US" sz="1125" dirty="0">
                  <a:solidFill>
                    <a:schemeClr val="tx1"/>
                  </a:solidFill>
                  <a:latin typeface="18 VAG Rounded Light   02390" pitchFamily="2" charset="0"/>
                </a:rPr>
                <a:t>.</a:t>
              </a:r>
            </a:p>
            <a:p>
              <a:r>
                <a:rPr lang="en-US" sz="1125" dirty="0">
                  <a:solidFill>
                    <a:schemeClr val="tx1"/>
                  </a:solidFill>
                  <a:latin typeface="18 VAG Rounded Light   02390" pitchFamily="2" charset="0"/>
                </a:rPr>
                <a:t>Gen</a:t>
              </a:r>
            </a:p>
          </p:txBody>
        </p:sp>
      </p:grpSp>
      <p:sp>
        <p:nvSpPr>
          <p:cNvPr id="117" name="Rectangle 56">
            <a:extLst>
              <a:ext uri="{FF2B5EF4-FFF2-40B4-BE49-F238E27FC236}">
                <a16:creationId xmlns:a16="http://schemas.microsoft.com/office/drawing/2014/main" id="{2249A50E-7A3E-4E2E-ADAB-AEDBD4796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8268" y="3305554"/>
            <a:ext cx="430307" cy="3498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Inst</a:t>
            </a:r>
            <a:b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</a:b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[31:20]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5CBFAB8-68CC-4C39-9B66-F81892878DC4}"/>
              </a:ext>
            </a:extLst>
          </p:cNvPr>
          <p:cNvCxnSpPr>
            <a:cxnSpLocks/>
            <a:endCxn id="113" idx="3"/>
          </p:cNvCxnSpPr>
          <p:nvPr/>
        </p:nvCxnSpPr>
        <p:spPr bwMode="auto">
          <a:xfrm flipH="1" flipV="1">
            <a:off x="4081113" y="3866628"/>
            <a:ext cx="5942" cy="17137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Rectangle 39">
            <a:extLst>
              <a:ext uri="{FF2B5EF4-FFF2-40B4-BE49-F238E27FC236}">
                <a16:creationId xmlns:a16="http://schemas.microsoft.com/office/drawing/2014/main" id="{2AAE59D5-8D07-45E8-A576-A1A128816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360" y="4118331"/>
            <a:ext cx="484809" cy="34985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ImmSel</a:t>
            </a:r>
            <a:b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</a:b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1" name="Freeform 61">
            <a:extLst>
              <a:ext uri="{FF2B5EF4-FFF2-40B4-BE49-F238E27FC236}">
                <a16:creationId xmlns:a16="http://schemas.microsoft.com/office/drawing/2014/main" id="{561FDB16-26A8-4D93-A7EA-91551376733D}"/>
              </a:ext>
            </a:extLst>
          </p:cNvPr>
          <p:cNvSpPr>
            <a:spLocks/>
          </p:cNvSpPr>
          <p:nvPr/>
        </p:nvSpPr>
        <p:spPr bwMode="auto">
          <a:xfrm>
            <a:off x="3438254" y="3587660"/>
            <a:ext cx="382101" cy="45719"/>
          </a:xfrm>
          <a:custGeom>
            <a:avLst/>
            <a:gdLst>
              <a:gd name="T0" fmla="*/ 0 w 817"/>
              <a:gd name="T1" fmla="*/ 0 h 1"/>
              <a:gd name="T2" fmla="*/ 816 w 817"/>
              <a:gd name="T3" fmla="*/ 0 h 1"/>
              <a:gd name="T4" fmla="*/ 0 60000 65536"/>
              <a:gd name="T5" fmla="*/ 0 60000 65536"/>
              <a:gd name="T6" fmla="*/ 0 w 817"/>
              <a:gd name="T7" fmla="*/ 0 h 1"/>
              <a:gd name="T8" fmla="*/ 817 w 817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17" h="1">
                <a:moveTo>
                  <a:pt x="0" y="0"/>
                </a:moveTo>
                <a:lnTo>
                  <a:pt x="816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2" name="Line 85">
            <a:extLst>
              <a:ext uri="{FF2B5EF4-FFF2-40B4-BE49-F238E27FC236}">
                <a16:creationId xmlns:a16="http://schemas.microsoft.com/office/drawing/2014/main" id="{3F1BF7E2-7C78-4F8B-9A36-3519990D51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3755" y="3589761"/>
            <a:ext cx="1663521" cy="5208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15" name="Rectangle 76">
            <a:extLst>
              <a:ext uri="{FF2B5EF4-FFF2-40B4-BE49-F238E27FC236}">
                <a16:creationId xmlns:a16="http://schemas.microsoft.com/office/drawing/2014/main" id="{A5647F8A-FB34-4267-AAF7-A2E76C642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4565" y="2428254"/>
            <a:ext cx="407865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DataB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16" name="Line 86">
            <a:extLst>
              <a:ext uri="{FF2B5EF4-FFF2-40B4-BE49-F238E27FC236}">
                <a16:creationId xmlns:a16="http://schemas.microsoft.com/office/drawing/2014/main" id="{D81ADB33-0737-4505-86BF-6075792AEA0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16640" y="2343150"/>
            <a:ext cx="7898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4D355E3-C505-42B1-8BF7-7EEE182B682E}"/>
              </a:ext>
            </a:extLst>
          </p:cNvPr>
          <p:cNvCxnSpPr>
            <a:cxnSpLocks/>
          </p:cNvCxnSpPr>
          <p:nvPr/>
        </p:nvCxnSpPr>
        <p:spPr bwMode="auto">
          <a:xfrm flipV="1">
            <a:off x="7233744" y="3362681"/>
            <a:ext cx="6734" cy="69633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5" name="Rectangle 39">
            <a:extLst>
              <a:ext uri="{FF2B5EF4-FFF2-40B4-BE49-F238E27FC236}">
                <a16:creationId xmlns:a16="http://schemas.microsoft.com/office/drawing/2014/main" id="{F439F464-9A64-4DB9-B566-D2B0B2979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6118" y="4105031"/>
            <a:ext cx="431909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WBSel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28" name="Trapezoid 127">
            <a:extLst>
              <a:ext uri="{FF2B5EF4-FFF2-40B4-BE49-F238E27FC236}">
                <a16:creationId xmlns:a16="http://schemas.microsoft.com/office/drawing/2014/main" id="{EFB53943-9D5C-441E-9153-FEBBA539F621}"/>
              </a:ext>
            </a:extLst>
          </p:cNvPr>
          <p:cNvSpPr/>
          <p:nvPr/>
        </p:nvSpPr>
        <p:spPr>
          <a:xfrm rot="5400000">
            <a:off x="7542716" y="2107661"/>
            <a:ext cx="778862" cy="181697"/>
          </a:xfrm>
          <a:prstGeom prst="trapezoid">
            <a:avLst>
              <a:gd name="adj" fmla="val 62709"/>
            </a:avLst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375">
              <a:latin typeface="18 VAG Rounded Light   02390" pitchFamily="2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F3EBA22-51DF-47CF-85F0-CFCAFA0BF558}"/>
              </a:ext>
            </a:extLst>
          </p:cNvPr>
          <p:cNvSpPr txBox="1"/>
          <p:nvPr/>
        </p:nvSpPr>
        <p:spPr>
          <a:xfrm>
            <a:off x="7873685" y="2374378"/>
            <a:ext cx="86648" cy="1346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09BB171-C87D-4A89-B6D1-3A7C9C58284D}"/>
              </a:ext>
            </a:extLst>
          </p:cNvPr>
          <p:cNvSpPr txBox="1"/>
          <p:nvPr/>
        </p:nvSpPr>
        <p:spPr>
          <a:xfrm>
            <a:off x="7873685" y="2152754"/>
            <a:ext cx="40076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1</a:t>
            </a:r>
          </a:p>
        </p:txBody>
      </p:sp>
      <p:sp>
        <p:nvSpPr>
          <p:cNvPr id="137" name="Line 86">
            <a:extLst>
              <a:ext uri="{FF2B5EF4-FFF2-40B4-BE49-F238E27FC236}">
                <a16:creationId xmlns:a16="http://schemas.microsoft.com/office/drawing/2014/main" id="{2EA22C46-0124-4DA4-B204-7AA1DCDA36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60269" y="2446890"/>
            <a:ext cx="183075" cy="2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 type="triangl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0" name="Line 86">
            <a:extLst>
              <a:ext uri="{FF2B5EF4-FFF2-40B4-BE49-F238E27FC236}">
                <a16:creationId xmlns:a16="http://schemas.microsoft.com/office/drawing/2014/main" id="{740B9511-F327-46DC-B0FE-EEA617577E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4239" y="1123950"/>
            <a:ext cx="1542" cy="1629043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1" name="Line 86">
            <a:extLst>
              <a:ext uri="{FF2B5EF4-FFF2-40B4-BE49-F238E27FC236}">
                <a16:creationId xmlns:a16="http://schemas.microsoft.com/office/drawing/2014/main" id="{A7F2C532-A968-4CAD-9F64-C276386571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99107" y="2196462"/>
            <a:ext cx="932468" cy="3099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 type="triangl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44" name="Rectangle 39">
            <a:extLst>
              <a:ext uri="{FF2B5EF4-FFF2-40B4-BE49-F238E27FC236}">
                <a16:creationId xmlns:a16="http://schemas.microsoft.com/office/drawing/2014/main" id="{4E2EB9BB-0452-464A-85CC-9C8CEE53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928" y="4115743"/>
            <a:ext cx="555340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MemRW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3" name="Rectangle 72">
            <a:extLst>
              <a:ext uri="{FF2B5EF4-FFF2-40B4-BE49-F238E27FC236}">
                <a16:creationId xmlns:a16="http://schemas.microsoft.com/office/drawing/2014/main" id="{935851EE-D663-4C9C-9CF4-2B23F49EB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8816" y="3337218"/>
            <a:ext cx="231534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clk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4" name="Freeform 43">
            <a:extLst>
              <a:ext uri="{FF2B5EF4-FFF2-40B4-BE49-F238E27FC236}">
                <a16:creationId xmlns:a16="http://schemas.microsoft.com/office/drawing/2014/main" id="{25970377-6E78-48A2-9C9A-6DAFC5D5988E}"/>
              </a:ext>
            </a:extLst>
          </p:cNvPr>
          <p:cNvSpPr>
            <a:spLocks/>
          </p:cNvSpPr>
          <p:nvPr/>
        </p:nvSpPr>
        <p:spPr bwMode="auto">
          <a:xfrm>
            <a:off x="7489087" y="3257550"/>
            <a:ext cx="83926" cy="83098"/>
          </a:xfrm>
          <a:custGeom>
            <a:avLst/>
            <a:gdLst>
              <a:gd name="T0" fmla="*/ 0 w 49"/>
              <a:gd name="T1" fmla="*/ 48 h 49"/>
              <a:gd name="T2" fmla="*/ 24 w 49"/>
              <a:gd name="T3" fmla="*/ 0 h 49"/>
              <a:gd name="T4" fmla="*/ 48 w 49"/>
              <a:gd name="T5" fmla="*/ 48 h 49"/>
              <a:gd name="T6" fmla="*/ 0 60000 65536"/>
              <a:gd name="T7" fmla="*/ 0 60000 65536"/>
              <a:gd name="T8" fmla="*/ 0 60000 65536"/>
              <a:gd name="T9" fmla="*/ 0 w 49"/>
              <a:gd name="T10" fmla="*/ 0 h 49"/>
              <a:gd name="T11" fmla="*/ 49 w 49"/>
              <a:gd name="T12" fmla="*/ 49 h 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" h="49">
                <a:moveTo>
                  <a:pt x="0" y="48"/>
                </a:moveTo>
                <a:lnTo>
                  <a:pt x="24" y="0"/>
                </a:lnTo>
                <a:lnTo>
                  <a:pt x="48" y="48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6" name="Line 85">
            <a:extLst>
              <a:ext uri="{FF2B5EF4-FFF2-40B4-BE49-F238E27FC236}">
                <a16:creationId xmlns:a16="http://schemas.microsoft.com/office/drawing/2014/main" id="{7AB62058-19FC-4A3F-BBB3-6ED42AF96F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38544" y="3333750"/>
            <a:ext cx="0" cy="14366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CDCAE83F-2209-4EC0-878A-785CF6AB7EC1}"/>
              </a:ext>
            </a:extLst>
          </p:cNvPr>
          <p:cNvCxnSpPr>
            <a:cxnSpLocks/>
          </p:cNvCxnSpPr>
          <p:nvPr/>
        </p:nvCxnSpPr>
        <p:spPr bwMode="auto">
          <a:xfrm flipV="1">
            <a:off x="7929448" y="2512908"/>
            <a:ext cx="9724" cy="154610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6" name="Trapezoid 145">
            <a:extLst>
              <a:ext uri="{FF2B5EF4-FFF2-40B4-BE49-F238E27FC236}">
                <a16:creationId xmlns:a16="http://schemas.microsoft.com/office/drawing/2014/main" id="{7EFFA162-8B82-4164-9164-F9F0F719FB72}"/>
              </a:ext>
            </a:extLst>
          </p:cNvPr>
          <p:cNvSpPr/>
          <p:nvPr/>
        </p:nvSpPr>
        <p:spPr>
          <a:xfrm rot="5400000">
            <a:off x="5997718" y="2408173"/>
            <a:ext cx="458658" cy="173296"/>
          </a:xfrm>
          <a:prstGeom prst="trapezoid">
            <a:avLst>
              <a:gd name="adj" fmla="val 62709"/>
            </a:avLst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375">
              <a:latin typeface="18 VAG Rounded Light   02390" pitchFamily="2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56D9889-5B10-49F6-BC6A-F968CDEE142E}"/>
              </a:ext>
            </a:extLst>
          </p:cNvPr>
          <p:cNvSpPr txBox="1"/>
          <p:nvPr/>
        </p:nvSpPr>
        <p:spPr>
          <a:xfrm>
            <a:off x="6170740" y="2526778"/>
            <a:ext cx="86648" cy="1346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6469D3A-2243-482E-B687-BCAE3AA4767B}"/>
              </a:ext>
            </a:extLst>
          </p:cNvPr>
          <p:cNvSpPr txBox="1"/>
          <p:nvPr/>
        </p:nvSpPr>
        <p:spPr>
          <a:xfrm>
            <a:off x="6170740" y="2305154"/>
            <a:ext cx="40076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1</a:t>
            </a:r>
          </a:p>
        </p:txBody>
      </p:sp>
      <p:sp>
        <p:nvSpPr>
          <p:cNvPr id="160" name="Freeform 53">
            <a:extLst>
              <a:ext uri="{FF2B5EF4-FFF2-40B4-BE49-F238E27FC236}">
                <a16:creationId xmlns:a16="http://schemas.microsoft.com/office/drawing/2014/main" id="{142AEEA9-ADFD-4868-90C9-B836F1202178}"/>
              </a:ext>
            </a:extLst>
          </p:cNvPr>
          <p:cNvSpPr>
            <a:spLocks/>
          </p:cNvSpPr>
          <p:nvPr/>
        </p:nvSpPr>
        <p:spPr bwMode="auto">
          <a:xfrm>
            <a:off x="6341694" y="2516665"/>
            <a:ext cx="108617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2AA3D17-1E0F-4D80-9074-04964FEE358C}"/>
              </a:ext>
            </a:extLst>
          </p:cNvPr>
          <p:cNvGrpSpPr/>
          <p:nvPr/>
        </p:nvGrpSpPr>
        <p:grpSpPr>
          <a:xfrm>
            <a:off x="5379330" y="2337322"/>
            <a:ext cx="591829" cy="694020"/>
            <a:chOff x="3504668" y="4010988"/>
            <a:chExt cx="632945" cy="433763"/>
          </a:xfrm>
          <a:effectLst/>
        </p:grpSpPr>
        <p:sp>
          <p:nvSpPr>
            <p:cNvPr id="162" name="Trapezoid 161">
              <a:extLst>
                <a:ext uri="{FF2B5EF4-FFF2-40B4-BE49-F238E27FC236}">
                  <a16:creationId xmlns:a16="http://schemas.microsoft.com/office/drawing/2014/main" id="{17A7729A-7AB4-48B6-8598-A42FE979B235}"/>
                </a:ext>
              </a:extLst>
            </p:cNvPr>
            <p:cNvSpPr/>
            <p:nvPr/>
          </p:nvSpPr>
          <p:spPr>
            <a:xfrm rot="5400000">
              <a:off x="3583284" y="4000115"/>
              <a:ext cx="433763" cy="455509"/>
            </a:xfrm>
            <a:prstGeom prst="trapezoid">
              <a:avLst>
                <a:gd name="adj" fmla="val 30656"/>
              </a:avLst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46304" tIns="73152" rIns="146304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600" dirty="0">
                <a:latin typeface="18 VAG Rounded Light   02390" pitchFamily="2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429C3E4-6D69-4A88-A93D-4629E93DFF7A}"/>
                </a:ext>
              </a:extLst>
            </p:cNvPr>
            <p:cNvSpPr txBox="1"/>
            <p:nvPr/>
          </p:nvSpPr>
          <p:spPr>
            <a:xfrm>
              <a:off x="3504668" y="4108644"/>
              <a:ext cx="632945" cy="2693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</a:rPr>
                <a:t>Branch</a:t>
              </a:r>
            </a:p>
            <a:p>
              <a:r>
                <a:rPr lang="en-US" sz="1050" dirty="0">
                  <a:solidFill>
                    <a:schemeClr val="tx1"/>
                  </a:solidFill>
                  <a:latin typeface="18 VAG Rounded Light   02390" pitchFamily="2" charset="0"/>
                </a:rPr>
                <a:t>Comp</a:t>
              </a:r>
            </a:p>
          </p:txBody>
        </p:sp>
      </p:grpSp>
      <p:sp>
        <p:nvSpPr>
          <p:cNvPr id="7" name="Line 86">
            <a:extLst>
              <a:ext uri="{FF2B5EF4-FFF2-40B4-BE49-F238E27FC236}">
                <a16:creationId xmlns:a16="http://schemas.microsoft.com/office/drawing/2014/main" id="{C4CDA898-50BA-451E-8728-55ACF98E19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9452" y="2902414"/>
            <a:ext cx="4073" cy="5043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66" name="Line 85">
            <a:extLst>
              <a:ext uri="{FF2B5EF4-FFF2-40B4-BE49-F238E27FC236}">
                <a16:creationId xmlns:a16="http://schemas.microsoft.com/office/drawing/2014/main" id="{F44784CA-431D-4DAA-A34E-DA467676D10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0467" y="3408875"/>
            <a:ext cx="1542277" cy="13321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67" name="Line 86">
            <a:extLst>
              <a:ext uri="{FF2B5EF4-FFF2-40B4-BE49-F238E27FC236}">
                <a16:creationId xmlns:a16="http://schemas.microsoft.com/office/drawing/2014/main" id="{26DCC4E3-F924-4B31-9631-0693FC5E3F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9495" y="3138899"/>
            <a:ext cx="2212" cy="27563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68" name="Freeform 53">
            <a:extLst>
              <a:ext uri="{FF2B5EF4-FFF2-40B4-BE49-F238E27FC236}">
                <a16:creationId xmlns:a16="http://schemas.microsoft.com/office/drawing/2014/main" id="{740A9671-1E3A-46CC-B45B-984544841F82}"/>
              </a:ext>
            </a:extLst>
          </p:cNvPr>
          <p:cNvSpPr>
            <a:spLocks/>
          </p:cNvSpPr>
          <p:nvPr/>
        </p:nvSpPr>
        <p:spPr bwMode="auto">
          <a:xfrm>
            <a:off x="6859495" y="3135631"/>
            <a:ext cx="145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69" name="Freeform 53">
            <a:extLst>
              <a:ext uri="{FF2B5EF4-FFF2-40B4-BE49-F238E27FC236}">
                <a16:creationId xmlns:a16="http://schemas.microsoft.com/office/drawing/2014/main" id="{FBBFD2BF-2B47-4405-8F8B-431B16B02C70}"/>
              </a:ext>
            </a:extLst>
          </p:cNvPr>
          <p:cNvSpPr>
            <a:spLocks/>
          </p:cNvSpPr>
          <p:nvPr/>
        </p:nvSpPr>
        <p:spPr bwMode="auto">
          <a:xfrm>
            <a:off x="6794147" y="2769953"/>
            <a:ext cx="229465" cy="48738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70" name="Line 86">
            <a:extLst>
              <a:ext uri="{FF2B5EF4-FFF2-40B4-BE49-F238E27FC236}">
                <a16:creationId xmlns:a16="http://schemas.microsoft.com/office/drawing/2014/main" id="{657CC48C-40C1-41BF-B79D-828815656E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06718" y="2132870"/>
            <a:ext cx="3749" cy="3837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71" name="Line 85">
            <a:extLst>
              <a:ext uri="{FF2B5EF4-FFF2-40B4-BE49-F238E27FC236}">
                <a16:creationId xmlns:a16="http://schemas.microsoft.com/office/drawing/2014/main" id="{E4F01C06-4B75-48D5-A1CC-3DF47A0DDA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17053" y="2125748"/>
            <a:ext cx="617544" cy="1254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73" name="Freeform 53">
            <a:extLst>
              <a:ext uri="{FF2B5EF4-FFF2-40B4-BE49-F238E27FC236}">
                <a16:creationId xmlns:a16="http://schemas.microsoft.com/office/drawing/2014/main" id="{4C634BBB-B75C-4986-A086-63F234F291F2}"/>
              </a:ext>
            </a:extLst>
          </p:cNvPr>
          <p:cNvSpPr>
            <a:spLocks/>
          </p:cNvSpPr>
          <p:nvPr/>
        </p:nvSpPr>
        <p:spPr bwMode="auto">
          <a:xfrm flipV="1">
            <a:off x="5938345" y="2571749"/>
            <a:ext cx="219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174" name="Line 86">
            <a:extLst>
              <a:ext uri="{FF2B5EF4-FFF2-40B4-BE49-F238E27FC236}">
                <a16:creationId xmlns:a16="http://schemas.microsoft.com/office/drawing/2014/main" id="{17A5FA9C-70A9-47AD-B1E3-BC13AA7F76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8345" y="2135393"/>
            <a:ext cx="0" cy="472562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75" name="Freeform 53">
            <a:extLst>
              <a:ext uri="{FF2B5EF4-FFF2-40B4-BE49-F238E27FC236}">
                <a16:creationId xmlns:a16="http://schemas.microsoft.com/office/drawing/2014/main" id="{CE303E76-34DF-4EE1-ACD6-21E1B2D8F337}"/>
              </a:ext>
            </a:extLst>
          </p:cNvPr>
          <p:cNvSpPr>
            <a:spLocks/>
          </p:cNvSpPr>
          <p:nvPr/>
        </p:nvSpPr>
        <p:spPr bwMode="auto">
          <a:xfrm flipV="1">
            <a:off x="6037288" y="2342442"/>
            <a:ext cx="1231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176" name="Line 86">
            <a:extLst>
              <a:ext uri="{FF2B5EF4-FFF2-40B4-BE49-F238E27FC236}">
                <a16:creationId xmlns:a16="http://schemas.microsoft.com/office/drawing/2014/main" id="{62921AA0-99FB-4B44-B0D7-79BCB48055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7288" y="1657350"/>
            <a:ext cx="0" cy="7308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77" name="Freeform 53">
            <a:extLst>
              <a:ext uri="{FF2B5EF4-FFF2-40B4-BE49-F238E27FC236}">
                <a16:creationId xmlns:a16="http://schemas.microsoft.com/office/drawing/2014/main" id="{68870AF6-CC61-41F1-997D-87881F6189E0}"/>
              </a:ext>
            </a:extLst>
          </p:cNvPr>
          <p:cNvSpPr>
            <a:spLocks/>
          </p:cNvSpPr>
          <p:nvPr/>
        </p:nvSpPr>
        <p:spPr bwMode="auto">
          <a:xfrm flipV="1">
            <a:off x="5944621" y="2846425"/>
            <a:ext cx="219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178" name="Line 86">
            <a:extLst>
              <a:ext uri="{FF2B5EF4-FFF2-40B4-BE49-F238E27FC236}">
                <a16:creationId xmlns:a16="http://schemas.microsoft.com/office/drawing/2014/main" id="{35578188-7DDC-4AF1-A3B8-158F23925FA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006" y="2897278"/>
            <a:ext cx="728" cy="491282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79" name="Line 85">
            <a:extLst>
              <a:ext uri="{FF2B5EF4-FFF2-40B4-BE49-F238E27FC236}">
                <a16:creationId xmlns:a16="http://schemas.microsoft.com/office/drawing/2014/main" id="{5C101DBD-B20C-4615-818E-7AC79DA52A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1397" y="1636021"/>
            <a:ext cx="2488505" cy="2467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80" name="Line 86">
            <a:extLst>
              <a:ext uri="{FF2B5EF4-FFF2-40B4-BE49-F238E27FC236}">
                <a16:creationId xmlns:a16="http://schemas.microsoft.com/office/drawing/2014/main" id="{103114CD-3F21-40D6-8340-293BDC0878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45895" y="1644248"/>
            <a:ext cx="3749" cy="3837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81" name="Line 85">
            <a:extLst>
              <a:ext uri="{FF2B5EF4-FFF2-40B4-BE49-F238E27FC236}">
                <a16:creationId xmlns:a16="http://schemas.microsoft.com/office/drawing/2014/main" id="{9035C5E4-F0E6-46FB-9DC2-CC05946378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8287" y="2045902"/>
            <a:ext cx="1011514" cy="977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4780ED4E-0E35-44F7-A459-55C6A6E7CA14}"/>
              </a:ext>
            </a:extLst>
          </p:cNvPr>
          <p:cNvCxnSpPr>
            <a:cxnSpLocks/>
          </p:cNvCxnSpPr>
          <p:nvPr/>
        </p:nvCxnSpPr>
        <p:spPr bwMode="auto">
          <a:xfrm flipV="1">
            <a:off x="6245360" y="2660700"/>
            <a:ext cx="0" cy="10701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3" name="Line 85">
            <a:extLst>
              <a:ext uri="{FF2B5EF4-FFF2-40B4-BE49-F238E27FC236}">
                <a16:creationId xmlns:a16="http://schemas.microsoft.com/office/drawing/2014/main" id="{1B357AEA-7FA9-451B-AC0B-BBEB52A4A6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258971" y="2769090"/>
            <a:ext cx="108617" cy="0"/>
          </a:xfrm>
          <a:prstGeom prst="line">
            <a:avLst/>
          </a:prstGeom>
          <a:noFill/>
          <a:ln w="25400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84" name="Line 86">
            <a:extLst>
              <a:ext uri="{FF2B5EF4-FFF2-40B4-BE49-F238E27FC236}">
                <a16:creationId xmlns:a16="http://schemas.microsoft.com/office/drawing/2014/main" id="{FCDF9C8F-C8C1-4179-BA2D-E1A18F45DB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69670" y="2772405"/>
            <a:ext cx="4426" cy="1294197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4A52E58E-2811-4FA1-A0F7-211E8320801B}"/>
              </a:ext>
            </a:extLst>
          </p:cNvPr>
          <p:cNvCxnSpPr>
            <a:cxnSpLocks/>
          </p:cNvCxnSpPr>
          <p:nvPr/>
        </p:nvCxnSpPr>
        <p:spPr bwMode="auto">
          <a:xfrm flipV="1">
            <a:off x="5543671" y="3025288"/>
            <a:ext cx="5850" cy="104131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A2F972D-B3A1-4E61-96C3-8F2D4827BA00}"/>
              </a:ext>
            </a:extLst>
          </p:cNvPr>
          <p:cNvCxnSpPr>
            <a:cxnSpLocks/>
          </p:cNvCxnSpPr>
          <p:nvPr/>
        </p:nvCxnSpPr>
        <p:spPr bwMode="auto">
          <a:xfrm flipH="1">
            <a:off x="5692824" y="2966427"/>
            <a:ext cx="1" cy="1092584"/>
          </a:xfrm>
          <a:prstGeom prst="straightConnector1">
            <a:avLst/>
          </a:prstGeom>
          <a:solidFill>
            <a:schemeClr val="accent1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3AE3C03-5A56-414B-AAC7-96DA3C9C7AF9}"/>
              </a:ext>
            </a:extLst>
          </p:cNvPr>
          <p:cNvCxnSpPr>
            <a:cxnSpLocks/>
          </p:cNvCxnSpPr>
          <p:nvPr/>
        </p:nvCxnSpPr>
        <p:spPr bwMode="auto">
          <a:xfrm>
            <a:off x="5806671" y="2934190"/>
            <a:ext cx="5151" cy="1124821"/>
          </a:xfrm>
          <a:prstGeom prst="straightConnector1">
            <a:avLst/>
          </a:prstGeom>
          <a:solidFill>
            <a:schemeClr val="accent1"/>
          </a:solidFill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9" name="Rectangle 72">
            <a:extLst>
              <a:ext uri="{FF2B5EF4-FFF2-40B4-BE49-F238E27FC236}">
                <a16:creationId xmlns:a16="http://schemas.microsoft.com/office/drawing/2014/main" id="{D02842DD-6F42-47E4-AFDE-926DB4FFD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5131" y="2571578"/>
            <a:ext cx="367789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mem</a:t>
            </a:r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F1FDA431-B56D-4D46-8D03-412DDF1B2C5A}"/>
              </a:ext>
            </a:extLst>
          </p:cNvPr>
          <p:cNvSpPr/>
          <p:nvPr/>
        </p:nvSpPr>
        <p:spPr>
          <a:xfrm rot="5400000">
            <a:off x="1806717" y="2301777"/>
            <a:ext cx="458658" cy="173296"/>
          </a:xfrm>
          <a:prstGeom prst="trapezoid">
            <a:avLst>
              <a:gd name="adj" fmla="val 62709"/>
            </a:avLst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375">
              <a:latin typeface="18 VAG Rounded Light   0239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0518C3-7A65-433C-8741-2B1B35740251}"/>
              </a:ext>
            </a:extLst>
          </p:cNvPr>
          <p:cNvSpPr txBox="1"/>
          <p:nvPr/>
        </p:nvSpPr>
        <p:spPr>
          <a:xfrm>
            <a:off x="1976334" y="2227183"/>
            <a:ext cx="86648" cy="1346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C9DF3E-9A27-4460-B1CD-ED14FDB35EE6}"/>
              </a:ext>
            </a:extLst>
          </p:cNvPr>
          <p:cNvSpPr txBox="1"/>
          <p:nvPr/>
        </p:nvSpPr>
        <p:spPr>
          <a:xfrm>
            <a:off x="1968321" y="2423746"/>
            <a:ext cx="40076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1</a:t>
            </a:r>
          </a:p>
        </p:txBody>
      </p:sp>
      <p:sp>
        <p:nvSpPr>
          <p:cNvPr id="27" name="Freeform 53">
            <a:extLst>
              <a:ext uri="{FF2B5EF4-FFF2-40B4-BE49-F238E27FC236}">
                <a16:creationId xmlns:a16="http://schemas.microsoft.com/office/drawing/2014/main" id="{F6D7A59B-DEEE-48D0-9710-3B61D5DB5FA6}"/>
              </a:ext>
            </a:extLst>
          </p:cNvPr>
          <p:cNvSpPr>
            <a:spLocks/>
          </p:cNvSpPr>
          <p:nvPr/>
        </p:nvSpPr>
        <p:spPr bwMode="auto">
          <a:xfrm flipV="1">
            <a:off x="1753180" y="2247867"/>
            <a:ext cx="21907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28" name="Line 86">
            <a:extLst>
              <a:ext uri="{FF2B5EF4-FFF2-40B4-BE49-F238E27FC236}">
                <a16:creationId xmlns:a16="http://schemas.microsoft.com/office/drawing/2014/main" id="{8A93C7F9-883E-450A-A667-A96D2F8A13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50693" y="1227201"/>
            <a:ext cx="7030" cy="1061311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29" name="Freeform 53">
            <a:extLst>
              <a:ext uri="{FF2B5EF4-FFF2-40B4-BE49-F238E27FC236}">
                <a16:creationId xmlns:a16="http://schemas.microsoft.com/office/drawing/2014/main" id="{250067ED-DD8A-4633-9F3F-009C62DEED97}"/>
              </a:ext>
            </a:extLst>
          </p:cNvPr>
          <p:cNvSpPr>
            <a:spLocks/>
          </p:cNvSpPr>
          <p:nvPr/>
        </p:nvSpPr>
        <p:spPr bwMode="auto">
          <a:xfrm flipV="1">
            <a:off x="1628795" y="2439806"/>
            <a:ext cx="332275" cy="56132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202" name="Rectangle 31">
            <a:extLst>
              <a:ext uri="{FF2B5EF4-FFF2-40B4-BE49-F238E27FC236}">
                <a16:creationId xmlns:a16="http://schemas.microsoft.com/office/drawing/2014/main" id="{F6703989-B3FD-4988-89AB-F6A120551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234" y="2436659"/>
            <a:ext cx="213901" cy="1959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>
                <a:solidFill>
                  <a:schemeClr val="tx1"/>
                </a:solidFill>
                <a:latin typeface="18 VAG Rounded Light   02390" pitchFamily="2" charset="0"/>
              </a:rPr>
              <a:t>pc</a:t>
            </a:r>
          </a:p>
        </p:txBody>
      </p:sp>
      <p:sp>
        <p:nvSpPr>
          <p:cNvPr id="203" name="Freeform 53">
            <a:extLst>
              <a:ext uri="{FF2B5EF4-FFF2-40B4-BE49-F238E27FC236}">
                <a16:creationId xmlns:a16="http://schemas.microsoft.com/office/drawing/2014/main" id="{70ED40A3-7BCD-4E14-89B0-F8A1BC98090A}"/>
              </a:ext>
            </a:extLst>
          </p:cNvPr>
          <p:cNvSpPr>
            <a:spLocks/>
          </p:cNvSpPr>
          <p:nvPr/>
        </p:nvSpPr>
        <p:spPr bwMode="auto">
          <a:xfrm flipV="1">
            <a:off x="2128344" y="2343150"/>
            <a:ext cx="123183" cy="45719"/>
          </a:xfrm>
          <a:custGeom>
            <a:avLst/>
            <a:gdLst>
              <a:gd name="T0" fmla="*/ 0 w 873"/>
              <a:gd name="T1" fmla="*/ 0 h 1"/>
              <a:gd name="T2" fmla="*/ 872 w 873"/>
              <a:gd name="T3" fmla="*/ 0 h 1"/>
              <a:gd name="T4" fmla="*/ 0 60000 65536"/>
              <a:gd name="T5" fmla="*/ 0 60000 65536"/>
              <a:gd name="T6" fmla="*/ 0 w 873"/>
              <a:gd name="T7" fmla="*/ 0 h 1"/>
              <a:gd name="T8" fmla="*/ 873 w 87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73" h="1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125">
              <a:latin typeface="18 VAG Rounded Light   02390" pitchFamily="2" charset="0"/>
            </a:endParaRPr>
          </a:p>
        </p:txBody>
      </p:sp>
      <p:sp>
        <p:nvSpPr>
          <p:cNvPr id="204" name="Line 86">
            <a:extLst>
              <a:ext uri="{FF2B5EF4-FFF2-40B4-BE49-F238E27FC236}">
                <a16:creationId xmlns:a16="http://schemas.microsoft.com/office/drawing/2014/main" id="{C904B6EF-F57C-486F-ADCC-DE1CA929B3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43794" y="1233947"/>
            <a:ext cx="3749" cy="38379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205" name="Line 86">
            <a:extLst>
              <a:ext uri="{FF2B5EF4-FFF2-40B4-BE49-F238E27FC236}">
                <a16:creationId xmlns:a16="http://schemas.microsoft.com/office/drawing/2014/main" id="{8253448A-1806-4E53-9FCD-B7933E7610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43794" y="1196740"/>
            <a:ext cx="4306750" cy="3776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206" name="Line 86">
            <a:extLst>
              <a:ext uri="{FF2B5EF4-FFF2-40B4-BE49-F238E27FC236}">
                <a16:creationId xmlns:a16="http://schemas.microsoft.com/office/drawing/2014/main" id="{5E790511-532F-4B40-B7A6-B6531E4286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3540" y="1620265"/>
            <a:ext cx="90254" cy="977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207" name="Line 86">
            <a:extLst>
              <a:ext uri="{FF2B5EF4-FFF2-40B4-BE49-F238E27FC236}">
                <a16:creationId xmlns:a16="http://schemas.microsoft.com/office/drawing/2014/main" id="{EB7D75FF-5827-4066-B92F-08A163F873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7280" y="1121144"/>
            <a:ext cx="5278285" cy="2806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208" name="Line 86">
            <a:extLst>
              <a:ext uri="{FF2B5EF4-FFF2-40B4-BE49-F238E27FC236}">
                <a16:creationId xmlns:a16="http://schemas.microsoft.com/office/drawing/2014/main" id="{C06246E2-5C92-4544-95F8-4ABD6AFBC7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05261" y="1126694"/>
            <a:ext cx="1986" cy="1366877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B53549EB-63D4-48A0-8F5C-01CD5110EFDD}"/>
              </a:ext>
            </a:extLst>
          </p:cNvPr>
          <p:cNvCxnSpPr>
            <a:cxnSpLocks/>
          </p:cNvCxnSpPr>
          <p:nvPr/>
        </p:nvCxnSpPr>
        <p:spPr bwMode="auto">
          <a:xfrm flipV="1">
            <a:off x="2035296" y="2553194"/>
            <a:ext cx="11644" cy="149574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E16544A-10BD-4F1B-B8D0-1A9B7CA10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0562" y="4070869"/>
            <a:ext cx="460864" cy="2366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00" dirty="0" err="1">
                <a:solidFill>
                  <a:schemeClr val="tx1"/>
                </a:solidFill>
                <a:latin typeface="18 VAG Rounded Light   02390" pitchFamily="2" charset="0"/>
              </a:rPr>
              <a:t>PCSel</a:t>
            </a:r>
            <a:endParaRPr lang="en-US" sz="1100" dirty="0">
              <a:solidFill>
                <a:srgbClr val="D8E156"/>
              </a:solidFill>
              <a:latin typeface="18 VAG Rounded Light   0239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8C23AE-8052-4B5C-923A-5ED2190C6B03}"/>
              </a:ext>
            </a:extLst>
          </p:cNvPr>
          <p:cNvSpPr txBox="1"/>
          <p:nvPr/>
        </p:nvSpPr>
        <p:spPr>
          <a:xfrm>
            <a:off x="5325943" y="4100944"/>
            <a:ext cx="28373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 err="1">
                <a:solidFill>
                  <a:schemeClr val="tx1"/>
                </a:solidFill>
                <a:latin typeface="18 VAG Rounded Light   02390" pitchFamily="2" charset="0"/>
              </a:rPr>
              <a:t>BrUn</a:t>
            </a:r>
            <a:endParaRPr lang="en-US" sz="105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67FD7E-D109-4FC7-A5D4-46A4588F2385}"/>
              </a:ext>
            </a:extLst>
          </p:cNvPr>
          <p:cNvSpPr txBox="1"/>
          <p:nvPr/>
        </p:nvSpPr>
        <p:spPr>
          <a:xfrm>
            <a:off x="5566767" y="4320194"/>
            <a:ext cx="24846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50" dirty="0" err="1">
                <a:solidFill>
                  <a:srgbClr val="D8E156"/>
                </a:solidFill>
                <a:latin typeface="18 VAG Rounded Light   02390" pitchFamily="2" charset="0"/>
              </a:rPr>
              <a:t>BrEq</a:t>
            </a:r>
            <a:endParaRPr lang="en-US" sz="1050" dirty="0">
              <a:solidFill>
                <a:srgbClr val="D8E156"/>
              </a:solidFill>
              <a:latin typeface="18 VAG Rounded Light   0239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7158BF-CAA2-499F-98FF-6128FBF0F698}"/>
              </a:ext>
            </a:extLst>
          </p:cNvPr>
          <p:cNvSpPr txBox="1"/>
          <p:nvPr/>
        </p:nvSpPr>
        <p:spPr>
          <a:xfrm>
            <a:off x="5750858" y="4112164"/>
            <a:ext cx="22602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 err="1">
                <a:solidFill>
                  <a:schemeClr val="tx1"/>
                </a:solidFill>
                <a:latin typeface="18 VAG Rounded Light   02390" pitchFamily="2" charset="0"/>
              </a:rPr>
              <a:t>BrLT</a:t>
            </a:r>
            <a:endParaRPr lang="en-US" sz="105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214" name="Rectangle 39">
            <a:extLst>
              <a:ext uri="{FF2B5EF4-FFF2-40B4-BE49-F238E27FC236}">
                <a16:creationId xmlns:a16="http://schemas.microsoft.com/office/drawing/2014/main" id="{BF69195C-865C-4FE3-8B46-CF0920822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1135" y="4066534"/>
            <a:ext cx="313991" cy="1959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42416" tIns="20836" rIns="42416" bIns="20836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dirty="0" err="1">
                <a:solidFill>
                  <a:schemeClr val="tx1"/>
                </a:solidFill>
                <a:latin typeface="18 VAG Rounded Light   02390" pitchFamily="2" charset="0"/>
              </a:rPr>
              <a:t>Asel</a:t>
            </a:r>
            <a:endParaRPr lang="en-US" sz="1000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64" name="Line 86">
            <a:extLst>
              <a:ext uri="{FF2B5EF4-FFF2-40B4-BE49-F238E27FC236}">
                <a16:creationId xmlns:a16="http://schemas.microsoft.com/office/drawing/2014/main" id="{A73D360A-F681-4507-BF82-3B2FE4C125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60267" y="1962150"/>
            <a:ext cx="215728" cy="7684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 type="triangl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125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65" name="Line 86">
            <a:extLst>
              <a:ext uri="{FF2B5EF4-FFF2-40B4-BE49-F238E27FC236}">
                <a16:creationId xmlns:a16="http://schemas.microsoft.com/office/drawing/2014/main" id="{23EFFA0D-085E-412F-AC33-C38DE8FC275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8232" y="1210248"/>
            <a:ext cx="2312" cy="749806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solidFill>
                <a:schemeClr val="tx1"/>
              </a:solidFill>
              <a:latin typeface="18 VAG Rounded Light   02390" pitchFamily="2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297BF6A-F5DE-4257-8DAB-B9E5CA015300}"/>
              </a:ext>
            </a:extLst>
          </p:cNvPr>
          <p:cNvSpPr txBox="1"/>
          <p:nvPr/>
        </p:nvSpPr>
        <p:spPr>
          <a:xfrm>
            <a:off x="7863438" y="1885950"/>
            <a:ext cx="60914" cy="13465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875" dirty="0">
                <a:solidFill>
                  <a:schemeClr val="tx1"/>
                </a:solidFill>
                <a:latin typeface="18 VAG Rounded Light   02390" pitchFamily="2" charset="0"/>
              </a:rPr>
              <a:t>2</a:t>
            </a:r>
          </a:p>
        </p:txBody>
      </p:sp>
      <p:sp>
        <p:nvSpPr>
          <p:cNvPr id="185" name="Line 86">
            <a:extLst>
              <a:ext uri="{FF2B5EF4-FFF2-40B4-BE49-F238E27FC236}">
                <a16:creationId xmlns:a16="http://schemas.microsoft.com/office/drawing/2014/main" id="{37684DCD-D56B-4871-B0CC-88DE1CF26CD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60209" y="1201961"/>
            <a:ext cx="1570183" cy="2868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/>
            <a:endParaRPr lang="en-US" sz="1125" dirty="0">
              <a:latin typeface="18 VAG Rounded Light   02390" pitchFamily="2" charset="0"/>
            </a:endParaRPr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1BF5F011-5FAA-4B5D-B33B-D0C1F7B57711}"/>
              </a:ext>
            </a:extLst>
          </p:cNvPr>
          <p:cNvSpPr/>
          <p:nvPr/>
        </p:nvSpPr>
        <p:spPr>
          <a:xfrm flipV="1">
            <a:off x="3452001" y="2297431"/>
            <a:ext cx="856972" cy="45719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9ED354FC-B43B-4D32-A8AE-054DA3AA231E}"/>
              </a:ext>
            </a:extLst>
          </p:cNvPr>
          <p:cNvSpPr/>
          <p:nvPr/>
        </p:nvSpPr>
        <p:spPr>
          <a:xfrm rot="5400000">
            <a:off x="5104108" y="3436449"/>
            <a:ext cx="1058581" cy="110535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8E652DD5-4D51-4367-B84A-B05CBB0E859D}"/>
              </a:ext>
            </a:extLst>
          </p:cNvPr>
          <p:cNvSpPr/>
          <p:nvPr/>
        </p:nvSpPr>
        <p:spPr>
          <a:xfrm flipV="1">
            <a:off x="3271344" y="2526031"/>
            <a:ext cx="158495" cy="45719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032B49C9-BBD1-49E0-92DD-550C76F6E38D}"/>
              </a:ext>
            </a:extLst>
          </p:cNvPr>
          <p:cNvSpPr/>
          <p:nvPr/>
        </p:nvSpPr>
        <p:spPr>
          <a:xfrm flipV="1">
            <a:off x="3425282" y="2525320"/>
            <a:ext cx="856972" cy="45719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7FEDE86C-613E-4CE5-BC0B-13619005B23B}"/>
              </a:ext>
            </a:extLst>
          </p:cNvPr>
          <p:cNvSpPr/>
          <p:nvPr/>
        </p:nvSpPr>
        <p:spPr>
          <a:xfrm flipV="1">
            <a:off x="3423744" y="2724150"/>
            <a:ext cx="856972" cy="45719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E44976-55B5-4442-B80F-21AAB74C6A7B}"/>
              </a:ext>
            </a:extLst>
          </p:cNvPr>
          <p:cNvCxnSpPr>
            <a:cxnSpLocks/>
          </p:cNvCxnSpPr>
          <p:nvPr/>
        </p:nvCxnSpPr>
        <p:spPr>
          <a:xfrm flipV="1">
            <a:off x="2315188" y="2710866"/>
            <a:ext cx="0" cy="195967"/>
          </a:xfrm>
          <a:prstGeom prst="line">
            <a:avLst/>
          </a:prstGeom>
          <a:ln w="76200">
            <a:solidFill>
              <a:srgbClr val="D8E1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D00BAF-5D61-4A49-9E1A-A5D24497E5EF}"/>
              </a:ext>
            </a:extLst>
          </p:cNvPr>
          <p:cNvCxnSpPr>
            <a:cxnSpLocks/>
          </p:cNvCxnSpPr>
          <p:nvPr/>
        </p:nvCxnSpPr>
        <p:spPr>
          <a:xfrm flipV="1">
            <a:off x="2447331" y="2419350"/>
            <a:ext cx="214413" cy="1"/>
          </a:xfrm>
          <a:prstGeom prst="line">
            <a:avLst/>
          </a:prstGeom>
          <a:ln w="76200">
            <a:solidFill>
              <a:srgbClr val="D8E1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E3EC439-026C-454E-85B3-0FB913530EA4}"/>
              </a:ext>
            </a:extLst>
          </p:cNvPr>
          <p:cNvSpPr/>
          <p:nvPr/>
        </p:nvSpPr>
        <p:spPr>
          <a:xfrm>
            <a:off x="2514556" y="1855607"/>
            <a:ext cx="321679" cy="545065"/>
          </a:xfrm>
          <a:custGeom>
            <a:avLst/>
            <a:gdLst>
              <a:gd name="connsiteX0" fmla="*/ 0 w 321679"/>
              <a:gd name="connsiteY0" fmla="*/ 545065 h 545065"/>
              <a:gd name="connsiteX1" fmla="*/ 5957 w 321679"/>
              <a:gd name="connsiteY1" fmla="*/ 0 h 545065"/>
              <a:gd name="connsiteX2" fmla="*/ 321679 w 321679"/>
              <a:gd name="connsiteY2" fmla="*/ 0 h 54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679" h="545065">
                <a:moveTo>
                  <a:pt x="0" y="545065"/>
                </a:moveTo>
                <a:cubicBezTo>
                  <a:pt x="1986" y="363377"/>
                  <a:pt x="3971" y="181688"/>
                  <a:pt x="5957" y="0"/>
                </a:cubicBezTo>
                <a:lnTo>
                  <a:pt x="321679" y="0"/>
                </a:lnTo>
              </a:path>
            </a:pathLst>
          </a:custGeom>
          <a:noFill/>
          <a:ln w="76200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7CAB70E-718B-401B-928A-AA487A981DE2}"/>
              </a:ext>
            </a:extLst>
          </p:cNvPr>
          <p:cNvSpPr/>
          <p:nvPr/>
        </p:nvSpPr>
        <p:spPr>
          <a:xfrm>
            <a:off x="1760995" y="1191401"/>
            <a:ext cx="1587542" cy="1102045"/>
          </a:xfrm>
          <a:custGeom>
            <a:avLst/>
            <a:gdLst>
              <a:gd name="connsiteX0" fmla="*/ 1483294 w 1587542"/>
              <a:gd name="connsiteY0" fmla="*/ 425925 h 1102045"/>
              <a:gd name="connsiteX1" fmla="*/ 1587542 w 1587542"/>
              <a:gd name="connsiteY1" fmla="*/ 422947 h 1102045"/>
              <a:gd name="connsiteX2" fmla="*/ 1578606 w 1587542"/>
              <a:gd name="connsiteY2" fmla="*/ 5957 h 1102045"/>
              <a:gd name="connsiteX3" fmla="*/ 2979 w 1587542"/>
              <a:gd name="connsiteY3" fmla="*/ 0 h 1102045"/>
              <a:gd name="connsiteX4" fmla="*/ 0 w 1587542"/>
              <a:gd name="connsiteY4" fmla="*/ 1096088 h 1102045"/>
              <a:gd name="connsiteX5" fmla="*/ 163818 w 1587542"/>
              <a:gd name="connsiteY5" fmla="*/ 1102045 h 110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542" h="1102045">
                <a:moveTo>
                  <a:pt x="1483294" y="425925"/>
                </a:moveTo>
                <a:lnTo>
                  <a:pt x="1587542" y="422947"/>
                </a:lnTo>
                <a:lnTo>
                  <a:pt x="1578606" y="5957"/>
                </a:lnTo>
                <a:lnTo>
                  <a:pt x="2979" y="0"/>
                </a:lnTo>
                <a:lnTo>
                  <a:pt x="0" y="1096088"/>
                </a:lnTo>
                <a:lnTo>
                  <a:pt x="163818" y="1102045"/>
                </a:lnTo>
              </a:path>
            </a:pathLst>
          </a:custGeom>
          <a:noFill/>
          <a:ln w="76200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0E404B-0201-4533-8BA7-004A806222F8}"/>
              </a:ext>
            </a:extLst>
          </p:cNvPr>
          <p:cNvCxnSpPr>
            <a:cxnSpLocks/>
          </p:cNvCxnSpPr>
          <p:nvPr/>
        </p:nvCxnSpPr>
        <p:spPr>
          <a:xfrm flipH="1">
            <a:off x="2274830" y="4352559"/>
            <a:ext cx="1682314" cy="0"/>
          </a:xfrm>
          <a:prstGeom prst="straightConnector1">
            <a:avLst/>
          </a:prstGeom>
          <a:ln w="76200">
            <a:solidFill>
              <a:srgbClr val="D8E156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0129E828-7DFD-4DB1-BC8B-916FFC163F51}"/>
              </a:ext>
            </a:extLst>
          </p:cNvPr>
          <p:cNvSpPr txBox="1"/>
          <p:nvPr/>
        </p:nvSpPr>
        <p:spPr>
          <a:xfrm>
            <a:off x="3950749" y="4230533"/>
            <a:ext cx="5952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=B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B293B7B-5275-4F08-BA0C-47EF0D1232F4}"/>
              </a:ext>
            </a:extLst>
          </p:cNvPr>
          <p:cNvSpPr txBox="1"/>
          <p:nvPr/>
        </p:nvSpPr>
        <p:spPr>
          <a:xfrm>
            <a:off x="4442234" y="4221754"/>
            <a:ext cx="3840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=0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182FA24C-6682-4CBF-BC3D-5384C42AD80F}"/>
              </a:ext>
            </a:extLst>
          </p:cNvPr>
          <p:cNvSpPr txBox="1"/>
          <p:nvPr/>
        </p:nvSpPr>
        <p:spPr>
          <a:xfrm>
            <a:off x="5328744" y="4225803"/>
            <a:ext cx="3247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=*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B3B6D8AF-59F5-4F85-A85A-7412E9956904}"/>
              </a:ext>
            </a:extLst>
          </p:cNvPr>
          <p:cNvSpPr txBox="1"/>
          <p:nvPr/>
        </p:nvSpPr>
        <p:spPr>
          <a:xfrm>
            <a:off x="5752954" y="4203480"/>
            <a:ext cx="3247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=*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19E9893-5B8C-4558-B10A-FA7FC268FF33}"/>
              </a:ext>
            </a:extLst>
          </p:cNvPr>
          <p:cNvSpPr txBox="1"/>
          <p:nvPr/>
        </p:nvSpPr>
        <p:spPr>
          <a:xfrm>
            <a:off x="6014544" y="4186412"/>
            <a:ext cx="3247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=1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A29983F9-899D-448B-A5E2-6DF906A943F2}"/>
              </a:ext>
            </a:extLst>
          </p:cNvPr>
          <p:cNvSpPr txBox="1"/>
          <p:nvPr/>
        </p:nvSpPr>
        <p:spPr>
          <a:xfrm>
            <a:off x="6243144" y="4186235"/>
            <a:ext cx="3247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=1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86F0947-D37E-498D-9FA7-C1C9FF78F3E7}"/>
              </a:ext>
            </a:extLst>
          </p:cNvPr>
          <p:cNvSpPr txBox="1"/>
          <p:nvPr/>
        </p:nvSpPr>
        <p:spPr>
          <a:xfrm>
            <a:off x="6471744" y="4215140"/>
            <a:ext cx="5958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=add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4EF468CB-A558-415A-A22B-62FAFC4805FF}"/>
              </a:ext>
            </a:extLst>
          </p:cNvPr>
          <p:cNvSpPr txBox="1"/>
          <p:nvPr/>
        </p:nvSpPr>
        <p:spPr>
          <a:xfrm>
            <a:off x="7101706" y="4224323"/>
            <a:ext cx="5958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=Read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DE2494D-79B2-49DA-B725-FA2B1477AB1C}"/>
              </a:ext>
            </a:extLst>
          </p:cNvPr>
          <p:cNvSpPr txBox="1"/>
          <p:nvPr/>
        </p:nvSpPr>
        <p:spPr>
          <a:xfrm>
            <a:off x="7746147" y="4233691"/>
            <a:ext cx="4319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8E156"/>
                </a:solidFill>
                <a:latin typeface="18 VAG Rounded Light   02390" pitchFamily="2" charset="0"/>
              </a:rPr>
              <a:t>=*</a:t>
            </a:r>
            <a:endParaRPr lang="en-US" sz="2000" dirty="0">
              <a:latin typeface="18 VAG Rounded Light   02390" pitchFamily="2" charset="0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C89B46A6-5B1E-4FA2-B3D4-76F8BCD5924F}"/>
              </a:ext>
            </a:extLst>
          </p:cNvPr>
          <p:cNvSpPr/>
          <p:nvPr/>
        </p:nvSpPr>
        <p:spPr>
          <a:xfrm rot="5400000">
            <a:off x="2457489" y="3201016"/>
            <a:ext cx="1793259" cy="133724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4E269A6D-34EF-48F0-B8C0-A21FC9BD7EA1}"/>
              </a:ext>
            </a:extLst>
          </p:cNvPr>
          <p:cNvSpPr/>
          <p:nvPr/>
        </p:nvSpPr>
        <p:spPr>
          <a:xfrm rot="5400000">
            <a:off x="1263210" y="3266139"/>
            <a:ext cx="1462966" cy="105307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30F87598-1746-458D-889A-14492C9B405E}"/>
              </a:ext>
            </a:extLst>
          </p:cNvPr>
          <p:cNvSpPr/>
          <p:nvPr/>
        </p:nvSpPr>
        <p:spPr>
          <a:xfrm rot="5400000">
            <a:off x="4158435" y="3573471"/>
            <a:ext cx="786989" cy="136989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96697412-45C2-4C16-AF65-040D583FA065}"/>
              </a:ext>
            </a:extLst>
          </p:cNvPr>
          <p:cNvSpPr/>
          <p:nvPr/>
        </p:nvSpPr>
        <p:spPr>
          <a:xfrm rot="5400000">
            <a:off x="4978231" y="3483679"/>
            <a:ext cx="1028029" cy="111247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E2FC58ED-30D6-4BEE-98D7-7A869D34AB25}"/>
              </a:ext>
            </a:extLst>
          </p:cNvPr>
          <p:cNvSpPr/>
          <p:nvPr/>
        </p:nvSpPr>
        <p:spPr>
          <a:xfrm>
            <a:off x="6242719" y="2687164"/>
            <a:ext cx="134995" cy="1375421"/>
          </a:xfrm>
          <a:custGeom>
            <a:avLst/>
            <a:gdLst>
              <a:gd name="connsiteX0" fmla="*/ 127354 w 134995"/>
              <a:gd name="connsiteY0" fmla="*/ 1375421 h 1375421"/>
              <a:gd name="connsiteX1" fmla="*/ 134995 w 134995"/>
              <a:gd name="connsiteY1" fmla="*/ 78960 h 1375421"/>
              <a:gd name="connsiteX2" fmla="*/ 7642 w 134995"/>
              <a:gd name="connsiteY2" fmla="*/ 81507 h 1375421"/>
              <a:gd name="connsiteX3" fmla="*/ 0 w 134995"/>
              <a:gd name="connsiteY3" fmla="*/ 0 h 137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995" h="1375421">
                <a:moveTo>
                  <a:pt x="127354" y="1375421"/>
                </a:moveTo>
                <a:lnTo>
                  <a:pt x="134995" y="78960"/>
                </a:lnTo>
                <a:lnTo>
                  <a:pt x="7642" y="81507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rgbClr val="D8E156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CDDF6C4F-9EF4-4D0D-B535-5A01DCBFE418}"/>
              </a:ext>
            </a:extLst>
          </p:cNvPr>
          <p:cNvSpPr/>
          <p:nvPr/>
        </p:nvSpPr>
        <p:spPr>
          <a:xfrm rot="5400000">
            <a:off x="5774680" y="3578136"/>
            <a:ext cx="801604" cy="114413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C69AB6E8-BC30-47AA-8639-DE7F5D228DED}"/>
              </a:ext>
            </a:extLst>
          </p:cNvPr>
          <p:cNvSpPr/>
          <p:nvPr/>
        </p:nvSpPr>
        <p:spPr>
          <a:xfrm rot="5400000">
            <a:off x="6130486" y="3470903"/>
            <a:ext cx="1013583" cy="106340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4B72A64-E4DE-4C15-AC2D-7B3313E67BF0}"/>
              </a:ext>
            </a:extLst>
          </p:cNvPr>
          <p:cNvCxnSpPr/>
          <p:nvPr/>
        </p:nvCxnSpPr>
        <p:spPr>
          <a:xfrm flipV="1">
            <a:off x="2312434" y="2708573"/>
            <a:ext cx="0" cy="200759"/>
          </a:xfrm>
          <a:prstGeom prst="line">
            <a:avLst/>
          </a:prstGeom>
          <a:ln w="76200" cap="rnd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D7C819D5-D464-4E37-9A95-6154495D0FDE}"/>
              </a:ext>
            </a:extLst>
          </p:cNvPr>
          <p:cNvSpPr/>
          <p:nvPr/>
        </p:nvSpPr>
        <p:spPr>
          <a:xfrm rot="5400000">
            <a:off x="3972626" y="3966016"/>
            <a:ext cx="139785" cy="45719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5F111B37-E3F5-45A3-986E-606CE00306E0}"/>
              </a:ext>
            </a:extLst>
          </p:cNvPr>
          <p:cNvSpPr/>
          <p:nvPr/>
        </p:nvSpPr>
        <p:spPr>
          <a:xfrm flipV="1">
            <a:off x="3423744" y="3552638"/>
            <a:ext cx="359172" cy="53598"/>
          </a:xfrm>
          <a:custGeom>
            <a:avLst/>
            <a:gdLst>
              <a:gd name="connsiteX0" fmla="*/ 0 w 211709"/>
              <a:gd name="connsiteY0" fmla="*/ 0 h 0"/>
              <a:gd name="connsiteX1" fmla="*/ 0 w 211709"/>
              <a:gd name="connsiteY1" fmla="*/ 0 h 0"/>
              <a:gd name="connsiteX2" fmla="*/ 211709 w 211709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09">
                <a:moveTo>
                  <a:pt x="0" y="0"/>
                </a:moveTo>
                <a:lnTo>
                  <a:pt x="0" y="0"/>
                </a:lnTo>
                <a:lnTo>
                  <a:pt x="211709" y="0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FB9E2A5-2482-4898-9419-52A21B69D1EF}"/>
              </a:ext>
            </a:extLst>
          </p:cNvPr>
          <p:cNvSpPr/>
          <p:nvPr/>
        </p:nvSpPr>
        <p:spPr>
          <a:xfrm>
            <a:off x="4357851" y="3145221"/>
            <a:ext cx="1773621" cy="469024"/>
          </a:xfrm>
          <a:custGeom>
            <a:avLst/>
            <a:gdLst>
              <a:gd name="connsiteX0" fmla="*/ 0 w 1773621"/>
              <a:gd name="connsiteY0" fmla="*/ 449317 h 469024"/>
              <a:gd name="connsiteX1" fmla="*/ 1682969 w 1773621"/>
              <a:gd name="connsiteY1" fmla="*/ 469024 h 469024"/>
              <a:gd name="connsiteX2" fmla="*/ 1679027 w 1773621"/>
              <a:gd name="connsiteY2" fmla="*/ 0 h 469024"/>
              <a:gd name="connsiteX3" fmla="*/ 1773621 w 1773621"/>
              <a:gd name="connsiteY3" fmla="*/ 0 h 46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3621" h="469024">
                <a:moveTo>
                  <a:pt x="0" y="449317"/>
                </a:moveTo>
                <a:lnTo>
                  <a:pt x="1682969" y="469024"/>
                </a:lnTo>
                <a:lnTo>
                  <a:pt x="1679027" y="0"/>
                </a:lnTo>
                <a:lnTo>
                  <a:pt x="1773621" y="0"/>
                </a:lnTo>
              </a:path>
            </a:pathLst>
          </a:custGeom>
          <a:noFill/>
          <a:ln w="76200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2BC4BC2-5859-48D4-AF82-BB0C207E305C}"/>
              </a:ext>
            </a:extLst>
          </p:cNvPr>
          <p:cNvSpPr/>
          <p:nvPr/>
        </p:nvSpPr>
        <p:spPr>
          <a:xfrm>
            <a:off x="6127530" y="3023038"/>
            <a:ext cx="323193" cy="122183"/>
          </a:xfrm>
          <a:custGeom>
            <a:avLst/>
            <a:gdLst>
              <a:gd name="connsiteX0" fmla="*/ 0 w 323193"/>
              <a:gd name="connsiteY0" fmla="*/ 122183 h 122183"/>
              <a:gd name="connsiteX1" fmla="*/ 197069 w 323193"/>
              <a:gd name="connsiteY1" fmla="*/ 0 h 122183"/>
              <a:gd name="connsiteX2" fmla="*/ 323193 w 323193"/>
              <a:gd name="connsiteY2" fmla="*/ 7883 h 122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193" h="122183">
                <a:moveTo>
                  <a:pt x="0" y="122183"/>
                </a:moveTo>
                <a:lnTo>
                  <a:pt x="197069" y="0"/>
                </a:lnTo>
                <a:lnTo>
                  <a:pt x="323193" y="7883"/>
                </a:lnTo>
              </a:path>
            </a:pathLst>
          </a:custGeom>
          <a:noFill/>
          <a:ln w="76200" cap="rnd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9CB417F5-0743-479A-8A91-843963D06647}"/>
              </a:ext>
            </a:extLst>
          </p:cNvPr>
          <p:cNvSpPr/>
          <p:nvPr/>
        </p:nvSpPr>
        <p:spPr>
          <a:xfrm>
            <a:off x="2552008" y="1625034"/>
            <a:ext cx="3573546" cy="761575"/>
          </a:xfrm>
          <a:custGeom>
            <a:avLst/>
            <a:gdLst>
              <a:gd name="connsiteX0" fmla="*/ 0 w 3573546"/>
              <a:gd name="connsiteY0" fmla="*/ 420267 h 761575"/>
              <a:gd name="connsiteX1" fmla="*/ 990812 w 3573546"/>
              <a:gd name="connsiteY1" fmla="*/ 420267 h 761575"/>
              <a:gd name="connsiteX2" fmla="*/ 990812 w 3573546"/>
              <a:gd name="connsiteY2" fmla="*/ 0 h 761575"/>
              <a:gd name="connsiteX3" fmla="*/ 3492040 w 3573546"/>
              <a:gd name="connsiteY3" fmla="*/ 0 h 761575"/>
              <a:gd name="connsiteX4" fmla="*/ 3492040 w 3573546"/>
              <a:gd name="connsiteY4" fmla="*/ 761575 h 761575"/>
              <a:gd name="connsiteX5" fmla="*/ 3573546 w 3573546"/>
              <a:gd name="connsiteY5" fmla="*/ 761575 h 76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3546" h="761575">
                <a:moveTo>
                  <a:pt x="0" y="420267"/>
                </a:moveTo>
                <a:lnTo>
                  <a:pt x="990812" y="420267"/>
                </a:lnTo>
                <a:lnTo>
                  <a:pt x="990812" y="0"/>
                </a:lnTo>
                <a:lnTo>
                  <a:pt x="3492040" y="0"/>
                </a:lnTo>
                <a:lnTo>
                  <a:pt x="3492040" y="761575"/>
                </a:lnTo>
                <a:lnTo>
                  <a:pt x="3573546" y="761575"/>
                </a:lnTo>
              </a:path>
            </a:pathLst>
          </a:custGeom>
          <a:noFill/>
          <a:ln w="76200">
            <a:solidFill>
              <a:srgbClr val="D8E15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EF6906AC-8331-403F-94FC-283C48FCB97D}"/>
              </a:ext>
            </a:extLst>
          </p:cNvPr>
          <p:cNvSpPr/>
          <p:nvPr/>
        </p:nvSpPr>
        <p:spPr>
          <a:xfrm>
            <a:off x="6135742" y="2389157"/>
            <a:ext cx="300555" cy="119712"/>
          </a:xfrm>
          <a:custGeom>
            <a:avLst/>
            <a:gdLst>
              <a:gd name="connsiteX0" fmla="*/ 0 w 300555"/>
              <a:gd name="connsiteY0" fmla="*/ 0 h 119712"/>
              <a:gd name="connsiteX1" fmla="*/ 185937 w 300555"/>
              <a:gd name="connsiteY1" fmla="*/ 119712 h 119712"/>
              <a:gd name="connsiteX2" fmla="*/ 300555 w 300555"/>
              <a:gd name="connsiteY2" fmla="*/ 119712 h 11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0555" h="119712">
                <a:moveTo>
                  <a:pt x="0" y="0"/>
                </a:moveTo>
                <a:lnTo>
                  <a:pt x="185937" y="119712"/>
                </a:lnTo>
                <a:lnTo>
                  <a:pt x="300555" y="119712"/>
                </a:lnTo>
              </a:path>
            </a:pathLst>
          </a:custGeom>
          <a:noFill/>
          <a:ln w="76200">
            <a:solidFill>
              <a:srgbClr val="D8E156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2451F1CB-F87E-4C2B-B58E-7F0D1ADE6C98}"/>
              </a:ext>
            </a:extLst>
          </p:cNvPr>
          <p:cNvSpPr/>
          <p:nvPr/>
        </p:nvSpPr>
        <p:spPr>
          <a:xfrm>
            <a:off x="1603257" y="1109749"/>
            <a:ext cx="5303520" cy="1650076"/>
          </a:xfrm>
          <a:custGeom>
            <a:avLst/>
            <a:gdLst>
              <a:gd name="connsiteX0" fmla="*/ 5187142 w 5303520"/>
              <a:gd name="connsiteY0" fmla="*/ 1650076 h 1650076"/>
              <a:gd name="connsiteX1" fmla="*/ 5303520 w 5303520"/>
              <a:gd name="connsiteY1" fmla="*/ 1650076 h 1650076"/>
              <a:gd name="connsiteX2" fmla="*/ 5295207 w 5303520"/>
              <a:gd name="connsiteY2" fmla="*/ 0 h 1650076"/>
              <a:gd name="connsiteX3" fmla="*/ 0 w 5303520"/>
              <a:gd name="connsiteY3" fmla="*/ 0 h 1650076"/>
              <a:gd name="connsiteX4" fmla="*/ 16625 w 5303520"/>
              <a:gd name="connsiteY4" fmla="*/ 1392382 h 1650076"/>
              <a:gd name="connsiteX5" fmla="*/ 344978 w 5303520"/>
              <a:gd name="connsiteY5" fmla="*/ 1388226 h 1650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03520" h="1650076">
                <a:moveTo>
                  <a:pt x="5187142" y="1650076"/>
                </a:moveTo>
                <a:lnTo>
                  <a:pt x="5303520" y="1650076"/>
                </a:lnTo>
                <a:lnTo>
                  <a:pt x="5295207" y="0"/>
                </a:lnTo>
                <a:lnTo>
                  <a:pt x="0" y="0"/>
                </a:lnTo>
                <a:lnTo>
                  <a:pt x="16625" y="1392382"/>
                </a:lnTo>
                <a:lnTo>
                  <a:pt x="344978" y="1388226"/>
                </a:lnTo>
              </a:path>
            </a:pathLst>
          </a:custGeom>
          <a:noFill/>
          <a:ln w="76200">
            <a:solidFill>
              <a:srgbClr val="D8E156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18 VAG Rounded Light   02390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8F7681-58DF-4DC7-AAAF-BA9A6ADF3D12}"/>
              </a:ext>
            </a:extLst>
          </p:cNvPr>
          <p:cNvCxnSpPr>
            <a:stCxn id="203" idx="0"/>
            <a:endCxn id="203" idx="1"/>
          </p:cNvCxnSpPr>
          <p:nvPr/>
        </p:nvCxnSpPr>
        <p:spPr>
          <a:xfrm>
            <a:off x="2128344" y="2388869"/>
            <a:ext cx="123042" cy="0"/>
          </a:xfrm>
          <a:prstGeom prst="line">
            <a:avLst/>
          </a:prstGeom>
          <a:ln w="76200">
            <a:solidFill>
              <a:srgbClr val="D8E1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F374B5-CDA2-470F-8263-15A5D42F52F8}"/>
              </a:ext>
            </a:extLst>
          </p:cNvPr>
          <p:cNvCxnSpPr>
            <a:cxnSpLocks/>
            <a:stCxn id="95" idx="3"/>
          </p:cNvCxnSpPr>
          <p:nvPr/>
        </p:nvCxnSpPr>
        <p:spPr>
          <a:xfrm>
            <a:off x="5211722" y="2504852"/>
            <a:ext cx="219372" cy="0"/>
          </a:xfrm>
          <a:prstGeom prst="line">
            <a:avLst/>
          </a:prstGeom>
          <a:ln w="76200">
            <a:solidFill>
              <a:srgbClr val="D8E1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C70D71D8-2260-4C96-BAFC-88EE1193CAD0}"/>
              </a:ext>
            </a:extLst>
          </p:cNvPr>
          <p:cNvCxnSpPr>
            <a:cxnSpLocks/>
          </p:cNvCxnSpPr>
          <p:nvPr/>
        </p:nvCxnSpPr>
        <p:spPr>
          <a:xfrm>
            <a:off x="5224094" y="2876431"/>
            <a:ext cx="219372" cy="0"/>
          </a:xfrm>
          <a:prstGeom prst="line">
            <a:avLst/>
          </a:prstGeom>
          <a:ln w="76200">
            <a:solidFill>
              <a:srgbClr val="D8E1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94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91" grpId="0" animBg="1"/>
      <p:bldP spid="192" grpId="0" animBg="1"/>
      <p:bldP spid="194" grpId="0" animBg="1"/>
      <p:bldP spid="195" grpId="0" animBg="1"/>
      <p:bldP spid="196" grpId="0" animBg="1"/>
      <p:bldP spid="15" grpId="0" animBg="1"/>
      <p:bldP spid="16" grpId="0" animBg="1"/>
      <p:bldP spid="198" grpId="0"/>
      <p:bldP spid="199" grpId="0"/>
      <p:bldP spid="200" grpId="0"/>
      <p:bldP spid="211" grpId="0"/>
      <p:bldP spid="212" grpId="0"/>
      <p:bldP spid="213" grpId="0"/>
      <p:bldP spid="215" grpId="0"/>
      <p:bldP spid="216" grpId="0"/>
      <p:bldP spid="217" grpId="0"/>
      <p:bldP spid="218" grpId="0" animBg="1"/>
      <p:bldP spid="219" grpId="0" animBg="1"/>
      <p:bldP spid="222" grpId="0" animBg="1"/>
      <p:bldP spid="223" grpId="0" animBg="1"/>
      <p:bldP spid="224" grpId="0" animBg="1"/>
      <p:bldP spid="225" grpId="0" animBg="1"/>
      <p:bldP spid="228" grpId="0" animBg="1"/>
      <p:bldP spid="201" grpId="0" animBg="1"/>
      <p:bldP spid="220" grpId="0" animBg="1"/>
      <p:bldP spid="11" grpId="0" animBg="1"/>
      <p:bldP spid="13" grpId="0" animBg="1"/>
      <p:bldP spid="190" grpId="0" animBg="1"/>
      <p:bldP spid="193" grpId="0" animBg="1"/>
      <p:bldP spid="2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819400" y="2125980"/>
            <a:ext cx="5867400" cy="1131570"/>
          </a:xfrm>
        </p:spPr>
        <p:txBody>
          <a:bodyPr/>
          <a:lstStyle/>
          <a:p>
            <a:r>
              <a:rPr lang="en-US" dirty="0"/>
              <a:t>Instruction Timing</a:t>
            </a:r>
          </a:p>
        </p:txBody>
      </p:sp>
    </p:spTree>
    <p:extLst>
      <p:ext uri="{BB962C8B-B14F-4D97-AF65-F5344CB8AC3E}">
        <p14:creationId xmlns:p14="http://schemas.microsoft.com/office/powerpoint/2010/main" val="13201879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Custom 1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134770"/>
      </a:hlink>
      <a:folHlink>
        <a:srgbClr val="7AF8CC"/>
      </a:folHlink>
    </a:clrScheme>
    <a:fontScheme name="Custom 1">
      <a:majorFont>
        <a:latin typeface="VAGRundschriftD"/>
        <a:ea typeface=""/>
        <a:cs typeface=""/>
      </a:majorFont>
      <a:minorFont>
        <a:latin typeface="VAGRundschriftD"/>
        <a:ea typeface=""/>
        <a:cs typeface="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400" dirty="0">
            <a:latin typeface="18 VAG Rounded Thin   55390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117097</TotalTime>
  <Pages>47</Pages>
  <Words>2730</Words>
  <Application>Microsoft Macintosh PowerPoint</Application>
  <PresentationFormat>On-screen Show (16:9)</PresentationFormat>
  <Paragraphs>1264</Paragraphs>
  <Slides>34</Slides>
  <Notes>34</Notes>
  <HiddenSlides>7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50" baseType="lpstr">
      <vt:lpstr>18 VAG Rounded Black   09390</vt:lpstr>
      <vt:lpstr>18 VAG Rounded Bold   07390</vt:lpstr>
      <vt:lpstr>18 VAG Rounded Light   02390</vt:lpstr>
      <vt:lpstr>18 VAG Rounded Thin   55390</vt:lpstr>
      <vt:lpstr>Arial</vt:lpstr>
      <vt:lpstr>Calibri</vt:lpstr>
      <vt:lpstr>Corbel</vt:lpstr>
      <vt:lpstr>Courier</vt:lpstr>
      <vt:lpstr>Courier New</vt:lpstr>
      <vt:lpstr>Helvetica</vt:lpstr>
      <vt:lpstr>Times</vt:lpstr>
      <vt:lpstr>VAGRundschriftD</vt:lpstr>
      <vt:lpstr>VAGRundschriftDLig</vt:lpstr>
      <vt:lpstr>Wingdings</vt:lpstr>
      <vt:lpstr>Wingdings 2</vt:lpstr>
      <vt:lpstr>Metro</vt:lpstr>
      <vt:lpstr>Some leading robot makers are pledging not to weaponize them  </vt:lpstr>
      <vt:lpstr>RISC-V Processor Design Control</vt:lpstr>
      <vt:lpstr>PowerPoint Presentation</vt:lpstr>
      <vt:lpstr>Review</vt:lpstr>
      <vt:lpstr>Our Single-Core Processor</vt:lpstr>
      <vt:lpstr>Single-Cycle RV32I Datapath and Control</vt:lpstr>
      <vt:lpstr>Example: sw reg, offset(regbaseptr)</vt:lpstr>
      <vt:lpstr>Example: beq reg1, reg2, Label</vt:lpstr>
      <vt:lpstr>PowerPoint Presentation</vt:lpstr>
      <vt:lpstr>Example: add rd, reg1, reg2</vt:lpstr>
      <vt:lpstr>add Execution  e.g., add x1,x2,x3</vt:lpstr>
      <vt:lpstr>Example: add timing</vt:lpstr>
      <vt:lpstr>Example: lw reg, offset(regbaseptr)</vt:lpstr>
      <vt:lpstr>Instruction Timing</vt:lpstr>
      <vt:lpstr>Instruction Timing</vt:lpstr>
      <vt:lpstr>PowerPoint Presentation</vt:lpstr>
      <vt:lpstr>Control Logic Truth Table</vt:lpstr>
      <vt:lpstr>Control Realization Options</vt:lpstr>
      <vt:lpstr>RV32I, A Nine-Bit ISA!</vt:lpstr>
      <vt:lpstr>Combinational Logic Control</vt:lpstr>
      <vt:lpstr>ROM-based Control</vt:lpstr>
      <vt:lpstr>ROM Controller Implementation</vt:lpstr>
      <vt:lpstr>Control Logic to Decode add</vt:lpstr>
      <vt:lpstr>PowerPoint Presentation</vt:lpstr>
      <vt:lpstr>Call home, we’ve made HW/SW contact!</vt:lpstr>
      <vt:lpstr>PowerPoint Presentation</vt:lpstr>
      <vt:lpstr>“And In conclusion…”</vt:lpstr>
      <vt:lpstr>PowerPoint Presentation</vt:lpstr>
      <vt:lpstr>Complete Single-Cycle RV32I Datapath!</vt:lpstr>
      <vt:lpstr>Control and Status Registers</vt:lpstr>
      <vt:lpstr>CSR Instructions</vt:lpstr>
      <vt:lpstr>CSR Instructions</vt:lpstr>
      <vt:lpstr>CSR Instruction Example</vt:lpstr>
      <vt:lpstr>System Instructions</vt:lpstr>
    </vt:vector>
  </TitlesOfParts>
  <Manager>Borivoje Nikolic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Borivoje Nikolic</dc:creator>
  <cp:keywords/>
  <dc:description/>
  <cp:lastModifiedBy>Dan Garcia</cp:lastModifiedBy>
  <cp:revision>3873</cp:revision>
  <cp:lastPrinted>2022-10-02T05:59:32Z</cp:lastPrinted>
  <dcterms:created xsi:type="dcterms:W3CDTF">2017-01-19T01:41:28Z</dcterms:created>
  <dcterms:modified xsi:type="dcterms:W3CDTF">2022-10-10T16:45:26Z</dcterms:modified>
</cp:coreProperties>
</file>